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301" r:id="rId21"/>
    <p:sldId id="297" r:id="rId22"/>
    <p:sldId id="299" r:id="rId23"/>
    <p:sldId id="300" r:id="rId24"/>
    <p:sldId id="305" r:id="rId25"/>
    <p:sldId id="304" r:id="rId26"/>
    <p:sldId id="302" r:id="rId27"/>
    <p:sldId id="303" r:id="rId28"/>
    <p:sldId id="259" r:id="rId29"/>
    <p:sldId id="276" r:id="rId30"/>
    <p:sldId id="277" r:id="rId31"/>
    <p:sldId id="261" r:id="rId32"/>
    <p:sldId id="268" r:id="rId33"/>
    <p:sldId id="27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301"/>
            <p14:sldId id="297"/>
            <p14:sldId id="299"/>
            <p14:sldId id="300"/>
            <p14:sldId id="305"/>
            <p14:sldId id="304"/>
            <p14:sldId id="302"/>
            <p14:sldId id="303"/>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autoAdjust="0"/>
    <p:restoredTop sz="94660"/>
  </p:normalViewPr>
  <p:slideViewPr>
    <p:cSldViewPr snapToGrid="0">
      <p:cViewPr varScale="1">
        <p:scale>
          <a:sx n="82" d="100"/>
          <a:sy n="82" d="100"/>
        </p:scale>
        <p:origin x="16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us_(computing)"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Computer_architectu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5886029" y="1729779"/>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5886029" y="2923317"/>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6833985" y="2376110"/>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5886029" y="3981728"/>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6833985" y="3569648"/>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5886029" y="5178638"/>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6833985" y="4628059"/>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4867179" y="1082841"/>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
        <p:nvSpPr>
          <p:cNvPr id="4" name="TextBox 3">
            <a:extLst>
              <a:ext uri="{FF2B5EF4-FFF2-40B4-BE49-F238E27FC236}">
                <a16:creationId xmlns:a16="http://schemas.microsoft.com/office/drawing/2014/main" id="{A0B4A4B1-CFAE-93DB-76F4-D6661AD4B253}"/>
              </a:ext>
            </a:extLst>
          </p:cNvPr>
          <p:cNvSpPr txBox="1"/>
          <p:nvPr/>
        </p:nvSpPr>
        <p:spPr>
          <a:xfrm>
            <a:off x="449221" y="1089242"/>
            <a:ext cx="382760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SOA Infrastructure</a:t>
            </a:r>
          </a:p>
        </p:txBody>
      </p:sp>
      <p:sp>
        <p:nvSpPr>
          <p:cNvPr id="5" name="Rectangle 4">
            <a:extLst>
              <a:ext uri="{FF2B5EF4-FFF2-40B4-BE49-F238E27FC236}">
                <a16:creationId xmlns:a16="http://schemas.microsoft.com/office/drawing/2014/main" id="{69C166CA-C9F9-A525-FF73-311E800F8E1C}"/>
              </a:ext>
            </a:extLst>
          </p:cNvPr>
          <p:cNvSpPr/>
          <p:nvPr/>
        </p:nvSpPr>
        <p:spPr>
          <a:xfrm>
            <a:off x="1415066" y="1735125"/>
            <a:ext cx="1895904"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sz="1600" dirty="0"/>
              <a:t>Installing a supported Database</a:t>
            </a:r>
          </a:p>
          <a:p>
            <a:pPr algn="ctr"/>
            <a:r>
              <a:rPr lang="en-US" sz="1600" dirty="0"/>
              <a:t>(on one server for Cluster Architecture)</a:t>
            </a:r>
          </a:p>
        </p:txBody>
      </p:sp>
      <p:sp>
        <p:nvSpPr>
          <p:cNvPr id="6" name="Rectangle 5">
            <a:extLst>
              <a:ext uri="{FF2B5EF4-FFF2-40B4-BE49-F238E27FC236}">
                <a16:creationId xmlns:a16="http://schemas.microsoft.com/office/drawing/2014/main" id="{DEE1EB80-8A33-061C-8152-A5FED1B3CAB9}"/>
              </a:ext>
            </a:extLst>
          </p:cNvPr>
          <p:cNvSpPr/>
          <p:nvPr/>
        </p:nvSpPr>
        <p:spPr>
          <a:xfrm>
            <a:off x="1415058" y="2965447"/>
            <a:ext cx="1895912"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sz="1600" dirty="0"/>
              <a:t>Installing </a:t>
            </a:r>
          </a:p>
          <a:p>
            <a:pPr algn="justLow"/>
            <a:r>
              <a:rPr lang="en-US" sz="1600" dirty="0"/>
              <a:t>FMW (</a:t>
            </a:r>
            <a:r>
              <a:rPr lang="en-US" sz="1600" dirty="0" err="1"/>
              <a:t>weblogic</a:t>
            </a:r>
            <a:r>
              <a:rPr lang="en-US" sz="1600" dirty="0"/>
              <a:t>)</a:t>
            </a:r>
          </a:p>
          <a:p>
            <a:r>
              <a:rPr lang="en-US" sz="1600" dirty="0">
                <a:solidFill>
                  <a:schemeClr val="bg1"/>
                </a:solidFill>
              </a:rPr>
              <a:t>On every server (for Cluster Deployment)</a:t>
            </a:r>
          </a:p>
        </p:txBody>
      </p:sp>
      <p:cxnSp>
        <p:nvCxnSpPr>
          <p:cNvPr id="9" name="Straight Arrow Connector 8">
            <a:extLst>
              <a:ext uri="{FF2B5EF4-FFF2-40B4-BE49-F238E27FC236}">
                <a16:creationId xmlns:a16="http://schemas.microsoft.com/office/drawing/2014/main" id="{B2E9007B-0242-B9A8-41E9-C1173309F025}"/>
              </a:ext>
            </a:extLst>
          </p:cNvPr>
          <p:cNvCxnSpPr>
            <a:cxnSpLocks/>
            <a:stCxn id="5" idx="2"/>
            <a:endCxn id="6" idx="0"/>
          </p:cNvCxnSpPr>
          <p:nvPr/>
        </p:nvCxnSpPr>
        <p:spPr>
          <a:xfrm flipH="1">
            <a:off x="2363014" y="2812343"/>
            <a:ext cx="4" cy="15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90C9E4-E772-5BC0-BBA6-0EF2F14310B1}"/>
              </a:ext>
            </a:extLst>
          </p:cNvPr>
          <p:cNvSpPr/>
          <p:nvPr/>
        </p:nvSpPr>
        <p:spPr>
          <a:xfrm>
            <a:off x="1415058" y="4403074"/>
            <a:ext cx="1895912" cy="1354217"/>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r>
              <a:rPr lang="en-US" sz="1600" dirty="0"/>
              <a:t>Installing </a:t>
            </a:r>
          </a:p>
          <a:p>
            <a:r>
              <a:rPr lang="en-US" sz="1600" dirty="0"/>
              <a:t>SOA Suite</a:t>
            </a:r>
            <a:br>
              <a:rPr lang="en-US" sz="1600" dirty="0"/>
            </a:br>
            <a:r>
              <a:rPr lang="en-US" sz="1600" dirty="0">
                <a:solidFill>
                  <a:schemeClr val="bg1"/>
                </a:solidFill>
              </a:rPr>
              <a:t>On every server (for Cluster Deployment)</a:t>
            </a:r>
          </a:p>
          <a:p>
            <a:pPr algn="justLow"/>
            <a:endParaRPr lang="en-US" dirty="0">
              <a:solidFill>
                <a:schemeClr val="bg1"/>
              </a:solidFill>
            </a:endParaRPr>
          </a:p>
        </p:txBody>
      </p:sp>
      <p:cxnSp>
        <p:nvCxnSpPr>
          <p:cNvPr id="13" name="Straight Arrow Connector 12">
            <a:extLst>
              <a:ext uri="{FF2B5EF4-FFF2-40B4-BE49-F238E27FC236}">
                <a16:creationId xmlns:a16="http://schemas.microsoft.com/office/drawing/2014/main" id="{6D276495-2346-49F0-B077-6684F9A96FE1}"/>
              </a:ext>
            </a:extLst>
          </p:cNvPr>
          <p:cNvCxnSpPr>
            <a:cxnSpLocks/>
            <a:stCxn id="6" idx="2"/>
            <a:endCxn id="11" idx="0"/>
          </p:cNvCxnSpPr>
          <p:nvPr/>
        </p:nvCxnSpPr>
        <p:spPr>
          <a:xfrm>
            <a:off x="2363014" y="4042665"/>
            <a:ext cx="0" cy="36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B0C3A3-B4FA-595A-7082-77A50798FADB}"/>
              </a:ext>
            </a:extLst>
          </p:cNvPr>
          <p:cNvSpPr/>
          <p:nvPr/>
        </p:nvSpPr>
        <p:spPr>
          <a:xfrm>
            <a:off x="1415058" y="596283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Creating Domain</a:t>
            </a:r>
          </a:p>
        </p:txBody>
      </p:sp>
      <p:cxnSp>
        <p:nvCxnSpPr>
          <p:cNvPr id="17" name="Straight Arrow Connector 16">
            <a:extLst>
              <a:ext uri="{FF2B5EF4-FFF2-40B4-BE49-F238E27FC236}">
                <a16:creationId xmlns:a16="http://schemas.microsoft.com/office/drawing/2014/main" id="{4128ABB0-1AD6-4264-0E97-F8DC2363737D}"/>
              </a:ext>
            </a:extLst>
          </p:cNvPr>
          <p:cNvCxnSpPr>
            <a:cxnSpLocks/>
            <a:stCxn id="11" idx="2"/>
            <a:endCxn id="15" idx="0"/>
          </p:cNvCxnSpPr>
          <p:nvPr/>
        </p:nvCxnSpPr>
        <p:spPr>
          <a:xfrm>
            <a:off x="2363014" y="5757291"/>
            <a:ext cx="0" cy="20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 </a:t>
            </a:r>
          </a:p>
          <a:p>
            <a:pPr lvl="3"/>
            <a:r>
              <a:rPr lang="en-US" dirty="0"/>
              <a:t>$WLS_HOME/common/bin/</a:t>
            </a:r>
          </a:p>
          <a:p>
            <a:pPr lvl="3"/>
            <a:r>
              <a:rPr lang="en-US" dirty="0"/>
              <a:t>./</a:t>
            </a:r>
            <a:r>
              <a:rPr lang="en-US" dirty="0" err="1"/>
              <a:t>pack.sh</a:t>
            </a:r>
            <a:r>
              <a:rPr lang="en-US" dirty="0"/>
              <a:t> –managed=true –domain=$DOMAIN_HOME –template=${DOMAIN_HOME}-</a:t>
            </a:r>
            <a:r>
              <a:rPr lang="en-US" dirty="0" err="1"/>
              <a:t>template.jar</a:t>
            </a:r>
            <a:r>
              <a:rPr lang="en-US" dirty="0"/>
              <a:t> –</a:t>
            </a:r>
            <a:r>
              <a:rPr lang="en-US" dirty="0" err="1"/>
              <a:t>template_name</a:t>
            </a:r>
            <a:r>
              <a:rPr lang="en-US" dirty="0"/>
              <a:t>=&lt;</a:t>
            </a:r>
            <a:r>
              <a:rPr lang="en-US" dirty="0" err="1"/>
              <a:t>domain_name</a:t>
            </a:r>
            <a:r>
              <a:rPr lang="en-US" dirty="0"/>
              <a:t>&gt;</a:t>
            </a:r>
          </a:p>
          <a:p>
            <a:pPr lvl="3"/>
            <a:r>
              <a:rPr lang="en-US" dirty="0"/>
              <a:t>$ </a:t>
            </a:r>
            <a:r>
              <a:rPr lang="en-US" dirty="0" err="1"/>
              <a:t>scp</a:t>
            </a:r>
            <a:r>
              <a:rPr lang="en-US" dirty="0"/>
              <a:t> &lt;created-</a:t>
            </a:r>
            <a:r>
              <a:rPr lang="en-US" dirty="0" err="1"/>
              <a:t>template.jar</a:t>
            </a:r>
            <a:r>
              <a:rPr lang="en-US" dirty="0"/>
              <a:t>&gt; &lt;</a:t>
            </a:r>
            <a:r>
              <a:rPr lang="en-US" dirty="0" err="1"/>
              <a:t>sameuser</a:t>
            </a:r>
            <a:r>
              <a:rPr lang="en-US" dirty="0"/>
              <a:t>&gt;@&lt;</a:t>
            </a:r>
            <a:r>
              <a:rPr lang="en-US" dirty="0" err="1"/>
              <a:t>managed_server</a:t>
            </a:r>
            <a:r>
              <a:rPr lang="en-US" dirty="0"/>
              <a:t>&gt;:&lt;exact same path&gt;</a:t>
            </a:r>
          </a:p>
          <a:p>
            <a:pPr lvl="3"/>
            <a:r>
              <a:rPr lang="en-US" dirty="0"/>
              <a:t>Unpack .jar in destination server using tool: </a:t>
            </a:r>
            <a:r>
              <a:rPr lang="en-US" dirty="0" err="1"/>
              <a:t>unpack.sh</a:t>
            </a:r>
            <a:endParaRPr lang="en-US" dirty="0"/>
          </a:p>
          <a:p>
            <a:pPr lvl="4"/>
            <a:r>
              <a:rPr lang="en-US" dirty="0"/>
              <a:t>Available under: $WLS_HOME/common/bin</a:t>
            </a:r>
          </a:p>
          <a:p>
            <a:pPr marL="1371566" lvl="4" indent="0">
              <a:buNone/>
            </a:pPr>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859772043"/>
              </p:ext>
            </p:extLst>
          </p:nvPr>
        </p:nvGraphicFramePr>
        <p:xfrm>
          <a:off x="705394" y="949773"/>
          <a:ext cx="7533170" cy="5236180"/>
        </p:xfrm>
        <a:graphic>
          <a:graphicData uri="http://schemas.openxmlformats.org/drawingml/2006/table">
            <a:tbl>
              <a:tblPr firstRow="1" bandRow="1">
                <a:tableStyleId>{7E9639D4-E3E2-4D34-9284-5A2195B3D0D7}</a:tableStyleId>
              </a:tblPr>
              <a:tblGrid>
                <a:gridCol w="6316888">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42608">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5429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05E5-1697-7765-0435-FDD88273760C}"/>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
        <p:nvSpPr>
          <p:cNvPr id="4" name="Oval 3">
            <a:extLst>
              <a:ext uri="{FF2B5EF4-FFF2-40B4-BE49-F238E27FC236}">
                <a16:creationId xmlns:a16="http://schemas.microsoft.com/office/drawing/2014/main" id="{C33F89E5-C047-EE32-9585-2DD499B377A4}"/>
              </a:ext>
            </a:extLst>
          </p:cNvPr>
          <p:cNvSpPr/>
          <p:nvPr/>
        </p:nvSpPr>
        <p:spPr>
          <a:xfrm>
            <a:off x="1770077" y="1663950"/>
            <a:ext cx="2080470" cy="1298377"/>
          </a:xfrm>
          <a:prstGeom prst="ellipse">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Admin Server</a:t>
            </a:r>
          </a:p>
          <a:p>
            <a:pPr algn="justLow"/>
            <a:r>
              <a:rPr lang="en-US" dirty="0">
                <a:solidFill>
                  <a:schemeClr val="bg1"/>
                </a:solidFill>
              </a:rPr>
              <a:t>Port 162:10001</a:t>
            </a:r>
          </a:p>
        </p:txBody>
      </p:sp>
      <p:sp>
        <p:nvSpPr>
          <p:cNvPr id="5" name="Rounded Rectangle 4">
            <a:extLst>
              <a:ext uri="{FF2B5EF4-FFF2-40B4-BE49-F238E27FC236}">
                <a16:creationId xmlns:a16="http://schemas.microsoft.com/office/drawing/2014/main" id="{778DB6CC-F7EE-77E6-910B-1380776E3D9E}"/>
              </a:ext>
            </a:extLst>
          </p:cNvPr>
          <p:cNvSpPr/>
          <p:nvPr/>
        </p:nvSpPr>
        <p:spPr>
          <a:xfrm>
            <a:off x="4983381" y="1955593"/>
            <a:ext cx="1971412" cy="715089"/>
          </a:xfrm>
          <a:prstGeom prst="round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Manager Server 161:10003</a:t>
            </a:r>
          </a:p>
        </p:txBody>
      </p:sp>
      <p:sp>
        <p:nvSpPr>
          <p:cNvPr id="6" name="TextBox 5">
            <a:extLst>
              <a:ext uri="{FF2B5EF4-FFF2-40B4-BE49-F238E27FC236}">
                <a16:creationId xmlns:a16="http://schemas.microsoft.com/office/drawing/2014/main" id="{4E94E36F-B7E6-7D40-6A05-58938C86E174}"/>
              </a:ext>
            </a:extLst>
          </p:cNvPr>
          <p:cNvSpPr txBox="1"/>
          <p:nvPr/>
        </p:nvSpPr>
        <p:spPr>
          <a:xfrm>
            <a:off x="1536027" y="3249343"/>
            <a:ext cx="2530876" cy="646331"/>
          </a:xfrm>
          <a:prstGeom prst="rect">
            <a:avLst/>
          </a:prstGeom>
          <a:noFill/>
        </p:spPr>
        <p:txBody>
          <a:bodyPr wrap="square" rtlCol="0">
            <a:spAutoFit/>
          </a:bodyPr>
          <a:lstStyle/>
          <a:p>
            <a:r>
              <a:rPr lang="en-US" dirty="0"/>
              <a:t>$ORACLE_BASE/</a:t>
            </a:r>
            <a:r>
              <a:rPr lang="en-US" dirty="0" err="1"/>
              <a:t>user_projects</a:t>
            </a:r>
            <a:r>
              <a:rPr lang="en-US" dirty="0"/>
              <a:t>/domains/</a:t>
            </a:r>
            <a:r>
              <a:rPr lang="en-US" dirty="0" err="1"/>
              <a:t>soatrain</a:t>
            </a:r>
            <a:endParaRPr lang="en-US" dirty="0"/>
          </a:p>
        </p:txBody>
      </p:sp>
    </p:spTree>
    <p:extLst>
      <p:ext uri="{BB962C8B-B14F-4D97-AF65-F5344CB8AC3E}">
        <p14:creationId xmlns:p14="http://schemas.microsoft.com/office/powerpoint/2010/main" val="70957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968367" lvl="4" indent="-285750">
              <a:lnSpc>
                <a:spcPct val="150000"/>
              </a:lnSpc>
              <a:buFont typeface="Arial" panose="020B0604020202020204" pitchFamily="34" charset="0"/>
              <a:buChar char="•"/>
            </a:pPr>
            <a:r>
              <a:rPr lang="en-US" dirty="0">
                <a:solidFill>
                  <a:schemeClr val="accent3">
                    <a:lumMod val="75000"/>
                  </a:schemeClr>
                </a:solidFill>
              </a:rPr>
              <a:t>$DOMAIN_HOME/</a:t>
            </a:r>
            <a:r>
              <a:rPr lang="en-US" dirty="0" err="1">
                <a:solidFill>
                  <a:schemeClr val="accent3">
                    <a:lumMod val="75000"/>
                  </a:schemeClr>
                </a:solidFill>
              </a:rPr>
              <a:t>startWebLogic.sh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a:p>
            <a:endParaRPr lang="en-US" dirty="0"/>
          </a:p>
          <a:p>
            <a:endParaRPr lang="en-US" dirty="0"/>
          </a:p>
          <a:p>
            <a:endParaRPr lang="en-US" dirty="0"/>
          </a:p>
          <a:p>
            <a:endParaRPr lang="en-US" dirty="0"/>
          </a:p>
          <a:p>
            <a:r>
              <a:rPr lang="en-US" dirty="0"/>
              <a:t>Review </a:t>
            </a:r>
            <a:r>
              <a:rPr lang="en-US" dirty="0" err="1"/>
              <a:t>Weblogic</a:t>
            </a:r>
            <a:r>
              <a:rPr lang="en-US" dirty="0"/>
              <a:t> Enterprise Manger </a:t>
            </a:r>
          </a:p>
          <a:p>
            <a:endParaRPr lang="en-US" dirty="0"/>
          </a:p>
          <a:p>
            <a:endParaRPr lang="en-US" dirty="0"/>
          </a:p>
          <a:p>
            <a:endParaRPr lang="en-US" dirty="0"/>
          </a:p>
          <a:p>
            <a:endParaRPr lang="en-US" dirty="0"/>
          </a:p>
          <a:p>
            <a:r>
              <a:rPr lang="en-US" dirty="0"/>
              <a:t>Adding Application Server on JDeveloper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 (Session 4)</a:t>
            </a:r>
          </a:p>
        </p:txBody>
      </p:sp>
    </p:spTree>
    <p:extLst>
      <p:ext uri="{BB962C8B-B14F-4D97-AF65-F5344CB8AC3E}">
        <p14:creationId xmlns:p14="http://schemas.microsoft.com/office/powerpoint/2010/main" val="191061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2417E6-6798-3FCD-6229-8F243510B260}"/>
              </a:ext>
            </a:extLst>
          </p:cNvPr>
          <p:cNvSpPr>
            <a:spLocks noGrp="1"/>
          </p:cNvSpPr>
          <p:nvPr>
            <p:ph idx="1"/>
          </p:nvPr>
        </p:nvSpPr>
        <p:spPr/>
        <p:txBody>
          <a:bodyPr/>
          <a:lstStyle/>
          <a:p>
            <a:endParaRPr lang="en-US" dirty="0"/>
          </a:p>
          <a:p>
            <a:r>
              <a:rPr lang="en-US" dirty="0"/>
              <a:t>When to use the Mediator </a:t>
            </a:r>
          </a:p>
          <a:p>
            <a:r>
              <a:rPr lang="en-US" dirty="0"/>
              <a:t>Because the Mediator runs within an SCA Assembly, it has the most efficient bindings to other SCA Assembly components, specifically the BPEL engine. This lets us focus on using the Mediator to provide service virtualization services within SCA assemblies. The Mediator enables the virtualization of inputs and outputs within an SCA Assembly. This leads us to four key uses of the Mediator within SCA. Routing between components in an SCA Assembly Validation of incoming messages into an SCA Assembly Transformation of data from one format to another within an SCA Assembly Filtering to allow</a:t>
            </a:r>
          </a:p>
        </p:txBody>
      </p:sp>
      <p:sp>
        <p:nvSpPr>
          <p:cNvPr id="3" name="Title 2">
            <a:extLst>
              <a:ext uri="{FF2B5EF4-FFF2-40B4-BE49-F238E27FC236}">
                <a16:creationId xmlns:a16="http://schemas.microsoft.com/office/drawing/2014/main" id="{F5EE7060-3F2A-6613-2D87-37E04EEAAF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0464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DBB9F-F005-7E98-7503-199198AD298C}"/>
              </a:ext>
            </a:extLst>
          </p:cNvPr>
          <p:cNvSpPr>
            <a:spLocks noGrp="1"/>
          </p:cNvSpPr>
          <p:nvPr>
            <p:ph idx="1"/>
          </p:nvPr>
        </p:nvSpPr>
        <p:spPr>
          <a:xfrm>
            <a:off x="457200" y="911552"/>
            <a:ext cx="8229600" cy="563562"/>
          </a:xfrm>
        </p:spPr>
        <p:txBody>
          <a:bodyPr/>
          <a:lstStyle/>
          <a:p>
            <a:r>
              <a:rPr lang="en-US" dirty="0"/>
              <a:t>Oracle Service Bus</a:t>
            </a:r>
          </a:p>
          <a:p>
            <a:endParaRPr lang="en-US" dirty="0"/>
          </a:p>
          <a:p>
            <a:endParaRPr lang="en-US" dirty="0"/>
          </a:p>
        </p:txBody>
      </p:sp>
      <p:sp>
        <p:nvSpPr>
          <p:cNvPr id="3" name="Title 2">
            <a:extLst>
              <a:ext uri="{FF2B5EF4-FFF2-40B4-BE49-F238E27FC236}">
                <a16:creationId xmlns:a16="http://schemas.microsoft.com/office/drawing/2014/main" id="{1BAA48B4-D5D1-49BF-E3AB-9E3DBC9E81A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410AC53-E4D2-5137-0D4A-DC042E0EA891}"/>
              </a:ext>
            </a:extLst>
          </p:cNvPr>
          <p:cNvPicPr>
            <a:picLocks noChangeAspect="1"/>
          </p:cNvPicPr>
          <p:nvPr/>
        </p:nvPicPr>
        <p:blipFill>
          <a:blip r:embed="rId2"/>
          <a:stretch>
            <a:fillRect/>
          </a:stretch>
        </p:blipFill>
        <p:spPr>
          <a:xfrm>
            <a:off x="6449886" y="911552"/>
            <a:ext cx="2203932" cy="3701749"/>
          </a:xfrm>
          <a:prstGeom prst="rect">
            <a:avLst/>
          </a:prstGeom>
        </p:spPr>
      </p:pic>
      <p:sp>
        <p:nvSpPr>
          <p:cNvPr id="7" name="TextBox 6">
            <a:extLst>
              <a:ext uri="{FF2B5EF4-FFF2-40B4-BE49-F238E27FC236}">
                <a16:creationId xmlns:a16="http://schemas.microsoft.com/office/drawing/2014/main" id="{27CA41C9-54AF-0AA6-1A74-B4ED139FCA18}"/>
              </a:ext>
            </a:extLst>
          </p:cNvPr>
          <p:cNvSpPr txBox="1"/>
          <p:nvPr/>
        </p:nvSpPr>
        <p:spPr>
          <a:xfrm>
            <a:off x="477865" y="1393089"/>
            <a:ext cx="5939039" cy="1015663"/>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The concept of the enterprise service bus is analogous to the </a:t>
            </a:r>
            <a:r>
              <a:rPr lang="en-US" sz="1500" dirty="0">
                <a:solidFill>
                  <a:schemeClr val="tx2">
                    <a:lumMod val="60000"/>
                    <a:lumOff val="40000"/>
                  </a:schemeClr>
                </a:solidFill>
                <a:latin typeface="Trebuchet MS" pitchFamily="34" charset="0"/>
                <a:hlinkClick r:id="rId3" tooltip="Bus (computing)">
                  <a:extLst>
                    <a:ext uri="{A12FA001-AC4F-418D-AE19-62706E023703}">
                      <ahyp:hlinkClr xmlns:ahyp="http://schemas.microsoft.com/office/drawing/2018/hyperlinkcolor" val="tx"/>
                    </a:ext>
                  </a:extLst>
                </a:hlinkClick>
              </a:rPr>
              <a:t>bus</a:t>
            </a:r>
            <a:r>
              <a:rPr lang="en-US" sz="1500" dirty="0">
                <a:solidFill>
                  <a:schemeClr val="tx2">
                    <a:lumMod val="60000"/>
                    <a:lumOff val="40000"/>
                  </a:schemeClr>
                </a:solidFill>
                <a:latin typeface="Trebuchet MS" pitchFamily="34" charset="0"/>
              </a:rPr>
              <a:t> concept found in </a:t>
            </a:r>
            <a:r>
              <a:rPr lang="en-US" sz="1500" dirty="0">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computer </a:t>
            </a:r>
            <a:r>
              <a:rPr lang="en-US" sz="1500" dirty="0" err="1">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hardwarearchitecture</a:t>
            </a:r>
            <a:r>
              <a:rPr lang="en-US" sz="1500" dirty="0">
                <a:solidFill>
                  <a:schemeClr val="tx2">
                    <a:lumMod val="60000"/>
                    <a:lumOff val="40000"/>
                  </a:schemeClr>
                </a:solidFill>
                <a:latin typeface="Trebuchet MS" pitchFamily="34" charset="0"/>
              </a:rPr>
              <a:t> combined with the modular and concurrent design of high-performance computer operating systems.</a:t>
            </a:r>
          </a:p>
        </p:txBody>
      </p:sp>
      <p:pic>
        <p:nvPicPr>
          <p:cNvPr id="9" name="Picture 8">
            <a:extLst>
              <a:ext uri="{FF2B5EF4-FFF2-40B4-BE49-F238E27FC236}">
                <a16:creationId xmlns:a16="http://schemas.microsoft.com/office/drawing/2014/main" id="{3D7E3B00-C494-BB39-EB05-639EEF0CA897}"/>
              </a:ext>
            </a:extLst>
          </p:cNvPr>
          <p:cNvPicPr>
            <a:picLocks noChangeAspect="1"/>
          </p:cNvPicPr>
          <p:nvPr/>
        </p:nvPicPr>
        <p:blipFill>
          <a:blip r:embed="rId5"/>
          <a:stretch>
            <a:fillRect/>
          </a:stretch>
        </p:blipFill>
        <p:spPr>
          <a:xfrm>
            <a:off x="1242104" y="4542719"/>
            <a:ext cx="4952137" cy="1830138"/>
          </a:xfrm>
          <a:prstGeom prst="rect">
            <a:avLst/>
          </a:prstGeom>
        </p:spPr>
      </p:pic>
      <p:sp>
        <p:nvSpPr>
          <p:cNvPr id="11" name="TextBox 10">
            <a:extLst>
              <a:ext uri="{FF2B5EF4-FFF2-40B4-BE49-F238E27FC236}">
                <a16:creationId xmlns:a16="http://schemas.microsoft.com/office/drawing/2014/main" id="{7078C479-5717-80F1-E768-563B7BDA9FC5}"/>
              </a:ext>
            </a:extLst>
          </p:cNvPr>
          <p:cNvSpPr txBox="1"/>
          <p:nvPr/>
        </p:nvSpPr>
        <p:spPr>
          <a:xfrm>
            <a:off x="490182" y="2674309"/>
            <a:ext cx="4572000" cy="1938992"/>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Simply put, the Service Bus in SOA Suite is a stateless, synchronous request/response engine that is a very fast, uniform intermediary between service consumers and heterogeneous services and backend systems, see Figure 3-1. The Service Bus implements the VETRO pattern. This acronym stands for Validate, Enrich, Transform, Route, and Operate.</a:t>
            </a:r>
          </a:p>
        </p:txBody>
      </p:sp>
    </p:spTree>
    <p:extLst>
      <p:ext uri="{BB962C8B-B14F-4D97-AF65-F5344CB8AC3E}">
        <p14:creationId xmlns:p14="http://schemas.microsoft.com/office/powerpoint/2010/main" val="143561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A5320-7893-11AA-8E1C-20B8E31FF691}"/>
              </a:ext>
            </a:extLst>
          </p:cNvPr>
          <p:cNvSpPr>
            <a:spLocks noGrp="1"/>
          </p:cNvSpPr>
          <p:nvPr>
            <p:ph idx="1"/>
          </p:nvPr>
        </p:nvSpPr>
        <p:spPr/>
        <p:txBody>
          <a:bodyPr/>
          <a:lstStyle/>
          <a:p>
            <a:r>
              <a:rPr lang="en-US" dirty="0"/>
              <a:t>BPEL (Business Process Execution Language)</a:t>
            </a:r>
          </a:p>
          <a:p>
            <a:endParaRPr lang="en-US" dirty="0"/>
          </a:p>
          <a:p>
            <a:pPr lvl="1"/>
            <a:r>
              <a:rPr lang="en-US" dirty="0"/>
              <a:t>BPEL is a programming language for implementing process flows and composite (or orchestrated) services.</a:t>
            </a:r>
          </a:p>
          <a:p>
            <a:pPr lvl="1"/>
            <a:endParaRPr lang="en-US" dirty="0"/>
          </a:p>
          <a:p>
            <a:pPr lvl="1"/>
            <a:endParaRPr lang="en-US" dirty="0"/>
          </a:p>
        </p:txBody>
      </p:sp>
      <p:sp>
        <p:nvSpPr>
          <p:cNvPr id="3" name="Title 2">
            <a:extLst>
              <a:ext uri="{FF2B5EF4-FFF2-40B4-BE49-F238E27FC236}">
                <a16:creationId xmlns:a16="http://schemas.microsoft.com/office/drawing/2014/main" id="{3EA0F25C-20FE-0A75-1F84-CEE98DCA9B20}"/>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427178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9CB09-DF36-5A49-98E4-57DF3DD08004}"/>
              </a:ext>
            </a:extLst>
          </p:cNvPr>
          <p:cNvSpPr>
            <a:spLocks noGrp="1"/>
          </p:cNvSpPr>
          <p:nvPr>
            <p:ph idx="1"/>
          </p:nvPr>
        </p:nvSpPr>
        <p:spPr/>
        <p:txBody>
          <a:bodyPr/>
          <a:lstStyle/>
          <a:p>
            <a:r>
              <a:rPr lang="en-US" dirty="0"/>
              <a:t>Creating Composite</a:t>
            </a:r>
          </a:p>
          <a:p>
            <a:pPr lvl="1"/>
            <a:r>
              <a:rPr lang="en-US" dirty="0"/>
              <a:t>Application : Within JDeveloper, an application is the main container for our work. It consists of a directory where all our application projects will be created.</a:t>
            </a:r>
          </a:p>
        </p:txBody>
      </p:sp>
      <p:sp>
        <p:nvSpPr>
          <p:cNvPr id="3" name="Title 2">
            <a:extLst>
              <a:ext uri="{FF2B5EF4-FFF2-40B4-BE49-F238E27FC236}">
                <a16:creationId xmlns:a16="http://schemas.microsoft.com/office/drawing/2014/main" id="{5859B80E-FADD-1929-0685-94DB1903B84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4212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10684</TotalTime>
  <Words>2460</Words>
  <Application>Microsoft Office PowerPoint</Application>
  <PresentationFormat>On-screen Show (4:3)</PresentationFormat>
  <Paragraphs>415</Paragraphs>
  <Slides>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Managing and Monitoring Infrastructure and Applications</vt:lpstr>
      <vt:lpstr>Managing and Monitoring Infrastructure and Applications</vt:lpstr>
      <vt:lpstr>Managing and Monitoring Infrastructure and Applications</vt:lpstr>
      <vt:lpstr>Managing and Monitoring Infrastructure and Applications (Session 4)</vt:lpstr>
      <vt:lpstr>PowerPoint Presentation</vt:lpstr>
      <vt:lpstr>PowerPoint Presentation</vt:lpstr>
      <vt:lpstr>Business Process Execution Language(BPEL)</vt:lpstr>
      <vt:lpstr>PowerPoint Presentation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74</cp:revision>
  <dcterms:created xsi:type="dcterms:W3CDTF">2021-08-22T08:01:57Z</dcterms:created>
  <dcterms:modified xsi:type="dcterms:W3CDTF">2023-02-27T04:50:37Z</dcterms:modified>
</cp:coreProperties>
</file>