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1" r:id="rId15"/>
    <p:sldId id="292" r:id="rId16"/>
    <p:sldId id="293" r:id="rId17"/>
    <p:sldId id="294" r:id="rId18"/>
    <p:sldId id="259" r:id="rId19"/>
    <p:sldId id="276" r:id="rId20"/>
    <p:sldId id="277" r:id="rId21"/>
    <p:sldId id="261" r:id="rId22"/>
    <p:sldId id="268"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1"/>
            <p14:sldId id="292"/>
            <p14:sldId id="293"/>
            <p14:sldId id="294"/>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53"/>
    <a:srgbClr val="2B89B3"/>
    <a:srgbClr val="006600"/>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6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(page 163 12c)</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EF99-2465-2679-D63A-689CDD520B1A}"/>
              </a:ext>
            </a:extLst>
          </p:cNvPr>
          <p:cNvSpPr>
            <a:spLocks noGrp="1"/>
          </p:cNvSpPr>
          <p:nvPr>
            <p:ph idx="1"/>
          </p:nvPr>
        </p:nvSpPr>
        <p:spPr>
          <a:xfrm>
            <a:off x="457200" y="1219205"/>
            <a:ext cx="8229600" cy="2209795"/>
          </a:xfrm>
        </p:spPr>
        <p:txBody>
          <a:bodyPr>
            <a:noAutofit/>
          </a:bodyPr>
          <a:lstStyle/>
          <a:p>
            <a:pPr>
              <a:lnSpc>
                <a:spcPct val="150000"/>
              </a:lnSpc>
              <a:buFont typeface="Wingdings" panose="05000000000000000000" pitchFamily="2" charset="2"/>
              <a:buChar char="§"/>
            </a:pPr>
            <a:r>
              <a:rPr lang="en-US" sz="1800" dirty="0">
                <a:solidFill>
                  <a:schemeClr val="bg2">
                    <a:lumMod val="50000"/>
                  </a:schemeClr>
                </a:solidFill>
                <a:latin typeface="+mn-lt"/>
              </a:rPr>
              <a:t>The SOA Suite is built on top of a Java Enterprise Edition (Java EE) infrastructure</a:t>
            </a:r>
          </a:p>
          <a:p>
            <a:pPr>
              <a:lnSpc>
                <a:spcPct val="150000"/>
              </a:lnSpc>
              <a:buFont typeface="Wingdings" panose="05000000000000000000" pitchFamily="2" charset="2"/>
              <a:buChar char="§"/>
            </a:pPr>
            <a:r>
              <a:rPr lang="en-US" sz="1800" dirty="0">
                <a:solidFill>
                  <a:schemeClr val="bg2">
                    <a:lumMod val="50000"/>
                  </a:schemeClr>
                </a:solidFill>
                <a:latin typeface="+mn-lt"/>
              </a:rPr>
              <a:t>Although SOA Suite is certified with several different Java EE servers, including IBM WebSphere, it will most commonly be used with the Oracle WebLogic server.</a:t>
            </a:r>
          </a:p>
          <a:p>
            <a:pPr>
              <a:lnSpc>
                <a:spcPct val="150000"/>
              </a:lnSpc>
              <a:buFont typeface="Wingdings" panose="05000000000000000000" pitchFamily="2" charset="2"/>
              <a:buChar char="§"/>
            </a:pPr>
            <a:r>
              <a:rPr lang="en-US" sz="1800" dirty="0">
                <a:solidFill>
                  <a:schemeClr val="bg2">
                    <a:lumMod val="50000"/>
                  </a:schemeClr>
                </a:solidFill>
                <a:latin typeface="+mn-lt"/>
              </a:rPr>
              <a:t>The Oracle WebLogic Server (WLS) will probably always be the first available Java EE platform for SOA Suite</a:t>
            </a:r>
          </a:p>
        </p:txBody>
      </p:sp>
      <p:sp>
        <p:nvSpPr>
          <p:cNvPr id="3" name="Title 2">
            <a:extLst>
              <a:ext uri="{FF2B5EF4-FFF2-40B4-BE49-F238E27FC236}">
                <a16:creationId xmlns:a16="http://schemas.microsoft.com/office/drawing/2014/main" id="{4E9EF78A-A7E1-B955-C207-52FD46596BFE}"/>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946E46BB-8621-E694-2689-6F22CE5B14C6}"/>
              </a:ext>
            </a:extLst>
          </p:cNvPr>
          <p:cNvPicPr>
            <a:picLocks noChangeAspect="1"/>
          </p:cNvPicPr>
          <p:nvPr/>
        </p:nvPicPr>
        <p:blipFill>
          <a:blip r:embed="rId2"/>
          <a:stretch>
            <a:fillRect/>
          </a:stretch>
        </p:blipFill>
        <p:spPr>
          <a:xfrm>
            <a:off x="6579966" y="3859306"/>
            <a:ext cx="1829055" cy="2514951"/>
          </a:xfrm>
          <a:prstGeom prst="rect">
            <a:avLst/>
          </a:prstGeom>
        </p:spPr>
      </p:pic>
      <p:sp>
        <p:nvSpPr>
          <p:cNvPr id="7" name="TextBox 6">
            <a:extLst>
              <a:ext uri="{FF2B5EF4-FFF2-40B4-BE49-F238E27FC236}">
                <a16:creationId xmlns:a16="http://schemas.microsoft.com/office/drawing/2014/main" id="{0C968BC3-310A-B465-3E52-22CC33162C24}"/>
              </a:ext>
            </a:extLst>
          </p:cNvPr>
          <p:cNvSpPr txBox="1"/>
          <p:nvPr/>
        </p:nvSpPr>
        <p:spPr>
          <a:xfrm>
            <a:off x="457200" y="3640677"/>
            <a:ext cx="5764307" cy="1477328"/>
          </a:xfrm>
          <a:prstGeom prst="rect">
            <a:avLst/>
          </a:prstGeom>
          <a:noFill/>
        </p:spPr>
        <p:txBody>
          <a:bodyPr wrap="square">
            <a:spAutoFit/>
          </a:bodyPr>
          <a:lstStyle/>
          <a:p>
            <a:pPr marL="287338" indent="-287338">
              <a:buFont typeface="Wingdings" panose="05000000000000000000" pitchFamily="2" charset="2"/>
              <a:buChar char="§"/>
            </a:pPr>
            <a:r>
              <a:rPr lang="en-US" sz="1800" dirty="0">
                <a:solidFill>
                  <a:schemeClr val="bg2">
                    <a:lumMod val="50000"/>
                  </a:schemeClr>
                </a:solidFill>
                <a:latin typeface="+mn-lt"/>
              </a:rPr>
              <a:t>In addition to a Java EE application server, the SOA Suite also requires a database.</a:t>
            </a:r>
          </a:p>
          <a:p>
            <a:endParaRPr lang="en-US" sz="1800" dirty="0">
              <a:solidFill>
                <a:schemeClr val="bg2">
                  <a:lumMod val="50000"/>
                </a:schemeClr>
              </a:solidFill>
              <a:latin typeface="+mn-lt"/>
            </a:endParaRPr>
          </a:p>
          <a:p>
            <a:pPr marL="287338" indent="-287338">
              <a:buFont typeface="Wingdings" panose="05000000000000000000" pitchFamily="2" charset="2"/>
              <a:buChar char="§"/>
            </a:pPr>
            <a:r>
              <a:rPr lang="en-US" sz="1800" dirty="0">
                <a:solidFill>
                  <a:schemeClr val="bg2">
                    <a:lumMod val="50000"/>
                  </a:schemeClr>
                </a:solidFill>
                <a:latin typeface="+mn-lt"/>
              </a:rPr>
              <a:t>The database is used to maintain configuration information and also records of runtime interactions.</a:t>
            </a:r>
          </a:p>
        </p:txBody>
      </p:sp>
    </p:spTree>
    <p:extLst>
      <p:ext uri="{BB962C8B-B14F-4D97-AF65-F5344CB8AC3E}">
        <p14:creationId xmlns:p14="http://schemas.microsoft.com/office/powerpoint/2010/main" val="22883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954C5F-17A2-8506-66BD-B80DB9043A8B}"/>
              </a:ext>
            </a:extLst>
          </p:cNvPr>
          <p:cNvSpPr>
            <a:spLocks noGrp="1"/>
          </p:cNvSpPr>
          <p:nvPr>
            <p:ph idx="1"/>
          </p:nvPr>
        </p:nvSpPr>
        <p:spPr/>
        <p:txBody>
          <a:bodyPr/>
          <a:lstStyle/>
          <a:p>
            <a:r>
              <a:rPr lang="en-US" dirty="0"/>
              <a:t>So Let’s Install</a:t>
            </a:r>
          </a:p>
          <a:p>
            <a:pPr marL="0" indent="0">
              <a:buNone/>
            </a:pPr>
            <a:endParaRPr lang="en-US" dirty="0"/>
          </a:p>
          <a:p>
            <a:pPr lvl="1">
              <a:lnSpc>
                <a:spcPct val="200000"/>
              </a:lnSpc>
            </a:pPr>
            <a:r>
              <a:rPr lang="en-US" dirty="0"/>
              <a:t>Installing DB (on server and using </a:t>
            </a:r>
            <a:r>
              <a:rPr lang="en-US" dirty="0" err="1"/>
              <a:t>podman</a:t>
            </a:r>
            <a:r>
              <a:rPr lang="en-US" dirty="0"/>
              <a:t> image)</a:t>
            </a:r>
          </a:p>
          <a:p>
            <a:pPr lvl="1">
              <a:lnSpc>
                <a:spcPct val="200000"/>
              </a:lnSpc>
            </a:pPr>
            <a:r>
              <a:rPr lang="en-US" dirty="0"/>
              <a:t>Installing Oracle </a:t>
            </a:r>
            <a:r>
              <a:rPr lang="en-US" dirty="0" err="1"/>
              <a:t>Fussion</a:t>
            </a:r>
            <a:r>
              <a:rPr lang="en-US" dirty="0"/>
              <a:t> Middleware (FMW)</a:t>
            </a:r>
          </a:p>
          <a:p>
            <a:pPr lvl="1">
              <a:lnSpc>
                <a:spcPct val="200000"/>
              </a:lnSpc>
            </a:pPr>
            <a:r>
              <a:rPr lang="en-US" dirty="0"/>
              <a:t>Installing Oracle SOA Suite</a:t>
            </a:r>
          </a:p>
          <a:p>
            <a:pPr lvl="1"/>
            <a:endParaRPr lang="en-US" dirty="0"/>
          </a:p>
        </p:txBody>
      </p:sp>
      <p:sp>
        <p:nvSpPr>
          <p:cNvPr id="3" name="Title 2">
            <a:extLst>
              <a:ext uri="{FF2B5EF4-FFF2-40B4-BE49-F238E27FC236}">
                <a16:creationId xmlns:a16="http://schemas.microsoft.com/office/drawing/2014/main" id="{0D16D143-C65C-2A3F-9827-5CE6906DCECF}"/>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155275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44B9-DB58-7BE2-3737-25E5EEF2290F}"/>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2C71EE65-5AB5-3A37-205B-C7AA7104C74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070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2663384754"/>
              </p:ext>
            </p:extLst>
          </p:nvPr>
        </p:nvGraphicFramePr>
        <p:xfrm>
          <a:off x="719725" y="949773"/>
          <a:ext cx="7518839" cy="5317860"/>
        </p:xfrm>
        <a:graphic>
          <a:graphicData uri="http://schemas.openxmlformats.org/drawingml/2006/table">
            <a:tbl>
              <a:tblPr firstRow="1" bandRow="1">
                <a:tableStyleId>{7E9639D4-E3E2-4D34-9284-5A2195B3D0D7}</a:tableStyleId>
              </a:tblPr>
              <a:tblGrid>
                <a:gridCol w="6302557">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Composite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a:t>
                      </a:r>
                    </a:p>
                  </a:txBody>
                  <a:tcPr>
                    <a:lnR w="12700" cap="flat" cmpd="sng" algn="ctr">
                      <a:solidFill>
                        <a:schemeClr val="tx1"/>
                      </a:solidFill>
                      <a:prstDash val="dot"/>
                      <a:round/>
                      <a:headEnd type="none" w="med" len="med"/>
                      <a:tailEnd type="none" w="med" len="med"/>
                    </a:lnR>
                  </a:tcPr>
                </a:tc>
                <a:tc>
                  <a:txBody>
                    <a:bodyPr/>
                    <a:lstStyle/>
                    <a:p>
                      <a:pPr algn="ct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~3h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5555</TotalTime>
  <Words>1687</Words>
  <Application>Microsoft Office PowerPoint</Application>
  <PresentationFormat>On-screen Show (4:3)</PresentationFormat>
  <Paragraphs>308</Paragraphs>
  <Slides>23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AmazonEmber</vt:lpstr>
      <vt:lpstr>Arial</vt:lpstr>
      <vt:lpstr>Berlin Sans FB</vt:lpstr>
      <vt:lpstr>Calibri</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SOA Installation</vt:lpstr>
      <vt:lpstr>SOA Installation</vt:lpstr>
      <vt:lpstr>PowerPoint Presentation</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Amir Andalib</cp:lastModifiedBy>
  <cp:revision>64</cp:revision>
  <dcterms:created xsi:type="dcterms:W3CDTF">2021-08-22T08:01:57Z</dcterms:created>
  <dcterms:modified xsi:type="dcterms:W3CDTF">2023-02-20T10:45:32Z</dcterms:modified>
</cp:coreProperties>
</file>