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90" r:id="rId13"/>
    <p:sldId id="289" r:id="rId14"/>
    <p:sldId id="298" r:id="rId15"/>
    <p:sldId id="291" r:id="rId16"/>
    <p:sldId id="292" r:id="rId17"/>
    <p:sldId id="296" r:id="rId18"/>
    <p:sldId id="295" r:id="rId19"/>
    <p:sldId id="294" r:id="rId20"/>
    <p:sldId id="301" r:id="rId21"/>
    <p:sldId id="297" r:id="rId22"/>
    <p:sldId id="299" r:id="rId23"/>
    <p:sldId id="300" r:id="rId24"/>
    <p:sldId id="305" r:id="rId25"/>
    <p:sldId id="304" r:id="rId26"/>
    <p:sldId id="302" r:id="rId27"/>
    <p:sldId id="303" r:id="rId28"/>
    <p:sldId id="306" r:id="rId29"/>
    <p:sldId id="307" r:id="rId30"/>
    <p:sldId id="308" r:id="rId31"/>
    <p:sldId id="309" r:id="rId32"/>
    <p:sldId id="310" r:id="rId33"/>
    <p:sldId id="311" r:id="rId34"/>
    <p:sldId id="312" r:id="rId35"/>
    <p:sldId id="313" r:id="rId36"/>
    <p:sldId id="259" r:id="rId37"/>
    <p:sldId id="276" r:id="rId38"/>
    <p:sldId id="277" r:id="rId39"/>
    <p:sldId id="261" r:id="rId40"/>
    <p:sldId id="268" r:id="rId41"/>
    <p:sldId id="27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90"/>
            <p14:sldId id="289"/>
            <p14:sldId id="298"/>
            <p14:sldId id="291"/>
            <p14:sldId id="292"/>
            <p14:sldId id="296"/>
            <p14:sldId id="295"/>
            <p14:sldId id="294"/>
            <p14:sldId id="301"/>
            <p14:sldId id="297"/>
            <p14:sldId id="299"/>
            <p14:sldId id="300"/>
            <p14:sldId id="305"/>
            <p14:sldId id="304"/>
            <p14:sldId id="302"/>
            <p14:sldId id="303"/>
            <p14:sldId id="306"/>
            <p14:sldId id="307"/>
            <p14:sldId id="308"/>
            <p14:sldId id="309"/>
            <p14:sldId id="310"/>
            <p14:sldId id="311"/>
            <p14:sldId id="312"/>
            <p14:sldId id="313"/>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5353"/>
    <a:srgbClr val="2B89B3"/>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52" autoAdjust="0"/>
    <p:restoredTop sz="94660"/>
  </p:normalViewPr>
  <p:slideViewPr>
    <p:cSldViewPr snapToGrid="0">
      <p:cViewPr varScale="1">
        <p:scale>
          <a:sx n="107" d="100"/>
          <a:sy n="107" d="100"/>
        </p:scale>
        <p:origin x="19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Bus_(computing)"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Computer_architectu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503214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a:p>
            <a:pPr lvl="1"/>
            <a:endParaRPr lang="en-US" sz="1500" dirty="0">
              <a:solidFill>
                <a:srgbClr val="333333"/>
              </a:solidFill>
              <a:latin typeface="AmazonEmber"/>
            </a:endParaRPr>
          </a:p>
          <a:p>
            <a:pPr lvl="1"/>
            <a:endParaRPr lang="en-US" sz="1500" dirty="0">
              <a:solidFill>
                <a:srgbClr val="333333"/>
              </a:solidFill>
              <a:latin typeface="AmazonEmber"/>
            </a:endParaRPr>
          </a:p>
          <a:p>
            <a:pPr marL="285750" lvl="1" indent="-285750">
              <a:buFont typeface="Wingdings" panose="05000000000000000000" pitchFamily="2" charset="2"/>
              <a:buChar char="q"/>
            </a:pPr>
            <a:r>
              <a:rPr lang="en-US" b="1" dirty="0">
                <a:solidFill>
                  <a:srgbClr val="292929"/>
                </a:solidFill>
                <a:latin typeface="sohne"/>
              </a:rPr>
              <a:t>Services</a:t>
            </a:r>
          </a:p>
          <a:p>
            <a:pPr marL="457200" lvl="2"/>
            <a:r>
              <a:rPr lang="en-US" sz="1500" dirty="0">
                <a:solidFill>
                  <a:srgbClr val="333333"/>
                </a:solidFill>
                <a:latin typeface="AmazonEmber"/>
              </a:rPr>
              <a:t>The most basic unit of service-oriented architecture is the service. This may be provided directly by a web service-enabled piece of code or it may be exposed by encapsulating an existing resource. </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801688" lvl="2" indent="-227013">
              <a:buFont typeface="Wingdings" panose="05000000000000000000" pitchFamily="2" charset="2"/>
              <a:buChar char="ü"/>
            </a:pPr>
            <a:r>
              <a:rPr lang="en-US" sz="1500" dirty="0">
                <a:solidFill>
                  <a:srgbClr val="333333"/>
                </a:solidFill>
                <a:latin typeface="AmazonEmber"/>
              </a:rPr>
              <a:t>The only way to access a service is through its defined interface.</a:t>
            </a:r>
          </a:p>
          <a:p>
            <a:pPr marL="801688" lvl="2" indent="-227013">
              <a:buFont typeface="Wingdings" panose="05000000000000000000" pitchFamily="2" charset="2"/>
              <a:buChar char="ü"/>
            </a:pPr>
            <a:r>
              <a:rPr lang="en-US" sz="1500" dirty="0">
                <a:solidFill>
                  <a:srgbClr val="333333"/>
                </a:solidFill>
                <a:latin typeface="AmazonEmber"/>
              </a:rPr>
              <a:t>A wrapper or part of service</a:t>
            </a:r>
          </a:p>
          <a:p>
            <a:pPr marL="801688" lvl="2" indent="-227013">
              <a:buFont typeface="Wingdings" panose="05000000000000000000" pitchFamily="2" charset="2"/>
              <a:buChar char="ü"/>
            </a:pPr>
            <a:r>
              <a:rPr lang="en-US" sz="1500" dirty="0">
                <a:solidFill>
                  <a:srgbClr val="333333"/>
                </a:solidFill>
                <a:latin typeface="AmazonEmber"/>
              </a:rPr>
              <a:t>Specific interface specified in WSDL file.</a:t>
            </a:r>
          </a:p>
          <a:p>
            <a:pPr marL="1317625" lvl="3" indent="-285750">
              <a:buFont typeface="Courier New" panose="02070309020205020404" pitchFamily="49" charset="0"/>
              <a:buChar char="o"/>
            </a:pPr>
            <a:r>
              <a:rPr lang="en-US" sz="1500" dirty="0">
                <a:solidFill>
                  <a:srgbClr val="333333"/>
                </a:solidFill>
                <a:latin typeface="AmazonEmber"/>
              </a:rPr>
              <a:t>A WSDL file specifies the operations supported by the service. Each operation describes the expected format of the input message and if a message is returned it also describes the format of that message</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p:txBody>
      </p:sp>
      <p:pic>
        <p:nvPicPr>
          <p:cNvPr id="7" name="Picture 6">
            <a:extLst>
              <a:ext uri="{FF2B5EF4-FFF2-40B4-BE49-F238E27FC236}">
                <a16:creationId xmlns:a16="http://schemas.microsoft.com/office/drawing/2014/main" id="{A75168F7-CB9A-0026-7DD1-D4F966294107}"/>
              </a:ext>
            </a:extLst>
          </p:cNvPr>
          <p:cNvPicPr>
            <a:picLocks noChangeAspect="1"/>
          </p:cNvPicPr>
          <p:nvPr/>
        </p:nvPicPr>
        <p:blipFill>
          <a:blip r:embed="rId2"/>
          <a:stretch>
            <a:fillRect/>
          </a:stretch>
        </p:blipFill>
        <p:spPr>
          <a:xfrm>
            <a:off x="6664584" y="3550920"/>
            <a:ext cx="1011421" cy="1005575"/>
          </a:xfrm>
          <a:prstGeom prst="rect">
            <a:avLst/>
          </a:prstGeom>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502B6-9A5C-86C0-DD46-9C243A2E17B9}"/>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CB3317A3-8626-D78F-823E-C9370C239545}"/>
              </a:ext>
            </a:extLst>
          </p:cNvPr>
          <p:cNvSpPr txBox="1">
            <a:spLocks noGrp="1"/>
          </p:cNvSpPr>
          <p:nvPr>
            <p:ph idx="1"/>
          </p:nvPr>
        </p:nvSpPr>
        <p:spPr>
          <a:xfrm>
            <a:off x="343988" y="1193074"/>
            <a:ext cx="8229600" cy="361252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world</a:t>
            </a:r>
            <a:r>
              <a:rPr lang="en-US" dirty="0">
                <a:solidFill>
                  <a:srgbClr val="333333"/>
                </a:solidFill>
                <a:latin typeface="AmazonEmber"/>
              </a:rPr>
              <a:t>,</a:t>
            </a:r>
            <a:r>
              <a:rPr lang="en-US" sz="1500" dirty="0">
                <a:solidFill>
                  <a:srgbClr val="333333"/>
                </a:solidFill>
                <a:latin typeface="AmazonEmber"/>
              </a:rPr>
              <a:t> the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Out-of-the-box adapters:</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5"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848831A3-145F-4EB9-CC15-687F005F6CE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251012" y="1343426"/>
            <a:ext cx="8229600" cy="298928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 Used for filtering, transforming, adapting, and routing messages. (page 163 12c)</a:t>
            </a: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 </a:t>
            </a:r>
            <a:r>
              <a:rPr lang="en-US" dirty="0">
                <a:solidFill>
                  <a:srgbClr val="333333"/>
                </a:solidFill>
                <a:latin typeface="AmazonEmber"/>
              </a:rPr>
              <a:t>Orchestrating service calls, manipulating XML messages, performing flow logic with if-then-else and for-loops, handling exceptions as well as performing parallel processing are the sweet spot for this component.</a:t>
            </a:r>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8986E8-F317-1557-C244-D4146C172AEF}"/>
              </a:ext>
            </a:extLst>
          </p:cNvPr>
          <p:cNvSpPr>
            <a:spLocks noGrp="1"/>
          </p:cNvSpPr>
          <p:nvPr>
            <p:ph idx="1"/>
          </p:nvPr>
        </p:nvSpPr>
        <p:spPr/>
        <p:txBody>
          <a:bodyPr/>
          <a:lstStyle/>
          <a:p>
            <a:r>
              <a:rPr lang="en-US" dirty="0"/>
              <a:t>In this Section</a:t>
            </a:r>
          </a:p>
          <a:p>
            <a:pPr lvl="1"/>
            <a:endParaRPr lang="en-US" dirty="0"/>
          </a:p>
          <a:p>
            <a:pPr lvl="2">
              <a:lnSpc>
                <a:spcPct val="150000"/>
              </a:lnSpc>
            </a:pPr>
            <a:r>
              <a:rPr lang="en-US" dirty="0">
                <a:solidFill>
                  <a:schemeClr val="tx2">
                    <a:lumMod val="75000"/>
                  </a:schemeClr>
                </a:solidFill>
              </a:rPr>
              <a:t>Review the infrastructure</a:t>
            </a:r>
          </a:p>
          <a:p>
            <a:pPr lvl="2">
              <a:lnSpc>
                <a:spcPct val="150000"/>
              </a:lnSpc>
            </a:pPr>
            <a:r>
              <a:rPr lang="en-US" dirty="0">
                <a:solidFill>
                  <a:schemeClr val="tx2">
                    <a:lumMod val="75000"/>
                  </a:schemeClr>
                </a:solidFill>
              </a:rPr>
              <a:t>Installing DB</a:t>
            </a:r>
          </a:p>
          <a:p>
            <a:pPr lvl="2">
              <a:lnSpc>
                <a:spcPct val="150000"/>
              </a:lnSpc>
            </a:pPr>
            <a:r>
              <a:rPr lang="en-US" dirty="0">
                <a:solidFill>
                  <a:schemeClr val="tx2">
                    <a:lumMod val="75000"/>
                  </a:schemeClr>
                </a:solidFill>
              </a:rPr>
              <a:t>Installing Oracle FMW</a:t>
            </a:r>
          </a:p>
          <a:p>
            <a:pPr lvl="2">
              <a:lnSpc>
                <a:spcPct val="150000"/>
              </a:lnSpc>
            </a:pPr>
            <a:r>
              <a:rPr lang="en-US" dirty="0">
                <a:solidFill>
                  <a:schemeClr val="tx2">
                    <a:lumMod val="75000"/>
                  </a:schemeClr>
                </a:solidFill>
              </a:rPr>
              <a:t>Installing Oracle SOA Suite</a:t>
            </a:r>
          </a:p>
          <a:p>
            <a:pPr lvl="2">
              <a:lnSpc>
                <a:spcPct val="150000"/>
              </a:lnSpc>
            </a:pPr>
            <a:r>
              <a:rPr lang="en-US" dirty="0">
                <a:solidFill>
                  <a:schemeClr val="tx2">
                    <a:lumMod val="75000"/>
                  </a:schemeClr>
                </a:solidFill>
              </a:rPr>
              <a:t>Creating Domain</a:t>
            </a:r>
          </a:p>
          <a:p>
            <a:pPr lvl="3">
              <a:lnSpc>
                <a:spcPct val="150000"/>
              </a:lnSpc>
            </a:pPr>
            <a:r>
              <a:rPr lang="en-US" dirty="0">
                <a:solidFill>
                  <a:schemeClr val="tx2">
                    <a:lumMod val="75000"/>
                  </a:schemeClr>
                </a:solidFill>
              </a:rPr>
              <a:t>What is RCU (Repository Creation Utility)</a:t>
            </a:r>
          </a:p>
          <a:p>
            <a:pPr lvl="3">
              <a:lnSpc>
                <a:spcPct val="150000"/>
              </a:lnSpc>
            </a:pPr>
            <a:r>
              <a:rPr lang="en-US" dirty="0">
                <a:solidFill>
                  <a:schemeClr val="tx2">
                    <a:lumMod val="75000"/>
                  </a:schemeClr>
                </a:solidFill>
              </a:rPr>
              <a:t>How to create new Domain using config.sh</a:t>
            </a:r>
          </a:p>
          <a:p>
            <a:pPr lvl="3">
              <a:lnSpc>
                <a:spcPct val="150000"/>
              </a:lnSpc>
            </a:pPr>
            <a:r>
              <a:rPr lang="en-US" dirty="0">
                <a:solidFill>
                  <a:schemeClr val="tx2">
                    <a:lumMod val="75000"/>
                  </a:schemeClr>
                </a:solidFill>
              </a:rPr>
              <a:t>Various Domain configuration and architecture</a:t>
            </a:r>
          </a:p>
        </p:txBody>
      </p:sp>
      <p:sp>
        <p:nvSpPr>
          <p:cNvPr id="3" name="Title 2">
            <a:extLst>
              <a:ext uri="{FF2B5EF4-FFF2-40B4-BE49-F238E27FC236}">
                <a16:creationId xmlns:a16="http://schemas.microsoft.com/office/drawing/2014/main" id="{488E9B51-646F-D753-324A-4BFB9DD011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410128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47CFD-5690-17DD-E7DF-FF9AF66DAA97}"/>
              </a:ext>
            </a:extLst>
          </p:cNvPr>
          <p:cNvSpPr>
            <a:spLocks noGrp="1"/>
          </p:cNvSpPr>
          <p:nvPr>
            <p:ph idx="1"/>
          </p:nvPr>
        </p:nvSpPr>
        <p:spPr>
          <a:xfrm>
            <a:off x="396240" y="905696"/>
            <a:ext cx="8229600" cy="4906963"/>
          </a:xfrm>
        </p:spPr>
        <p:txBody>
          <a:bodyPr/>
          <a:lstStyle/>
          <a:p>
            <a:r>
              <a:rPr lang="en-US" dirty="0"/>
              <a:t>Fusion Middleware infrastructure</a:t>
            </a:r>
          </a:p>
          <a:p>
            <a:pPr marL="342891" lvl="1" indent="0">
              <a:buNone/>
            </a:pPr>
            <a:r>
              <a:rPr lang="en-US" dirty="0">
                <a:solidFill>
                  <a:schemeClr val="accent4">
                    <a:lumMod val="75000"/>
                  </a:schemeClr>
                </a:solidFill>
                <a:latin typeface="AmazonEmber"/>
              </a:rPr>
              <a:t>— </a:t>
            </a:r>
            <a:r>
              <a:rPr lang="en-US" dirty="0">
                <a:solidFill>
                  <a:schemeClr val="accent4">
                    <a:lumMod val="75000"/>
                  </a:schemeClr>
                </a:solidFill>
              </a:rPr>
              <a:t> </a:t>
            </a:r>
            <a:r>
              <a:rPr lang="en-US" dirty="0">
                <a:solidFill>
                  <a:schemeClr val="accent4">
                    <a:lumMod val="75000"/>
                  </a:schemeClr>
                </a:solidFill>
                <a:latin typeface="AmazonEmber"/>
              </a:rPr>
              <a:t>SOA Suite 12c runs inside WebLogic Server 12c</a:t>
            </a:r>
          </a:p>
          <a:p>
            <a:pPr marL="342891" lvl="1" indent="0">
              <a:buNone/>
            </a:pPr>
            <a:r>
              <a:rPr lang="en-US" dirty="0">
                <a:solidFill>
                  <a:schemeClr val="accent4">
                    <a:lumMod val="75000"/>
                  </a:schemeClr>
                </a:solidFill>
                <a:latin typeface="AmazonEmber"/>
              </a:rPr>
              <a:t>—  The SCA and Service Bus engines live inside the Java EE container. </a:t>
            </a:r>
          </a:p>
          <a:p>
            <a:pPr marL="342891" lvl="1" indent="0">
              <a:buNone/>
            </a:pPr>
            <a:r>
              <a:rPr lang="en-US" dirty="0">
                <a:solidFill>
                  <a:schemeClr val="accent4">
                    <a:lumMod val="75000"/>
                  </a:schemeClr>
                </a:solidFill>
                <a:latin typeface="AmazonEmber"/>
              </a:rPr>
              <a:t>—  The underlying run-time infrastructure of Fusion Middleware 12c the WebLogic Server platform, managed through its Administration Console.</a:t>
            </a:r>
          </a:p>
        </p:txBody>
      </p:sp>
      <p:sp>
        <p:nvSpPr>
          <p:cNvPr id="3" name="Title 2">
            <a:extLst>
              <a:ext uri="{FF2B5EF4-FFF2-40B4-BE49-F238E27FC236}">
                <a16:creationId xmlns:a16="http://schemas.microsoft.com/office/drawing/2014/main" id="{7A5264F8-F55A-D95E-FE18-4841AB0266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A3FB3B5E-E30C-FD1C-0ACA-58C45EF9CA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86062" y="2229396"/>
            <a:ext cx="6371875" cy="4261890"/>
          </a:xfrm>
          <a:prstGeom prst="rect">
            <a:avLst/>
          </a:prstGeom>
        </p:spPr>
      </p:pic>
    </p:spTree>
    <p:extLst>
      <p:ext uri="{BB962C8B-B14F-4D97-AF65-F5344CB8AC3E}">
        <p14:creationId xmlns:p14="http://schemas.microsoft.com/office/powerpoint/2010/main" val="260457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EF99-2465-2679-D63A-689CDD520B1A}"/>
              </a:ext>
            </a:extLst>
          </p:cNvPr>
          <p:cNvSpPr>
            <a:spLocks noGrp="1"/>
          </p:cNvSpPr>
          <p:nvPr>
            <p:ph idx="1"/>
          </p:nvPr>
        </p:nvSpPr>
        <p:spPr>
          <a:xfrm>
            <a:off x="457200" y="1219205"/>
            <a:ext cx="8229600" cy="2209795"/>
          </a:xfrm>
        </p:spPr>
        <p:txBody>
          <a:bodyPr>
            <a:noAutofit/>
          </a:bodyPr>
          <a:lstStyle/>
          <a:p>
            <a:pPr>
              <a:lnSpc>
                <a:spcPct val="150000"/>
              </a:lnSpc>
              <a:buFont typeface="Wingdings" panose="05000000000000000000" pitchFamily="2" charset="2"/>
              <a:buChar char="§"/>
            </a:pPr>
            <a:r>
              <a:rPr lang="en-US" sz="1800" dirty="0">
                <a:solidFill>
                  <a:schemeClr val="bg2">
                    <a:lumMod val="50000"/>
                  </a:schemeClr>
                </a:solidFill>
                <a:latin typeface="+mn-lt"/>
              </a:rPr>
              <a:t>The SOA Suite is built on top of a Java Enterprise Edition (Java EE) infrastructure</a:t>
            </a:r>
          </a:p>
          <a:p>
            <a:pPr>
              <a:lnSpc>
                <a:spcPct val="150000"/>
              </a:lnSpc>
              <a:buFont typeface="Wingdings" panose="05000000000000000000" pitchFamily="2" charset="2"/>
              <a:buChar char="§"/>
            </a:pPr>
            <a:r>
              <a:rPr lang="en-US" sz="1800" dirty="0">
                <a:solidFill>
                  <a:schemeClr val="bg2">
                    <a:lumMod val="50000"/>
                  </a:schemeClr>
                </a:solidFill>
                <a:latin typeface="+mn-lt"/>
              </a:rPr>
              <a:t>Although SOA Suite is certified with several different Java EE servers, including IBM WebSphere, it will most commonly be used with the Oracle WebLogic server.</a:t>
            </a:r>
          </a:p>
          <a:p>
            <a:pPr>
              <a:lnSpc>
                <a:spcPct val="150000"/>
              </a:lnSpc>
              <a:buFont typeface="Wingdings" panose="05000000000000000000" pitchFamily="2" charset="2"/>
              <a:buChar char="§"/>
            </a:pPr>
            <a:r>
              <a:rPr lang="en-US" sz="1800" dirty="0">
                <a:solidFill>
                  <a:schemeClr val="bg2">
                    <a:lumMod val="50000"/>
                  </a:schemeClr>
                </a:solidFill>
                <a:latin typeface="+mn-lt"/>
              </a:rPr>
              <a:t>The Oracle WebLogic Server (WLS) will probably always be the first available Java EE platform for SOA Suite</a:t>
            </a:r>
          </a:p>
        </p:txBody>
      </p:sp>
      <p:sp>
        <p:nvSpPr>
          <p:cNvPr id="3" name="Title 2">
            <a:extLst>
              <a:ext uri="{FF2B5EF4-FFF2-40B4-BE49-F238E27FC236}">
                <a16:creationId xmlns:a16="http://schemas.microsoft.com/office/drawing/2014/main" id="{4E9EF78A-A7E1-B955-C207-52FD46596BFE}"/>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946E46BB-8621-E694-2689-6F22CE5B14C6}"/>
              </a:ext>
            </a:extLst>
          </p:cNvPr>
          <p:cNvPicPr>
            <a:picLocks noChangeAspect="1"/>
          </p:cNvPicPr>
          <p:nvPr/>
        </p:nvPicPr>
        <p:blipFill>
          <a:blip r:embed="rId2"/>
          <a:stretch>
            <a:fillRect/>
          </a:stretch>
        </p:blipFill>
        <p:spPr>
          <a:xfrm>
            <a:off x="6579966" y="3859306"/>
            <a:ext cx="1829055" cy="2514951"/>
          </a:xfrm>
          <a:prstGeom prst="rect">
            <a:avLst/>
          </a:prstGeom>
        </p:spPr>
      </p:pic>
      <p:sp>
        <p:nvSpPr>
          <p:cNvPr id="7" name="TextBox 6">
            <a:extLst>
              <a:ext uri="{FF2B5EF4-FFF2-40B4-BE49-F238E27FC236}">
                <a16:creationId xmlns:a16="http://schemas.microsoft.com/office/drawing/2014/main" id="{0C968BC3-310A-B465-3E52-22CC33162C24}"/>
              </a:ext>
            </a:extLst>
          </p:cNvPr>
          <p:cNvSpPr txBox="1"/>
          <p:nvPr/>
        </p:nvSpPr>
        <p:spPr>
          <a:xfrm>
            <a:off x="457200" y="3640677"/>
            <a:ext cx="5764307" cy="1477328"/>
          </a:xfrm>
          <a:prstGeom prst="rect">
            <a:avLst/>
          </a:prstGeom>
          <a:noFill/>
        </p:spPr>
        <p:txBody>
          <a:bodyPr wrap="square">
            <a:spAutoFit/>
          </a:bodyPr>
          <a:lstStyle/>
          <a:p>
            <a:pPr marL="287338" indent="-287338">
              <a:buFont typeface="Wingdings" panose="05000000000000000000" pitchFamily="2" charset="2"/>
              <a:buChar char="§"/>
            </a:pPr>
            <a:r>
              <a:rPr lang="en-US" sz="1800" dirty="0">
                <a:solidFill>
                  <a:schemeClr val="bg2">
                    <a:lumMod val="50000"/>
                  </a:schemeClr>
                </a:solidFill>
                <a:latin typeface="+mn-lt"/>
              </a:rPr>
              <a:t>In addition to a Java EE application server, the SOA Suite also requires a database.</a:t>
            </a:r>
          </a:p>
          <a:p>
            <a:endParaRPr lang="en-US" sz="1800" dirty="0">
              <a:solidFill>
                <a:schemeClr val="bg2">
                  <a:lumMod val="50000"/>
                </a:schemeClr>
              </a:solidFill>
              <a:latin typeface="+mn-lt"/>
            </a:endParaRPr>
          </a:p>
          <a:p>
            <a:pPr marL="287338" indent="-287338">
              <a:buFont typeface="Wingdings" panose="05000000000000000000" pitchFamily="2" charset="2"/>
              <a:buChar char="§"/>
            </a:pPr>
            <a:r>
              <a:rPr lang="en-US" sz="1800" dirty="0">
                <a:solidFill>
                  <a:schemeClr val="bg2">
                    <a:lumMod val="50000"/>
                  </a:schemeClr>
                </a:solidFill>
                <a:latin typeface="+mn-lt"/>
              </a:rPr>
              <a:t>The database is used to maintain configuration information and also records of runtime interactions.</a:t>
            </a:r>
          </a:p>
        </p:txBody>
      </p:sp>
    </p:spTree>
    <p:extLst>
      <p:ext uri="{BB962C8B-B14F-4D97-AF65-F5344CB8AC3E}">
        <p14:creationId xmlns:p14="http://schemas.microsoft.com/office/powerpoint/2010/main" val="22883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018BE-2687-FB25-11FB-9E9B0F4FD28B}"/>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7" name="Rectangle 6">
            <a:extLst>
              <a:ext uri="{FF2B5EF4-FFF2-40B4-BE49-F238E27FC236}">
                <a16:creationId xmlns:a16="http://schemas.microsoft.com/office/drawing/2014/main" id="{920C3022-65AC-FEF6-1292-5B8C44FD235E}"/>
              </a:ext>
            </a:extLst>
          </p:cNvPr>
          <p:cNvSpPr/>
          <p:nvPr/>
        </p:nvSpPr>
        <p:spPr>
          <a:xfrm>
            <a:off x="5886029" y="1729779"/>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dirty="0"/>
              <a:t>Create New SOA Environment</a:t>
            </a:r>
          </a:p>
        </p:txBody>
      </p:sp>
      <p:sp>
        <p:nvSpPr>
          <p:cNvPr id="8" name="Rectangle 7">
            <a:extLst>
              <a:ext uri="{FF2B5EF4-FFF2-40B4-BE49-F238E27FC236}">
                <a16:creationId xmlns:a16="http://schemas.microsoft.com/office/drawing/2014/main" id="{432BF704-4CDB-29F1-157D-E2CF047AAF08}"/>
              </a:ext>
            </a:extLst>
          </p:cNvPr>
          <p:cNvSpPr/>
          <p:nvPr/>
        </p:nvSpPr>
        <p:spPr>
          <a:xfrm>
            <a:off x="5886029" y="2923317"/>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Repository</a:t>
            </a:r>
          </a:p>
          <a:p>
            <a:pPr algn="justLow"/>
            <a:r>
              <a:rPr lang="en-US" dirty="0">
                <a:solidFill>
                  <a:schemeClr val="bg1"/>
                </a:solidFill>
              </a:rPr>
              <a:t>Using RCU</a:t>
            </a:r>
          </a:p>
        </p:txBody>
      </p:sp>
      <p:cxnSp>
        <p:nvCxnSpPr>
          <p:cNvPr id="10" name="Straight Arrow Connector 9">
            <a:extLst>
              <a:ext uri="{FF2B5EF4-FFF2-40B4-BE49-F238E27FC236}">
                <a16:creationId xmlns:a16="http://schemas.microsoft.com/office/drawing/2014/main" id="{01221177-78CC-8F76-E019-D4D6DD6A196B}"/>
              </a:ext>
            </a:extLst>
          </p:cNvPr>
          <p:cNvCxnSpPr>
            <a:cxnSpLocks/>
            <a:stCxn id="7" idx="2"/>
            <a:endCxn id="8" idx="0"/>
          </p:cNvCxnSpPr>
          <p:nvPr/>
        </p:nvCxnSpPr>
        <p:spPr>
          <a:xfrm>
            <a:off x="6833985" y="2376110"/>
            <a:ext cx="0" cy="5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6D3B26-D781-3C30-E76D-7ED93E5F58F3}"/>
              </a:ext>
            </a:extLst>
          </p:cNvPr>
          <p:cNvSpPr/>
          <p:nvPr/>
        </p:nvSpPr>
        <p:spPr>
          <a:xfrm>
            <a:off x="5886029" y="3981728"/>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Domain</a:t>
            </a:r>
          </a:p>
          <a:p>
            <a:pPr algn="justLow"/>
            <a:r>
              <a:rPr lang="en-US" dirty="0">
                <a:solidFill>
                  <a:schemeClr val="bg1"/>
                </a:solidFill>
              </a:rPr>
              <a:t>Using </a:t>
            </a:r>
            <a:r>
              <a:rPr lang="en-US" dirty="0" err="1">
                <a:solidFill>
                  <a:schemeClr val="bg1"/>
                </a:solidFill>
              </a:rPr>
              <a:t>config.sh</a:t>
            </a:r>
            <a:endParaRPr lang="en-US" dirty="0">
              <a:solidFill>
                <a:schemeClr val="bg1"/>
              </a:solidFill>
            </a:endParaRPr>
          </a:p>
        </p:txBody>
      </p:sp>
      <p:cxnSp>
        <p:nvCxnSpPr>
          <p:cNvPr id="14" name="Straight Arrow Connector 13">
            <a:extLst>
              <a:ext uri="{FF2B5EF4-FFF2-40B4-BE49-F238E27FC236}">
                <a16:creationId xmlns:a16="http://schemas.microsoft.com/office/drawing/2014/main" id="{DA8DC210-724C-A761-27C6-8542F391388D}"/>
              </a:ext>
            </a:extLst>
          </p:cNvPr>
          <p:cNvCxnSpPr>
            <a:cxnSpLocks/>
            <a:stCxn id="8" idx="2"/>
            <a:endCxn id="12" idx="0"/>
          </p:cNvCxnSpPr>
          <p:nvPr/>
        </p:nvCxnSpPr>
        <p:spPr>
          <a:xfrm>
            <a:off x="6833985" y="3569648"/>
            <a:ext cx="0" cy="41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097089-E8A7-15FC-9BEE-5D05E8B2B398}"/>
              </a:ext>
            </a:extLst>
          </p:cNvPr>
          <p:cNvSpPr/>
          <p:nvPr/>
        </p:nvSpPr>
        <p:spPr>
          <a:xfrm>
            <a:off x="5886029" y="5178638"/>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err="1">
                <a:solidFill>
                  <a:schemeClr val="bg1"/>
                </a:solidFill>
              </a:rPr>
              <a:t>Runnning</a:t>
            </a:r>
            <a:r>
              <a:rPr lang="en-US" dirty="0">
                <a:solidFill>
                  <a:schemeClr val="bg1"/>
                </a:solidFill>
              </a:rPr>
              <a:t> Domain</a:t>
            </a:r>
          </a:p>
        </p:txBody>
      </p:sp>
      <p:cxnSp>
        <p:nvCxnSpPr>
          <p:cNvPr id="18" name="Straight Arrow Connector 17">
            <a:extLst>
              <a:ext uri="{FF2B5EF4-FFF2-40B4-BE49-F238E27FC236}">
                <a16:creationId xmlns:a16="http://schemas.microsoft.com/office/drawing/2014/main" id="{AC9587F4-C8E5-B899-DBE7-8D13B689AC0C}"/>
              </a:ext>
            </a:extLst>
          </p:cNvPr>
          <p:cNvCxnSpPr>
            <a:stCxn id="12" idx="2"/>
            <a:endCxn id="16" idx="0"/>
          </p:cNvCxnSpPr>
          <p:nvPr/>
        </p:nvCxnSpPr>
        <p:spPr>
          <a:xfrm>
            <a:off x="6833985" y="4628059"/>
            <a:ext cx="0" cy="55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071D0CD-0D1D-9666-5F8F-E31546141BE2}"/>
              </a:ext>
            </a:extLst>
          </p:cNvPr>
          <p:cNvSpPr txBox="1"/>
          <p:nvPr/>
        </p:nvSpPr>
        <p:spPr>
          <a:xfrm>
            <a:off x="4867179" y="1082841"/>
            <a:ext cx="413273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New Domain</a:t>
            </a:r>
          </a:p>
        </p:txBody>
      </p:sp>
      <p:sp>
        <p:nvSpPr>
          <p:cNvPr id="4" name="TextBox 3">
            <a:extLst>
              <a:ext uri="{FF2B5EF4-FFF2-40B4-BE49-F238E27FC236}">
                <a16:creationId xmlns:a16="http://schemas.microsoft.com/office/drawing/2014/main" id="{A0B4A4B1-CFAE-93DB-76F4-D6661AD4B253}"/>
              </a:ext>
            </a:extLst>
          </p:cNvPr>
          <p:cNvSpPr txBox="1"/>
          <p:nvPr/>
        </p:nvSpPr>
        <p:spPr>
          <a:xfrm>
            <a:off x="449221" y="1089242"/>
            <a:ext cx="382760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SOA Infrastructure</a:t>
            </a:r>
          </a:p>
        </p:txBody>
      </p:sp>
      <p:sp>
        <p:nvSpPr>
          <p:cNvPr id="5" name="Rectangle 4">
            <a:extLst>
              <a:ext uri="{FF2B5EF4-FFF2-40B4-BE49-F238E27FC236}">
                <a16:creationId xmlns:a16="http://schemas.microsoft.com/office/drawing/2014/main" id="{69C166CA-C9F9-A525-FF73-311E800F8E1C}"/>
              </a:ext>
            </a:extLst>
          </p:cNvPr>
          <p:cNvSpPr/>
          <p:nvPr/>
        </p:nvSpPr>
        <p:spPr>
          <a:xfrm>
            <a:off x="1415066" y="1735125"/>
            <a:ext cx="1895904" cy="1077218"/>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sz="1600" dirty="0"/>
              <a:t>Installing a supported Database</a:t>
            </a:r>
          </a:p>
          <a:p>
            <a:pPr algn="ctr"/>
            <a:r>
              <a:rPr lang="en-US" sz="1600" dirty="0"/>
              <a:t>(on one server for Cluster Architecture)</a:t>
            </a:r>
          </a:p>
        </p:txBody>
      </p:sp>
      <p:sp>
        <p:nvSpPr>
          <p:cNvPr id="6" name="Rectangle 5">
            <a:extLst>
              <a:ext uri="{FF2B5EF4-FFF2-40B4-BE49-F238E27FC236}">
                <a16:creationId xmlns:a16="http://schemas.microsoft.com/office/drawing/2014/main" id="{DEE1EB80-8A33-061C-8152-A5FED1B3CAB9}"/>
              </a:ext>
            </a:extLst>
          </p:cNvPr>
          <p:cNvSpPr/>
          <p:nvPr/>
        </p:nvSpPr>
        <p:spPr>
          <a:xfrm>
            <a:off x="1415058" y="2965447"/>
            <a:ext cx="1895912" cy="1077218"/>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sz="1600" dirty="0"/>
              <a:t>Installing </a:t>
            </a:r>
          </a:p>
          <a:p>
            <a:pPr algn="justLow"/>
            <a:r>
              <a:rPr lang="en-US" sz="1600" dirty="0"/>
              <a:t>FMW (</a:t>
            </a:r>
            <a:r>
              <a:rPr lang="en-US" sz="1600" dirty="0" err="1"/>
              <a:t>weblogic</a:t>
            </a:r>
            <a:r>
              <a:rPr lang="en-US" sz="1600" dirty="0"/>
              <a:t>)</a:t>
            </a:r>
          </a:p>
          <a:p>
            <a:r>
              <a:rPr lang="en-US" sz="1600" dirty="0">
                <a:solidFill>
                  <a:schemeClr val="bg1"/>
                </a:solidFill>
              </a:rPr>
              <a:t>On every server (for Cluster Deployment)</a:t>
            </a:r>
          </a:p>
        </p:txBody>
      </p:sp>
      <p:cxnSp>
        <p:nvCxnSpPr>
          <p:cNvPr id="9" name="Straight Arrow Connector 8">
            <a:extLst>
              <a:ext uri="{FF2B5EF4-FFF2-40B4-BE49-F238E27FC236}">
                <a16:creationId xmlns:a16="http://schemas.microsoft.com/office/drawing/2014/main" id="{B2E9007B-0242-B9A8-41E9-C1173309F025}"/>
              </a:ext>
            </a:extLst>
          </p:cNvPr>
          <p:cNvCxnSpPr>
            <a:cxnSpLocks/>
            <a:stCxn id="5" idx="2"/>
            <a:endCxn id="6" idx="0"/>
          </p:cNvCxnSpPr>
          <p:nvPr/>
        </p:nvCxnSpPr>
        <p:spPr>
          <a:xfrm flipH="1">
            <a:off x="2363014" y="2812343"/>
            <a:ext cx="4" cy="15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A90C9E4-E772-5BC0-BBA6-0EF2F14310B1}"/>
              </a:ext>
            </a:extLst>
          </p:cNvPr>
          <p:cNvSpPr/>
          <p:nvPr/>
        </p:nvSpPr>
        <p:spPr>
          <a:xfrm>
            <a:off x="1415058" y="4403074"/>
            <a:ext cx="1895912" cy="1354217"/>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r>
              <a:rPr lang="en-US" sz="1600" dirty="0"/>
              <a:t>Installing </a:t>
            </a:r>
          </a:p>
          <a:p>
            <a:r>
              <a:rPr lang="en-US" sz="1600" dirty="0"/>
              <a:t>SOA Suite</a:t>
            </a:r>
            <a:br>
              <a:rPr lang="en-US" sz="1600" dirty="0"/>
            </a:br>
            <a:r>
              <a:rPr lang="en-US" sz="1600" dirty="0">
                <a:solidFill>
                  <a:schemeClr val="bg1"/>
                </a:solidFill>
              </a:rPr>
              <a:t>On every server (for Cluster Deployment)</a:t>
            </a:r>
          </a:p>
          <a:p>
            <a:pPr algn="justLow"/>
            <a:endParaRPr lang="en-US" dirty="0">
              <a:solidFill>
                <a:schemeClr val="bg1"/>
              </a:solidFill>
            </a:endParaRPr>
          </a:p>
        </p:txBody>
      </p:sp>
      <p:cxnSp>
        <p:nvCxnSpPr>
          <p:cNvPr id="13" name="Straight Arrow Connector 12">
            <a:extLst>
              <a:ext uri="{FF2B5EF4-FFF2-40B4-BE49-F238E27FC236}">
                <a16:creationId xmlns:a16="http://schemas.microsoft.com/office/drawing/2014/main" id="{6D276495-2346-49F0-B077-6684F9A96FE1}"/>
              </a:ext>
            </a:extLst>
          </p:cNvPr>
          <p:cNvCxnSpPr>
            <a:cxnSpLocks/>
            <a:stCxn id="6" idx="2"/>
            <a:endCxn id="11" idx="0"/>
          </p:cNvCxnSpPr>
          <p:nvPr/>
        </p:nvCxnSpPr>
        <p:spPr>
          <a:xfrm>
            <a:off x="2363014" y="4042665"/>
            <a:ext cx="0" cy="360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BB0C3A3-B4FA-595A-7082-77A50798FADB}"/>
              </a:ext>
            </a:extLst>
          </p:cNvPr>
          <p:cNvSpPr/>
          <p:nvPr/>
        </p:nvSpPr>
        <p:spPr>
          <a:xfrm>
            <a:off x="1415058" y="5962835"/>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Creating Domain</a:t>
            </a:r>
          </a:p>
        </p:txBody>
      </p:sp>
      <p:cxnSp>
        <p:nvCxnSpPr>
          <p:cNvPr id="17" name="Straight Arrow Connector 16">
            <a:extLst>
              <a:ext uri="{FF2B5EF4-FFF2-40B4-BE49-F238E27FC236}">
                <a16:creationId xmlns:a16="http://schemas.microsoft.com/office/drawing/2014/main" id="{4128ABB0-1AD6-4264-0E97-F8DC2363737D}"/>
              </a:ext>
            </a:extLst>
          </p:cNvPr>
          <p:cNvCxnSpPr>
            <a:cxnSpLocks/>
            <a:stCxn id="11" idx="2"/>
            <a:endCxn id="15" idx="0"/>
          </p:cNvCxnSpPr>
          <p:nvPr/>
        </p:nvCxnSpPr>
        <p:spPr>
          <a:xfrm>
            <a:off x="2363014" y="5757291"/>
            <a:ext cx="0" cy="20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9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AD9ABE-1784-CA7F-BC04-7127D1289910}"/>
              </a:ext>
            </a:extLst>
          </p:cNvPr>
          <p:cNvSpPr>
            <a:spLocks noGrp="1"/>
          </p:cNvSpPr>
          <p:nvPr>
            <p:ph idx="1"/>
          </p:nvPr>
        </p:nvSpPr>
        <p:spPr>
          <a:xfrm>
            <a:off x="457200" y="975518"/>
            <a:ext cx="8229600" cy="4906963"/>
          </a:xfrm>
        </p:spPr>
        <p:txBody>
          <a:bodyPr/>
          <a:lstStyle/>
          <a:p>
            <a:r>
              <a:rPr lang="en-US" dirty="0"/>
              <a:t>To Run SOA</a:t>
            </a:r>
          </a:p>
          <a:p>
            <a:pPr marL="342891" lvl="1" indent="0">
              <a:buNone/>
            </a:pPr>
            <a:r>
              <a:rPr lang="en-US" dirty="0"/>
              <a:t>1. Create Repository (For SOA Configuration)</a:t>
            </a:r>
          </a:p>
          <a:p>
            <a:pPr lvl="2"/>
            <a:r>
              <a:rPr lang="en-US" dirty="0">
                <a:solidFill>
                  <a:schemeClr val="tx2">
                    <a:lumMod val="75000"/>
                  </a:schemeClr>
                </a:solidFill>
              </a:rPr>
              <a:t>Use </a:t>
            </a:r>
            <a:r>
              <a:rPr lang="en-US" dirty="0" err="1">
                <a:solidFill>
                  <a:schemeClr val="tx2">
                    <a:lumMod val="75000"/>
                  </a:schemeClr>
                </a:solidFill>
              </a:rPr>
              <a:t>rcu</a:t>
            </a:r>
            <a:r>
              <a:rPr lang="en-US" dirty="0">
                <a:solidFill>
                  <a:schemeClr val="tx2">
                    <a:lumMod val="75000"/>
                  </a:schemeClr>
                </a:solidFill>
              </a:rPr>
              <a:t> utility available under : will create a repository on provided DB(mostly oracle DB used)</a:t>
            </a:r>
          </a:p>
          <a:p>
            <a:pPr lvl="3"/>
            <a:r>
              <a:rPr lang="en-US" dirty="0">
                <a:solidFill>
                  <a:schemeClr val="tx2">
                    <a:lumMod val="75000"/>
                  </a:schemeClr>
                </a:solidFill>
              </a:rPr>
              <a:t>$WLS_HOME/bin/</a:t>
            </a:r>
            <a:r>
              <a:rPr lang="en-US" dirty="0" err="1">
                <a:solidFill>
                  <a:schemeClr val="tx2">
                    <a:lumMod val="75000"/>
                  </a:schemeClr>
                </a:solidFill>
              </a:rPr>
              <a:t>rcu</a:t>
            </a:r>
            <a:endParaRPr lang="en-US" dirty="0">
              <a:solidFill>
                <a:schemeClr val="tx2">
                  <a:lumMod val="75000"/>
                </a:schemeClr>
              </a:solidFill>
            </a:endParaRPr>
          </a:p>
          <a:p>
            <a:pPr lvl="4"/>
            <a:r>
              <a:rPr lang="en-US" dirty="0"/>
              <a:t>Requires a database software to create needed repositories</a:t>
            </a:r>
          </a:p>
          <a:p>
            <a:pPr marL="693738" lvl="4" indent="-342900">
              <a:buAutoNum type="arabicPeriod" startAt="2"/>
            </a:pPr>
            <a:r>
              <a:rPr lang="en-US" dirty="0"/>
              <a:t>Create Domain:</a:t>
            </a:r>
          </a:p>
          <a:p>
            <a:pPr marL="968375" lvl="4" indent="-285750">
              <a:buFont typeface="Wingdings" panose="05000000000000000000" pitchFamily="2" charset="2"/>
              <a:buChar char="§"/>
            </a:pPr>
            <a:r>
              <a:rPr lang="en-US" dirty="0">
                <a:solidFill>
                  <a:schemeClr val="tx2">
                    <a:lumMod val="75000"/>
                  </a:schemeClr>
                </a:solidFill>
              </a:rPr>
              <a:t>Using tool:</a:t>
            </a:r>
          </a:p>
          <a:p>
            <a:pPr marL="350838" lvl="4" indent="0">
              <a:buNone/>
            </a:pPr>
            <a:r>
              <a:rPr lang="en-US" dirty="0">
                <a:solidFill>
                  <a:schemeClr val="tx2">
                    <a:lumMod val="75000"/>
                  </a:schemeClr>
                </a:solidFill>
              </a:rPr>
              <a:t>		 $WLS_HOME/oracle_common/common/bin/config.sh</a:t>
            </a:r>
          </a:p>
          <a:p>
            <a:pPr marL="693738" lvl="4" indent="-342900"/>
            <a:endParaRPr lang="en-US" dirty="0"/>
          </a:p>
          <a:p>
            <a:pPr marL="693738" lvl="4" indent="-342900"/>
            <a:endParaRPr lang="en-US" dirty="0"/>
          </a:p>
          <a:p>
            <a:pPr marL="350838" lvl="4" indent="0">
              <a:buNone/>
            </a:pPr>
            <a:r>
              <a:rPr lang="en-US" dirty="0"/>
              <a:t>3. Check for Created Database Repositories</a:t>
            </a:r>
          </a:p>
          <a:p>
            <a:pPr marL="350838" lvl="4" indent="0">
              <a:buNone/>
            </a:pPr>
            <a:r>
              <a:rPr lang="en-US" dirty="0"/>
              <a:t>	</a:t>
            </a:r>
            <a:r>
              <a:rPr lang="en-US" dirty="0">
                <a:solidFill>
                  <a:schemeClr val="bg2">
                    <a:lumMod val="25000"/>
                  </a:schemeClr>
                </a:solidFill>
              </a:rPr>
              <a:t>a. using oracle shell user:</a:t>
            </a:r>
          </a:p>
          <a:p>
            <a:pPr marL="350838" lvl="4" indent="0">
              <a:buNone/>
            </a:pPr>
            <a:r>
              <a:rPr lang="en-US" dirty="0">
                <a:solidFill>
                  <a:schemeClr val="bg2">
                    <a:lumMod val="25000"/>
                  </a:schemeClr>
                </a:solidFill>
              </a:rPr>
              <a:t>		</a:t>
            </a:r>
            <a:r>
              <a:rPr lang="en-US" dirty="0" err="1">
                <a:solidFill>
                  <a:schemeClr val="bg2">
                    <a:lumMod val="25000"/>
                  </a:schemeClr>
                </a:solidFill>
              </a:rPr>
              <a:t>oracle_user_home</a:t>
            </a:r>
            <a:r>
              <a:rPr lang="en-US" dirty="0">
                <a:solidFill>
                  <a:schemeClr val="bg2">
                    <a:lumMod val="25000"/>
                  </a:schemeClr>
                </a:solidFill>
              </a:rPr>
              <a:t>&gt;$ </a:t>
            </a:r>
            <a:r>
              <a:rPr lang="en-US" dirty="0" err="1">
                <a:solidFill>
                  <a:schemeClr val="bg2">
                    <a:lumMod val="25000"/>
                  </a:schemeClr>
                </a:solidFill>
              </a:rPr>
              <a:t>sqlplus</a:t>
            </a:r>
            <a:r>
              <a:rPr lang="en-US" dirty="0">
                <a:solidFill>
                  <a:schemeClr val="bg2">
                    <a:lumMod val="25000"/>
                  </a:schemeClr>
                </a:solidFill>
              </a:rPr>
              <a:t> / as </a:t>
            </a:r>
            <a:r>
              <a:rPr lang="en-US" dirty="0" err="1">
                <a:solidFill>
                  <a:schemeClr val="bg2">
                    <a:lumMod val="25000"/>
                  </a:schemeClr>
                </a:solidFill>
              </a:rPr>
              <a:t>sysdba</a:t>
            </a:r>
            <a:r>
              <a:rPr lang="en-US" dirty="0">
                <a:solidFill>
                  <a:schemeClr val="bg2">
                    <a:lumMod val="25000"/>
                  </a:schemeClr>
                </a:solidFill>
              </a:rPr>
              <a:t> </a:t>
            </a:r>
          </a:p>
          <a:p>
            <a:pPr marL="350838" lvl="4" indent="0">
              <a:buNone/>
            </a:pPr>
            <a:r>
              <a:rPr lang="en-US" dirty="0">
                <a:solidFill>
                  <a:schemeClr val="bg2">
                    <a:lumMod val="25000"/>
                  </a:schemeClr>
                </a:solidFill>
              </a:rPr>
              <a:t>	b. using oracle toad :</a:t>
            </a:r>
          </a:p>
          <a:p>
            <a:pPr marL="350838" lvl="4" indent="0">
              <a:buNone/>
            </a:pPr>
            <a:r>
              <a:rPr lang="en-US" dirty="0">
                <a:solidFill>
                  <a:schemeClr val="bg2">
                    <a:lumMod val="25000"/>
                  </a:schemeClr>
                </a:solidFill>
              </a:rPr>
              <a:t>		new session </a:t>
            </a:r>
          </a:p>
          <a:p>
            <a:pPr marL="350838" lvl="4" indent="0">
              <a:buNone/>
            </a:pPr>
            <a:r>
              <a:rPr lang="en-US" dirty="0">
                <a:solidFill>
                  <a:schemeClr val="bg2">
                    <a:lumMod val="25000"/>
                  </a:schemeClr>
                </a:solidFill>
              </a:rPr>
              <a:t>		make connection to database running on 10.19.10.161:1501</a:t>
            </a:r>
          </a:p>
        </p:txBody>
      </p:sp>
      <p:sp>
        <p:nvSpPr>
          <p:cNvPr id="3" name="Title 2">
            <a:extLst>
              <a:ext uri="{FF2B5EF4-FFF2-40B4-BE49-F238E27FC236}">
                <a16:creationId xmlns:a16="http://schemas.microsoft.com/office/drawing/2014/main" id="{CA830A35-4A10-DF2D-389F-B26D7EB2AD06}"/>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4" name="TextBox 3">
            <a:extLst>
              <a:ext uri="{FF2B5EF4-FFF2-40B4-BE49-F238E27FC236}">
                <a16:creationId xmlns:a16="http://schemas.microsoft.com/office/drawing/2014/main" id="{3450116B-5916-478D-0406-5E1848F431A6}"/>
              </a:ext>
            </a:extLst>
          </p:cNvPr>
          <p:cNvSpPr txBox="1"/>
          <p:nvPr/>
        </p:nvSpPr>
        <p:spPr>
          <a:xfrm>
            <a:off x="2698377" y="5882481"/>
            <a:ext cx="4034117" cy="461665"/>
          </a:xfrm>
          <a:prstGeom prst="rect">
            <a:avLst/>
          </a:prstGeom>
          <a:noFill/>
        </p:spPr>
        <p:txBody>
          <a:bodyPr wrap="square" rtlCol="0">
            <a:spAutoFit/>
          </a:bodyPr>
          <a:lstStyle/>
          <a:p>
            <a:r>
              <a:rPr lang="en-US" sz="2400" dirty="0">
                <a:solidFill>
                  <a:schemeClr val="accent5">
                    <a:lumMod val="50000"/>
                  </a:schemeClr>
                </a:solidFill>
                <a:highlight>
                  <a:srgbClr val="FFFF00"/>
                </a:highlight>
                <a:latin typeface="Trebuchet MS" pitchFamily="34" charset="0"/>
              </a:rPr>
              <a:t>Let’s Create a Domain!</a:t>
            </a:r>
          </a:p>
        </p:txBody>
      </p:sp>
    </p:spTree>
    <p:extLst>
      <p:ext uri="{BB962C8B-B14F-4D97-AF65-F5344CB8AC3E}">
        <p14:creationId xmlns:p14="http://schemas.microsoft.com/office/powerpoint/2010/main" val="364362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144B9-DB58-7BE2-3737-25E5EEF2290F}"/>
              </a:ext>
            </a:extLst>
          </p:cNvPr>
          <p:cNvSpPr>
            <a:spLocks noGrp="1"/>
          </p:cNvSpPr>
          <p:nvPr>
            <p:ph idx="1"/>
          </p:nvPr>
        </p:nvSpPr>
        <p:spPr/>
        <p:txBody>
          <a:bodyPr/>
          <a:lstStyle/>
          <a:p>
            <a:r>
              <a:rPr lang="en-US" dirty="0"/>
              <a:t>For Cluster Architecture:</a:t>
            </a:r>
          </a:p>
          <a:p>
            <a:pPr lvl="1"/>
            <a:r>
              <a:rPr lang="en-US" dirty="0"/>
              <a:t>We need to pack the created domain in Admin Server and unpack it on worker machines</a:t>
            </a:r>
          </a:p>
          <a:p>
            <a:pPr lvl="1"/>
            <a:r>
              <a:rPr lang="en-US" dirty="0"/>
              <a:t>In worker machines:</a:t>
            </a:r>
          </a:p>
          <a:p>
            <a:pPr lvl="2"/>
            <a:r>
              <a:rPr lang="en-US" dirty="0"/>
              <a:t>We need to use wlst.sh tool to enroll managed server machines </a:t>
            </a:r>
          </a:p>
          <a:p>
            <a:pPr lvl="3"/>
            <a:r>
              <a:rPr lang="en-US" dirty="0"/>
              <a:t>$WLS_HOME/common/bin/</a:t>
            </a:r>
          </a:p>
          <a:p>
            <a:pPr lvl="3"/>
            <a:r>
              <a:rPr lang="en-US" dirty="0"/>
              <a:t>./</a:t>
            </a:r>
            <a:r>
              <a:rPr lang="en-US" dirty="0" err="1"/>
              <a:t>pack.sh</a:t>
            </a:r>
            <a:r>
              <a:rPr lang="en-US" dirty="0"/>
              <a:t> –managed=true –domain=$DOMAIN_HOME –template=${DOMAIN_HOME}-</a:t>
            </a:r>
            <a:r>
              <a:rPr lang="en-US" dirty="0" err="1"/>
              <a:t>template.jar</a:t>
            </a:r>
            <a:r>
              <a:rPr lang="en-US" dirty="0"/>
              <a:t> –</a:t>
            </a:r>
            <a:r>
              <a:rPr lang="en-US" dirty="0" err="1"/>
              <a:t>template_name</a:t>
            </a:r>
            <a:r>
              <a:rPr lang="en-US" dirty="0"/>
              <a:t>=&lt;</a:t>
            </a:r>
            <a:r>
              <a:rPr lang="en-US" dirty="0" err="1"/>
              <a:t>domain_name</a:t>
            </a:r>
            <a:r>
              <a:rPr lang="en-US" dirty="0"/>
              <a:t>&gt;</a:t>
            </a:r>
          </a:p>
          <a:p>
            <a:pPr lvl="3"/>
            <a:r>
              <a:rPr lang="en-US" dirty="0"/>
              <a:t>$ </a:t>
            </a:r>
            <a:r>
              <a:rPr lang="en-US" dirty="0" err="1"/>
              <a:t>scp</a:t>
            </a:r>
            <a:r>
              <a:rPr lang="en-US" dirty="0"/>
              <a:t> &lt;created-</a:t>
            </a:r>
            <a:r>
              <a:rPr lang="en-US" dirty="0" err="1"/>
              <a:t>template.jar</a:t>
            </a:r>
            <a:r>
              <a:rPr lang="en-US" dirty="0"/>
              <a:t>&gt; &lt;</a:t>
            </a:r>
            <a:r>
              <a:rPr lang="en-US" dirty="0" err="1"/>
              <a:t>sameuser</a:t>
            </a:r>
            <a:r>
              <a:rPr lang="en-US" dirty="0"/>
              <a:t>&gt;@&lt;</a:t>
            </a:r>
            <a:r>
              <a:rPr lang="en-US" dirty="0" err="1"/>
              <a:t>managed_server</a:t>
            </a:r>
            <a:r>
              <a:rPr lang="en-US" dirty="0"/>
              <a:t>&gt;:&lt;exact same path&gt;</a:t>
            </a:r>
          </a:p>
          <a:p>
            <a:pPr lvl="3"/>
            <a:r>
              <a:rPr lang="en-US" dirty="0"/>
              <a:t>Unpack .jar in destination server using tool: </a:t>
            </a:r>
            <a:r>
              <a:rPr lang="en-US" dirty="0" err="1"/>
              <a:t>unpack.sh</a:t>
            </a:r>
            <a:endParaRPr lang="en-US" dirty="0"/>
          </a:p>
          <a:p>
            <a:pPr lvl="4"/>
            <a:r>
              <a:rPr lang="en-US" dirty="0"/>
              <a:t>Available under: $WLS_HOME/common/bin</a:t>
            </a:r>
          </a:p>
          <a:p>
            <a:pPr marL="1371566" lvl="4" indent="0">
              <a:buNone/>
            </a:pPr>
            <a:endParaRPr lang="en-US" dirty="0"/>
          </a:p>
        </p:txBody>
      </p:sp>
      <p:sp>
        <p:nvSpPr>
          <p:cNvPr id="3" name="Title 2">
            <a:extLst>
              <a:ext uri="{FF2B5EF4-FFF2-40B4-BE49-F238E27FC236}">
                <a16:creationId xmlns:a16="http://schemas.microsoft.com/office/drawing/2014/main" id="{2C71EE65-5AB5-3A37-205B-C7AA7104C748}"/>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325070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1917506272"/>
              </p:ext>
            </p:extLst>
          </p:nvPr>
        </p:nvGraphicFramePr>
        <p:xfrm>
          <a:off x="705394" y="949773"/>
          <a:ext cx="7533170" cy="5236180"/>
        </p:xfrm>
        <a:graphic>
          <a:graphicData uri="http://schemas.openxmlformats.org/drawingml/2006/table">
            <a:tbl>
              <a:tblPr firstRow="1" bandRow="1">
                <a:tableStyleId>{7E9639D4-E3E2-4D34-9284-5A2195B3D0D7}</a:tableStyleId>
              </a:tblPr>
              <a:tblGrid>
                <a:gridCol w="6316888">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5343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Infrastructure and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 (BPEL)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42608">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 (External References)</a:t>
                      </a:r>
                    </a:p>
                  </a:txBody>
                  <a:tcPr>
                    <a:lnR w="12700" cap="flat" cmpd="sng" algn="ctr">
                      <a:solidFill>
                        <a:schemeClr val="tx1"/>
                      </a:solidFill>
                      <a:prstDash val="dot"/>
                      <a:round/>
                      <a:headEnd type="none" w="med" len="med"/>
                      <a:tailEnd type="none" w="med" len="med"/>
                    </a:lnR>
                  </a:tcPr>
                </a:tc>
                <a:tc>
                  <a:txBody>
                    <a:bodyPr/>
                    <a:lstStyle/>
                    <a:p>
                      <a:pPr algn="ctr"/>
                      <a:r>
                        <a:rPr lang="en-US" sz="1350" b="1" kern="1200" dirty="0">
                          <a:solidFill>
                            <a:srgbClr val="FF5353"/>
                          </a:solidFill>
                          <a:latin typeface="Segoe UI Semilight" panose="020B0402040204020203" pitchFamily="34" charset="0"/>
                          <a:ea typeface="+mn-ea"/>
                          <a:cs typeface="Segoe UI Semilight" panose="020B0402040204020203" pitchFamily="34" charset="0"/>
                        </a:rPr>
                        <a:t>~3h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5429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05E5-1697-7765-0435-FDD88273760C}"/>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
        <p:nvSpPr>
          <p:cNvPr id="4" name="Oval 3">
            <a:extLst>
              <a:ext uri="{FF2B5EF4-FFF2-40B4-BE49-F238E27FC236}">
                <a16:creationId xmlns:a16="http://schemas.microsoft.com/office/drawing/2014/main" id="{C33F89E5-C047-EE32-9585-2DD499B377A4}"/>
              </a:ext>
            </a:extLst>
          </p:cNvPr>
          <p:cNvSpPr/>
          <p:nvPr/>
        </p:nvSpPr>
        <p:spPr>
          <a:xfrm>
            <a:off x="1770077" y="1663950"/>
            <a:ext cx="2080470" cy="1298377"/>
          </a:xfrm>
          <a:prstGeom prst="ellipse">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Admin Server</a:t>
            </a:r>
          </a:p>
          <a:p>
            <a:pPr algn="justLow"/>
            <a:r>
              <a:rPr lang="en-US" dirty="0">
                <a:solidFill>
                  <a:schemeClr val="bg1"/>
                </a:solidFill>
              </a:rPr>
              <a:t>Port 162:10001</a:t>
            </a:r>
          </a:p>
        </p:txBody>
      </p:sp>
      <p:sp>
        <p:nvSpPr>
          <p:cNvPr id="5" name="Rounded Rectangle 4">
            <a:extLst>
              <a:ext uri="{FF2B5EF4-FFF2-40B4-BE49-F238E27FC236}">
                <a16:creationId xmlns:a16="http://schemas.microsoft.com/office/drawing/2014/main" id="{778DB6CC-F7EE-77E6-910B-1380776E3D9E}"/>
              </a:ext>
            </a:extLst>
          </p:cNvPr>
          <p:cNvSpPr/>
          <p:nvPr/>
        </p:nvSpPr>
        <p:spPr>
          <a:xfrm>
            <a:off x="4983381" y="1955593"/>
            <a:ext cx="1971412" cy="715089"/>
          </a:xfrm>
          <a:prstGeom prst="round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Manager Server 161:10003</a:t>
            </a:r>
          </a:p>
        </p:txBody>
      </p:sp>
      <p:sp>
        <p:nvSpPr>
          <p:cNvPr id="6" name="TextBox 5">
            <a:extLst>
              <a:ext uri="{FF2B5EF4-FFF2-40B4-BE49-F238E27FC236}">
                <a16:creationId xmlns:a16="http://schemas.microsoft.com/office/drawing/2014/main" id="{4E94E36F-B7E6-7D40-6A05-58938C86E174}"/>
              </a:ext>
            </a:extLst>
          </p:cNvPr>
          <p:cNvSpPr txBox="1"/>
          <p:nvPr/>
        </p:nvSpPr>
        <p:spPr>
          <a:xfrm>
            <a:off x="1536027" y="3249343"/>
            <a:ext cx="2530876" cy="646331"/>
          </a:xfrm>
          <a:prstGeom prst="rect">
            <a:avLst/>
          </a:prstGeom>
          <a:noFill/>
        </p:spPr>
        <p:txBody>
          <a:bodyPr wrap="square" rtlCol="0">
            <a:spAutoFit/>
          </a:bodyPr>
          <a:lstStyle/>
          <a:p>
            <a:r>
              <a:rPr lang="en-US" dirty="0"/>
              <a:t>$ORACLE_BASE/</a:t>
            </a:r>
            <a:r>
              <a:rPr lang="en-US" dirty="0" err="1"/>
              <a:t>user_projects</a:t>
            </a:r>
            <a:r>
              <a:rPr lang="en-US" dirty="0"/>
              <a:t>/domains/</a:t>
            </a:r>
            <a:r>
              <a:rPr lang="en-US" dirty="0" err="1"/>
              <a:t>soatrain</a:t>
            </a:r>
            <a:endParaRPr lang="en-US" dirty="0"/>
          </a:p>
        </p:txBody>
      </p:sp>
    </p:spTree>
    <p:extLst>
      <p:ext uri="{BB962C8B-B14F-4D97-AF65-F5344CB8AC3E}">
        <p14:creationId xmlns:p14="http://schemas.microsoft.com/office/powerpoint/2010/main" val="70957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6D52A8-BD16-00E9-ADB5-F81489E7A796}"/>
              </a:ext>
            </a:extLst>
          </p:cNvPr>
          <p:cNvSpPr>
            <a:spLocks noGrp="1"/>
          </p:cNvSpPr>
          <p:nvPr>
            <p:ph idx="1"/>
          </p:nvPr>
        </p:nvSpPr>
        <p:spPr/>
        <p:txBody>
          <a:bodyPr/>
          <a:lstStyle/>
          <a:p>
            <a:r>
              <a:rPr lang="en-US" dirty="0"/>
              <a:t>In this section:</a:t>
            </a:r>
          </a:p>
          <a:p>
            <a:pPr lvl="1"/>
            <a:endParaRPr lang="en-US" dirty="0"/>
          </a:p>
          <a:p>
            <a:pPr lvl="1">
              <a:lnSpc>
                <a:spcPct val="200000"/>
              </a:lnSpc>
            </a:pPr>
            <a:r>
              <a:rPr lang="en-US" dirty="0">
                <a:solidFill>
                  <a:srgbClr val="006600"/>
                </a:solidFill>
              </a:rPr>
              <a:t>Starting / Stopping Environment (Domain)</a:t>
            </a:r>
          </a:p>
          <a:p>
            <a:pPr lvl="1">
              <a:lnSpc>
                <a:spcPct val="200000"/>
              </a:lnSpc>
            </a:pPr>
            <a:r>
              <a:rPr lang="en-US" dirty="0">
                <a:solidFill>
                  <a:srgbClr val="006600"/>
                </a:solidFill>
              </a:rPr>
              <a:t>Review FMW Console</a:t>
            </a:r>
          </a:p>
          <a:p>
            <a:pPr lvl="1">
              <a:lnSpc>
                <a:spcPct val="200000"/>
              </a:lnSpc>
            </a:pPr>
            <a:r>
              <a:rPr lang="en-US" dirty="0">
                <a:solidFill>
                  <a:srgbClr val="006600"/>
                </a:solidFill>
              </a:rPr>
              <a:t>Review FWM Enterprise Manager</a:t>
            </a:r>
          </a:p>
          <a:p>
            <a:pPr lvl="1"/>
            <a:endParaRPr lang="en-US" dirty="0"/>
          </a:p>
        </p:txBody>
      </p:sp>
      <p:sp>
        <p:nvSpPr>
          <p:cNvPr id="3" name="Title 2">
            <a:extLst>
              <a:ext uri="{FF2B5EF4-FFF2-40B4-BE49-F238E27FC236}">
                <a16:creationId xmlns:a16="http://schemas.microsoft.com/office/drawing/2014/main" id="{2C1CAD41-D95E-385F-6375-F5FF47E4731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182975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09CEBE-6BC9-631F-4E4E-30B8DF58EA0A}"/>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dirty="0">
                <a:solidFill>
                  <a:srgbClr val="006600"/>
                </a:solidFill>
              </a:rPr>
              <a:t>Starting / Stopping Environment (Domain)</a:t>
            </a:r>
          </a:p>
          <a:p>
            <a:pPr lvl="1">
              <a:buFont typeface="Arial" panose="020B0604020202020204" pitchFamily="34" charset="0"/>
              <a:buChar char="•"/>
            </a:pPr>
            <a:r>
              <a:rPr lang="en-US" dirty="0">
                <a:solidFill>
                  <a:schemeClr val="accent3">
                    <a:lumMod val="75000"/>
                  </a:schemeClr>
                </a:solidFill>
              </a:rPr>
              <a:t>Starting for the first time:</a:t>
            </a:r>
          </a:p>
          <a:p>
            <a:pPr lvl="2"/>
            <a:r>
              <a:rPr lang="en-US" dirty="0">
                <a:solidFill>
                  <a:schemeClr val="accent3">
                    <a:lumMod val="75000"/>
                  </a:schemeClr>
                </a:solidFill>
              </a:rPr>
              <a:t>Creating security properties file:</a:t>
            </a:r>
          </a:p>
          <a:p>
            <a:pPr marL="685782" lvl="2"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a:t>
            </a:r>
            <a:r>
              <a:rPr lang="en-US" altLang="en-US" sz="1500" dirty="0" err="1">
                <a:solidFill>
                  <a:schemeClr val="tx2">
                    <a:lumMod val="60000"/>
                    <a:lumOff val="40000"/>
                  </a:schemeClr>
                </a:solidFill>
              </a:rPr>
              <a:t>mkdir</a:t>
            </a:r>
            <a:r>
              <a:rPr lang="en-US" altLang="en-US" sz="1500" dirty="0">
                <a:solidFill>
                  <a:schemeClr val="tx2">
                    <a:lumMod val="60000"/>
                    <a:lumOff val="40000"/>
                  </a:schemeClr>
                </a:solidFill>
              </a:rPr>
              <a:t> -p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"username=</a:t>
            </a:r>
            <a:r>
              <a:rPr lang="en-US" altLang="en-US" sz="1500" dirty="0" err="1">
                <a:solidFill>
                  <a:schemeClr val="tx2">
                    <a:lumMod val="60000"/>
                    <a:lumOff val="40000"/>
                  </a:schemeClr>
                </a:solidFill>
              </a:rPr>
              <a:t>weblogic</a:t>
            </a:r>
            <a:r>
              <a:rPr lang="en-US" altLang="en-US" sz="1500" dirty="0">
                <a:solidFill>
                  <a:schemeClr val="tx2">
                    <a:lumMod val="60000"/>
                    <a:lumOff val="40000"/>
                  </a:schemeClr>
                </a:solidFill>
              </a:rPr>
              <a:t>" &gt;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"password=Password1" &gt;&gt;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lvl="3"/>
            <a:endParaRPr lang="en-US" dirty="0"/>
          </a:p>
          <a:p>
            <a:pPr marL="625475" lvl="3" indent="-285750">
              <a:lnSpc>
                <a:spcPct val="150000"/>
              </a:lnSpc>
              <a:buFont typeface="Arial" panose="020B0604020202020204" pitchFamily="34" charset="0"/>
              <a:buChar char="•"/>
            </a:pPr>
            <a:r>
              <a:rPr lang="en-US" dirty="0">
                <a:solidFill>
                  <a:schemeClr val="accent3">
                    <a:lumMod val="75000"/>
                  </a:schemeClr>
                </a:solidFill>
              </a:rPr>
              <a:t>Starting </a:t>
            </a:r>
            <a:r>
              <a:rPr lang="en-US" dirty="0" err="1">
                <a:solidFill>
                  <a:schemeClr val="accent3">
                    <a:lumMod val="75000"/>
                  </a:schemeClr>
                </a:solidFill>
              </a:rPr>
              <a:t>Weblogic</a:t>
            </a:r>
            <a:r>
              <a:rPr lang="en-US" dirty="0">
                <a:solidFill>
                  <a:schemeClr val="accent3">
                    <a:lumMod val="75000"/>
                  </a:schemeClr>
                </a:solidFill>
              </a:rPr>
              <a:t> Server</a:t>
            </a:r>
          </a:p>
          <a:p>
            <a:pPr marL="968367" lvl="4" indent="-285750">
              <a:lnSpc>
                <a:spcPct val="150000"/>
              </a:lnSpc>
              <a:buFont typeface="Arial" panose="020B0604020202020204" pitchFamily="34" charset="0"/>
              <a:buChar char="•"/>
            </a:pPr>
            <a:r>
              <a:rPr lang="en-US" dirty="0">
                <a:solidFill>
                  <a:schemeClr val="accent3">
                    <a:lumMod val="75000"/>
                  </a:schemeClr>
                </a:solidFill>
              </a:rPr>
              <a:t>$DOMAIN_HOME/</a:t>
            </a:r>
            <a:r>
              <a:rPr lang="en-US" dirty="0" err="1">
                <a:solidFill>
                  <a:schemeClr val="accent3">
                    <a:lumMod val="75000"/>
                  </a:schemeClr>
                </a:solidFill>
              </a:rPr>
              <a:t>startWebLogic.sh</a:t>
            </a:r>
            <a:endParaRPr lang="en-US" dirty="0">
              <a:solidFill>
                <a:schemeClr val="accent3">
                  <a:lumMod val="75000"/>
                </a:schemeClr>
              </a:solidFill>
            </a:endParaRPr>
          </a:p>
          <a:p>
            <a:pPr marL="968367" lvl="4" indent="-285750">
              <a:lnSpc>
                <a:spcPct val="150000"/>
              </a:lnSpc>
              <a:buFont typeface="Arial" panose="020B0604020202020204" pitchFamily="34" charset="0"/>
              <a:buChar char="•"/>
            </a:pPr>
            <a:r>
              <a:rPr lang="en-US" dirty="0" err="1">
                <a:solidFill>
                  <a:schemeClr val="accent3">
                    <a:lumMod val="75000"/>
                  </a:schemeClr>
                </a:solidFill>
              </a:rPr>
              <a:t>Nohup</a:t>
            </a:r>
            <a:r>
              <a:rPr lang="en-US" dirty="0">
                <a:solidFill>
                  <a:schemeClr val="accent3">
                    <a:lumMod val="75000"/>
                  </a:schemeClr>
                </a:solidFill>
              </a:rPr>
              <a:t> ./</a:t>
            </a:r>
            <a:r>
              <a:rPr lang="en-US" dirty="0" err="1">
                <a:solidFill>
                  <a:schemeClr val="accent3">
                    <a:lumMod val="75000"/>
                  </a:schemeClr>
                </a:solidFill>
              </a:rPr>
              <a:t>startWeblogic.sh</a:t>
            </a:r>
            <a:r>
              <a:rPr lang="en-US" dirty="0">
                <a:solidFill>
                  <a:schemeClr val="accent3">
                    <a:lumMod val="75000"/>
                  </a:schemeClr>
                </a:solidFill>
              </a:rPr>
              <a:t> &gt; ./</a:t>
            </a:r>
            <a:r>
              <a:rPr lang="en-US" dirty="0" err="1">
                <a:solidFill>
                  <a:schemeClr val="accent3">
                    <a:lumMod val="75000"/>
                  </a:schemeClr>
                </a:solidFill>
              </a:rPr>
              <a:t>startWeblogic.log</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r>
              <a:rPr lang="en-US" dirty="0">
                <a:solidFill>
                  <a:schemeClr val="accent3">
                    <a:lumMod val="75000"/>
                  </a:schemeClr>
                </a:solidFill>
              </a:rPr>
              <a:t>Starting Node Managers</a:t>
            </a:r>
          </a:p>
          <a:p>
            <a:pPr marL="968367" lvl="4" indent="-285750">
              <a:lnSpc>
                <a:spcPct val="150000"/>
              </a:lnSpc>
              <a:buFont typeface="Arial" panose="020B0604020202020204" pitchFamily="34" charset="0"/>
              <a:buChar char="•"/>
            </a:pPr>
            <a:r>
              <a:rPr lang="en-US" dirty="0">
                <a:solidFill>
                  <a:schemeClr val="accent3">
                    <a:lumMod val="75000"/>
                  </a:schemeClr>
                </a:solidFill>
              </a:rPr>
              <a:t>$ $DOMAIN_HOME\bin\</a:t>
            </a:r>
            <a:r>
              <a:rPr lang="en-US" dirty="0" err="1">
                <a:solidFill>
                  <a:schemeClr val="accent3">
                    <a:lumMod val="75000"/>
                  </a:schemeClr>
                </a:solidFill>
              </a:rPr>
              <a:t>startNodeManager.sh</a:t>
            </a:r>
            <a:r>
              <a:rPr lang="en-US" dirty="0">
                <a:solidFill>
                  <a:schemeClr val="accent3">
                    <a:lumMod val="75000"/>
                  </a:schemeClr>
                </a:solidFill>
              </a:rPr>
              <a:t> </a:t>
            </a:r>
          </a:p>
          <a:p>
            <a:pPr marL="625475" lvl="3" indent="-285750">
              <a:lnSpc>
                <a:spcPct val="150000"/>
              </a:lnSpc>
              <a:buFont typeface="Arial" panose="020B0604020202020204" pitchFamily="34" charset="0"/>
              <a:buChar char="•"/>
            </a:pPr>
            <a:r>
              <a:rPr lang="en-US" dirty="0">
                <a:solidFill>
                  <a:schemeClr val="accent3">
                    <a:lumMod val="75000"/>
                  </a:schemeClr>
                </a:solidFill>
              </a:rPr>
              <a:t>Stopping </a:t>
            </a:r>
            <a:r>
              <a:rPr lang="en-US" dirty="0" err="1">
                <a:solidFill>
                  <a:schemeClr val="accent3">
                    <a:lumMod val="75000"/>
                  </a:schemeClr>
                </a:solidFill>
              </a:rPr>
              <a:t>Weblogic</a:t>
            </a:r>
            <a:r>
              <a:rPr lang="en-US" dirty="0">
                <a:solidFill>
                  <a:schemeClr val="accent3">
                    <a:lumMod val="75000"/>
                  </a:schemeClr>
                </a:solidFill>
              </a:rPr>
              <a:t> Server</a:t>
            </a:r>
          </a:p>
          <a:p>
            <a:pPr marL="625475" lvl="3" indent="-285750">
              <a:lnSpc>
                <a:spcPct val="150000"/>
              </a:lnSpc>
              <a:buFont typeface="Arial" panose="020B0604020202020204" pitchFamily="34" charset="0"/>
              <a:buChar char="•"/>
            </a:pPr>
            <a:r>
              <a:rPr lang="en-US" dirty="0">
                <a:solidFill>
                  <a:schemeClr val="accent3">
                    <a:lumMod val="75000"/>
                  </a:schemeClr>
                </a:solidFill>
              </a:rPr>
              <a:t>$ $DOMAIN_HOME/bin/</a:t>
            </a:r>
            <a:r>
              <a:rPr lang="en-US" dirty="0" err="1">
                <a:solidFill>
                  <a:schemeClr val="accent3">
                    <a:lumMod val="75000"/>
                  </a:schemeClr>
                </a:solidFill>
              </a:rPr>
              <a:t>stopWebLogic.sh</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r>
              <a:rPr lang="en-US" dirty="0">
                <a:solidFill>
                  <a:schemeClr val="accent3">
                    <a:lumMod val="75000"/>
                  </a:schemeClr>
                </a:solidFill>
              </a:rPr>
              <a:t>Stopping Node Managers</a:t>
            </a:r>
          </a:p>
          <a:p>
            <a:pPr marL="625475" lvl="3" indent="-285750">
              <a:lnSpc>
                <a:spcPct val="150000"/>
              </a:lnSpc>
              <a:buFont typeface="Arial" panose="020B0604020202020204" pitchFamily="34" charset="0"/>
              <a:buChar char="•"/>
            </a:pPr>
            <a:r>
              <a:rPr lang="en-US" dirty="0">
                <a:solidFill>
                  <a:schemeClr val="accent3">
                    <a:lumMod val="75000"/>
                  </a:schemeClr>
                </a:solidFill>
              </a:rPr>
              <a:t>$ $DOMAIN_HOME/bin/</a:t>
            </a:r>
            <a:r>
              <a:rPr lang="en-US" dirty="0" err="1">
                <a:solidFill>
                  <a:schemeClr val="accent3">
                    <a:lumMod val="75000"/>
                  </a:schemeClr>
                </a:solidFill>
              </a:rPr>
              <a:t>stopNodemanager.sh</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endParaRPr lang="en-US" dirty="0">
              <a:solidFill>
                <a:schemeClr val="accent3">
                  <a:lumMod val="75000"/>
                </a:schemeClr>
              </a:solidFill>
            </a:endParaRPr>
          </a:p>
          <a:p>
            <a:pPr lvl="3"/>
            <a:endParaRPr lang="en-US" dirty="0"/>
          </a:p>
        </p:txBody>
      </p:sp>
      <p:sp>
        <p:nvSpPr>
          <p:cNvPr id="3" name="Title 2">
            <a:extLst>
              <a:ext uri="{FF2B5EF4-FFF2-40B4-BE49-F238E27FC236}">
                <a16:creationId xmlns:a16="http://schemas.microsoft.com/office/drawing/2014/main" id="{660F6646-3122-9BE4-ED15-F232A55216C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313705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FAC5BA-0060-8E18-CF17-9A5E3DB8C4E6}"/>
              </a:ext>
            </a:extLst>
          </p:cNvPr>
          <p:cNvSpPr>
            <a:spLocks noGrp="1"/>
          </p:cNvSpPr>
          <p:nvPr>
            <p:ph idx="1"/>
          </p:nvPr>
        </p:nvSpPr>
        <p:spPr/>
        <p:txBody>
          <a:bodyPr/>
          <a:lstStyle/>
          <a:p>
            <a:r>
              <a:rPr lang="en-US" dirty="0"/>
              <a:t>Review </a:t>
            </a:r>
            <a:r>
              <a:rPr lang="en-US" dirty="0" err="1"/>
              <a:t>Weblogic</a:t>
            </a:r>
            <a:r>
              <a:rPr lang="en-US" dirty="0"/>
              <a:t> Console</a:t>
            </a:r>
          </a:p>
          <a:p>
            <a:endParaRPr lang="en-US" dirty="0"/>
          </a:p>
          <a:p>
            <a:endParaRPr lang="en-US" dirty="0"/>
          </a:p>
          <a:p>
            <a:endParaRPr lang="en-US" dirty="0"/>
          </a:p>
          <a:p>
            <a:endParaRPr lang="en-US" dirty="0"/>
          </a:p>
          <a:p>
            <a:r>
              <a:rPr lang="en-US" dirty="0"/>
              <a:t>Review </a:t>
            </a:r>
            <a:r>
              <a:rPr lang="en-US" dirty="0" err="1"/>
              <a:t>Weblogic</a:t>
            </a:r>
            <a:r>
              <a:rPr lang="en-US" dirty="0"/>
              <a:t> Enterprise Manger </a:t>
            </a:r>
          </a:p>
          <a:p>
            <a:endParaRPr lang="en-US" dirty="0"/>
          </a:p>
          <a:p>
            <a:endParaRPr lang="en-US" dirty="0"/>
          </a:p>
          <a:p>
            <a:endParaRPr lang="en-US" dirty="0"/>
          </a:p>
          <a:p>
            <a:endParaRPr lang="en-US" dirty="0"/>
          </a:p>
          <a:p>
            <a:r>
              <a:rPr lang="en-US" dirty="0"/>
              <a:t>Adding Application Server on JDeveloper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557249DB-DA4D-C2EA-1B8A-DE6EA55027F1}"/>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 (Session 4)</a:t>
            </a:r>
          </a:p>
        </p:txBody>
      </p:sp>
    </p:spTree>
    <p:extLst>
      <p:ext uri="{BB962C8B-B14F-4D97-AF65-F5344CB8AC3E}">
        <p14:creationId xmlns:p14="http://schemas.microsoft.com/office/powerpoint/2010/main" val="191061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2417E6-6798-3FCD-6229-8F243510B260}"/>
              </a:ext>
            </a:extLst>
          </p:cNvPr>
          <p:cNvSpPr>
            <a:spLocks noGrp="1"/>
          </p:cNvSpPr>
          <p:nvPr>
            <p:ph idx="1"/>
          </p:nvPr>
        </p:nvSpPr>
        <p:spPr/>
        <p:txBody>
          <a:bodyPr/>
          <a:lstStyle/>
          <a:p>
            <a:endParaRPr lang="en-US" dirty="0"/>
          </a:p>
          <a:p>
            <a:r>
              <a:rPr lang="en-US" dirty="0"/>
              <a:t>When to use the Mediator </a:t>
            </a:r>
          </a:p>
          <a:p>
            <a:r>
              <a:rPr lang="en-US" dirty="0"/>
              <a:t>Because the Mediator runs within an SCA Assembly, it has the most efficient bindings to other SCA Assembly components, specifically the BPEL engine. This lets us focus on using the Mediator to provide service virtualization services within SCA assemblies. The Mediator enables the virtualization of inputs and outputs within an SCA Assembly. This leads us to four key uses of the Mediator within SCA. Routing between components in an SCA Assembly Validation of incoming messages into an SCA Assembly Transformation of data from one format to another within an SCA Assembly Filtering to allow</a:t>
            </a:r>
          </a:p>
        </p:txBody>
      </p:sp>
      <p:sp>
        <p:nvSpPr>
          <p:cNvPr id="3" name="Title 2">
            <a:extLst>
              <a:ext uri="{FF2B5EF4-FFF2-40B4-BE49-F238E27FC236}">
                <a16:creationId xmlns:a16="http://schemas.microsoft.com/office/drawing/2014/main" id="{F5EE7060-3F2A-6613-2D87-37E04EEAAF9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04642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EDBB9F-F005-7E98-7503-199198AD298C}"/>
              </a:ext>
            </a:extLst>
          </p:cNvPr>
          <p:cNvSpPr>
            <a:spLocks noGrp="1"/>
          </p:cNvSpPr>
          <p:nvPr>
            <p:ph idx="1"/>
          </p:nvPr>
        </p:nvSpPr>
        <p:spPr>
          <a:xfrm>
            <a:off x="457200" y="911552"/>
            <a:ext cx="8229600" cy="563562"/>
          </a:xfrm>
        </p:spPr>
        <p:txBody>
          <a:bodyPr/>
          <a:lstStyle/>
          <a:p>
            <a:r>
              <a:rPr lang="en-US" dirty="0"/>
              <a:t>Oracle Service Bus</a:t>
            </a:r>
          </a:p>
          <a:p>
            <a:endParaRPr lang="en-US" dirty="0"/>
          </a:p>
          <a:p>
            <a:endParaRPr lang="en-US" dirty="0"/>
          </a:p>
        </p:txBody>
      </p:sp>
      <p:sp>
        <p:nvSpPr>
          <p:cNvPr id="3" name="Title 2">
            <a:extLst>
              <a:ext uri="{FF2B5EF4-FFF2-40B4-BE49-F238E27FC236}">
                <a16:creationId xmlns:a16="http://schemas.microsoft.com/office/drawing/2014/main" id="{1BAA48B4-D5D1-49BF-E3AB-9E3DBC9E81A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410AC53-E4D2-5137-0D4A-DC042E0EA891}"/>
              </a:ext>
            </a:extLst>
          </p:cNvPr>
          <p:cNvPicPr>
            <a:picLocks noChangeAspect="1"/>
          </p:cNvPicPr>
          <p:nvPr/>
        </p:nvPicPr>
        <p:blipFill>
          <a:blip r:embed="rId2"/>
          <a:stretch>
            <a:fillRect/>
          </a:stretch>
        </p:blipFill>
        <p:spPr>
          <a:xfrm>
            <a:off x="6449886" y="911552"/>
            <a:ext cx="2203932" cy="3701749"/>
          </a:xfrm>
          <a:prstGeom prst="rect">
            <a:avLst/>
          </a:prstGeom>
        </p:spPr>
      </p:pic>
      <p:sp>
        <p:nvSpPr>
          <p:cNvPr id="7" name="TextBox 6">
            <a:extLst>
              <a:ext uri="{FF2B5EF4-FFF2-40B4-BE49-F238E27FC236}">
                <a16:creationId xmlns:a16="http://schemas.microsoft.com/office/drawing/2014/main" id="{27CA41C9-54AF-0AA6-1A74-B4ED139FCA18}"/>
              </a:ext>
            </a:extLst>
          </p:cNvPr>
          <p:cNvSpPr txBox="1"/>
          <p:nvPr/>
        </p:nvSpPr>
        <p:spPr>
          <a:xfrm>
            <a:off x="477865" y="1393089"/>
            <a:ext cx="5939039" cy="1015663"/>
          </a:xfrm>
          <a:prstGeom prst="rect">
            <a:avLst/>
          </a:prstGeom>
          <a:noFill/>
        </p:spPr>
        <p:txBody>
          <a:bodyPr wrap="square">
            <a:spAutoFit/>
          </a:bodyPr>
          <a:lstStyle/>
          <a:p>
            <a:r>
              <a:rPr lang="en-US" sz="1500" dirty="0">
                <a:solidFill>
                  <a:schemeClr val="tx2">
                    <a:lumMod val="60000"/>
                    <a:lumOff val="40000"/>
                  </a:schemeClr>
                </a:solidFill>
                <a:latin typeface="Trebuchet MS" pitchFamily="34" charset="0"/>
              </a:rPr>
              <a:t>The concept of the enterprise service bus is analogous to the </a:t>
            </a:r>
            <a:r>
              <a:rPr lang="en-US" sz="1500" dirty="0">
                <a:solidFill>
                  <a:schemeClr val="tx2">
                    <a:lumMod val="60000"/>
                    <a:lumOff val="40000"/>
                  </a:schemeClr>
                </a:solidFill>
                <a:latin typeface="Trebuchet MS" pitchFamily="34" charset="0"/>
                <a:hlinkClick r:id="rId3" tooltip="Bus (computing)">
                  <a:extLst>
                    <a:ext uri="{A12FA001-AC4F-418D-AE19-62706E023703}">
                      <ahyp:hlinkClr xmlns:ahyp="http://schemas.microsoft.com/office/drawing/2018/hyperlinkcolor" val="tx"/>
                    </a:ext>
                  </a:extLst>
                </a:hlinkClick>
              </a:rPr>
              <a:t>bus</a:t>
            </a:r>
            <a:r>
              <a:rPr lang="en-US" sz="1500" dirty="0">
                <a:solidFill>
                  <a:schemeClr val="tx2">
                    <a:lumMod val="60000"/>
                    <a:lumOff val="40000"/>
                  </a:schemeClr>
                </a:solidFill>
                <a:latin typeface="Trebuchet MS" pitchFamily="34" charset="0"/>
              </a:rPr>
              <a:t> concept found in </a:t>
            </a:r>
            <a:r>
              <a:rPr lang="en-US" sz="1500" dirty="0">
                <a:solidFill>
                  <a:schemeClr val="tx2">
                    <a:lumMod val="60000"/>
                    <a:lumOff val="40000"/>
                  </a:schemeClr>
                </a:solidFill>
                <a:latin typeface="Trebuchet MS" pitchFamily="34" charset="0"/>
                <a:hlinkClick r:id="rId4" tooltip="Computer architecture">
                  <a:extLst>
                    <a:ext uri="{A12FA001-AC4F-418D-AE19-62706E023703}">
                      <ahyp:hlinkClr xmlns:ahyp="http://schemas.microsoft.com/office/drawing/2018/hyperlinkcolor" val="tx"/>
                    </a:ext>
                  </a:extLst>
                </a:hlinkClick>
              </a:rPr>
              <a:t>computer hardware architecture</a:t>
            </a:r>
            <a:r>
              <a:rPr lang="en-US" sz="1500" dirty="0">
                <a:solidFill>
                  <a:schemeClr val="tx2">
                    <a:lumMod val="60000"/>
                    <a:lumOff val="40000"/>
                  </a:schemeClr>
                </a:solidFill>
                <a:latin typeface="Trebuchet MS" pitchFamily="34" charset="0"/>
              </a:rPr>
              <a:t> combined with the modular and concurrent design of high-performance computer operating systems.</a:t>
            </a:r>
          </a:p>
        </p:txBody>
      </p:sp>
      <p:pic>
        <p:nvPicPr>
          <p:cNvPr id="9" name="Picture 8">
            <a:extLst>
              <a:ext uri="{FF2B5EF4-FFF2-40B4-BE49-F238E27FC236}">
                <a16:creationId xmlns:a16="http://schemas.microsoft.com/office/drawing/2014/main" id="{3D7E3B00-C494-BB39-EB05-639EEF0CA897}"/>
              </a:ext>
            </a:extLst>
          </p:cNvPr>
          <p:cNvPicPr>
            <a:picLocks noChangeAspect="1"/>
          </p:cNvPicPr>
          <p:nvPr/>
        </p:nvPicPr>
        <p:blipFill>
          <a:blip r:embed="rId5"/>
          <a:stretch>
            <a:fillRect/>
          </a:stretch>
        </p:blipFill>
        <p:spPr>
          <a:xfrm>
            <a:off x="1242104" y="4542719"/>
            <a:ext cx="4952137" cy="1830138"/>
          </a:xfrm>
          <a:prstGeom prst="rect">
            <a:avLst/>
          </a:prstGeom>
        </p:spPr>
      </p:pic>
      <p:sp>
        <p:nvSpPr>
          <p:cNvPr id="11" name="TextBox 10">
            <a:extLst>
              <a:ext uri="{FF2B5EF4-FFF2-40B4-BE49-F238E27FC236}">
                <a16:creationId xmlns:a16="http://schemas.microsoft.com/office/drawing/2014/main" id="{7078C479-5717-80F1-E768-563B7BDA9FC5}"/>
              </a:ext>
            </a:extLst>
          </p:cNvPr>
          <p:cNvSpPr txBox="1"/>
          <p:nvPr/>
        </p:nvSpPr>
        <p:spPr>
          <a:xfrm>
            <a:off x="490182" y="2674309"/>
            <a:ext cx="4572000" cy="1938992"/>
          </a:xfrm>
          <a:prstGeom prst="rect">
            <a:avLst/>
          </a:prstGeom>
          <a:noFill/>
        </p:spPr>
        <p:txBody>
          <a:bodyPr wrap="square">
            <a:spAutoFit/>
          </a:bodyPr>
          <a:lstStyle/>
          <a:p>
            <a:r>
              <a:rPr lang="en-US" sz="1500" dirty="0">
                <a:solidFill>
                  <a:schemeClr val="tx2">
                    <a:lumMod val="60000"/>
                    <a:lumOff val="40000"/>
                  </a:schemeClr>
                </a:solidFill>
                <a:latin typeface="Trebuchet MS" pitchFamily="34" charset="0"/>
              </a:rPr>
              <a:t>Simply put, the Service Bus in SOA Suite is a stateless, synchronous request/response engine that is a very fast, uniform intermediary between service consumers and heterogeneous services and backend systems, see Figure 3-1. The Service Bus implements the VETRO pattern. This acronym stands for Validate, Enrich, Transform, Route, and Operate.</a:t>
            </a:r>
          </a:p>
        </p:txBody>
      </p:sp>
    </p:spTree>
    <p:extLst>
      <p:ext uri="{BB962C8B-B14F-4D97-AF65-F5344CB8AC3E}">
        <p14:creationId xmlns:p14="http://schemas.microsoft.com/office/powerpoint/2010/main" val="1435616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CA5320-7893-11AA-8E1C-20B8E31FF691}"/>
              </a:ext>
            </a:extLst>
          </p:cNvPr>
          <p:cNvSpPr>
            <a:spLocks noGrp="1"/>
          </p:cNvSpPr>
          <p:nvPr>
            <p:ph idx="1"/>
          </p:nvPr>
        </p:nvSpPr>
        <p:spPr/>
        <p:txBody>
          <a:bodyPr/>
          <a:lstStyle/>
          <a:p>
            <a:r>
              <a:rPr lang="en-US" dirty="0"/>
              <a:t>BPEL (Business Process Execution Language)</a:t>
            </a:r>
          </a:p>
          <a:p>
            <a:endParaRPr lang="en-US" dirty="0"/>
          </a:p>
          <a:p>
            <a:pPr lvl="1"/>
            <a:r>
              <a:rPr lang="en-US" dirty="0"/>
              <a:t>BPEL is a programming language for implementing process flows and composite (or orchestrated) services.</a:t>
            </a:r>
          </a:p>
          <a:p>
            <a:pPr lvl="1"/>
            <a:endParaRPr lang="en-US" dirty="0"/>
          </a:p>
          <a:p>
            <a:pPr lvl="1"/>
            <a:endParaRPr lang="en-US" dirty="0"/>
          </a:p>
        </p:txBody>
      </p:sp>
      <p:sp>
        <p:nvSpPr>
          <p:cNvPr id="3" name="Title 2">
            <a:extLst>
              <a:ext uri="{FF2B5EF4-FFF2-40B4-BE49-F238E27FC236}">
                <a16:creationId xmlns:a16="http://schemas.microsoft.com/office/drawing/2014/main" id="{3EA0F25C-20FE-0A75-1F84-CEE98DCA9B20}"/>
              </a:ext>
            </a:extLst>
          </p:cNvPr>
          <p:cNvSpPr>
            <a:spLocks noGrp="1"/>
          </p:cNvSpPr>
          <p:nvPr>
            <p:ph type="title"/>
          </p:nvPr>
        </p:nvSpPr>
        <p:spPr/>
        <p:txBody>
          <a:bodyPr/>
          <a:lstStyle/>
          <a:p>
            <a:r>
              <a:rPr lang="en-US" b="1" dirty="0">
                <a:solidFill>
                  <a:srgbClr val="FFC000"/>
                </a:solidFill>
                <a:latin typeface="Segoe UI Semilight" panose="020B0402040204020203" pitchFamily="34" charset="0"/>
                <a:cs typeface="Segoe UI Semilight" panose="020B0402040204020203" pitchFamily="34" charset="0"/>
              </a:rPr>
              <a:t>B</a:t>
            </a:r>
            <a:r>
              <a:rPr lang="en-US" dirty="0"/>
              <a:t>usiness</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Process Execution Language(BPEL)</a:t>
            </a:r>
          </a:p>
        </p:txBody>
      </p:sp>
    </p:spTree>
    <p:extLst>
      <p:ext uri="{BB962C8B-B14F-4D97-AF65-F5344CB8AC3E}">
        <p14:creationId xmlns:p14="http://schemas.microsoft.com/office/powerpoint/2010/main" val="427178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39CB09-DF36-5A49-98E4-57DF3DD08004}"/>
              </a:ext>
            </a:extLst>
          </p:cNvPr>
          <p:cNvSpPr>
            <a:spLocks noGrp="1"/>
          </p:cNvSpPr>
          <p:nvPr>
            <p:ph idx="1"/>
          </p:nvPr>
        </p:nvSpPr>
        <p:spPr/>
        <p:txBody>
          <a:bodyPr/>
          <a:lstStyle/>
          <a:p>
            <a:r>
              <a:rPr lang="en-US" dirty="0"/>
              <a:t>Creating Composite</a:t>
            </a:r>
          </a:p>
          <a:p>
            <a:pPr lvl="1"/>
            <a:r>
              <a:rPr lang="en-US" dirty="0"/>
              <a:t>Application : Within JDeveloper, an application is the main container for our work. It consists of a directory where all our application projects will be created.</a:t>
            </a:r>
          </a:p>
          <a:p>
            <a:pPr lvl="1"/>
            <a:endParaRPr lang="en-US" dirty="0"/>
          </a:p>
          <a:p>
            <a:pPr lvl="1"/>
            <a:r>
              <a:rPr lang="en-US" dirty="0"/>
              <a:t>In </a:t>
            </a:r>
            <a:r>
              <a:rPr lang="en-US" dirty="0" err="1"/>
              <a:t>Jdeveloper</a:t>
            </a:r>
            <a:r>
              <a:rPr lang="en-US" dirty="0"/>
              <a:t>:</a:t>
            </a:r>
          </a:p>
          <a:p>
            <a:pPr lvl="2"/>
            <a:r>
              <a:rPr lang="en-US" dirty="0"/>
              <a:t>1 – Adding Application Server (optional)</a:t>
            </a:r>
          </a:p>
          <a:p>
            <a:pPr lvl="3"/>
            <a:r>
              <a:rPr lang="en-US" dirty="0"/>
              <a:t>We can deploy application directly into added server </a:t>
            </a:r>
          </a:p>
          <a:p>
            <a:pPr lvl="3"/>
            <a:r>
              <a:rPr lang="en-US" dirty="0"/>
              <a:t>We can make package and transfer it to application server</a:t>
            </a:r>
          </a:p>
          <a:p>
            <a:pPr lvl="3"/>
            <a:endParaRPr lang="en-US" dirty="0"/>
          </a:p>
          <a:p>
            <a:pPr lvl="3"/>
            <a:r>
              <a:rPr lang="en-US" dirty="0"/>
              <a:t>Create an application </a:t>
            </a:r>
          </a:p>
          <a:p>
            <a:pPr lvl="3"/>
            <a:r>
              <a:rPr lang="en-US" dirty="0"/>
              <a:t>Create a Project </a:t>
            </a:r>
          </a:p>
          <a:p>
            <a:pPr lvl="3"/>
            <a:r>
              <a:rPr lang="en-US" dirty="0"/>
              <a:t>Use components to create a composite</a:t>
            </a:r>
          </a:p>
          <a:p>
            <a:pPr lvl="3"/>
            <a:endParaRPr lang="en-US" dirty="0"/>
          </a:p>
        </p:txBody>
      </p:sp>
      <p:sp>
        <p:nvSpPr>
          <p:cNvPr id="3" name="Title 2">
            <a:extLst>
              <a:ext uri="{FF2B5EF4-FFF2-40B4-BE49-F238E27FC236}">
                <a16:creationId xmlns:a16="http://schemas.microsoft.com/office/drawing/2014/main" id="{5859B80E-FADD-1929-0685-94DB1903B844}"/>
              </a:ext>
            </a:extLst>
          </p:cNvPr>
          <p:cNvSpPr>
            <a:spLocks noGrp="1"/>
          </p:cNvSpPr>
          <p:nvPr>
            <p:ph type="title"/>
          </p:nvPr>
        </p:nvSpPr>
        <p:spPr/>
        <p:txBody>
          <a:bodyPr/>
          <a:lstStyle/>
          <a:p>
            <a:r>
              <a:rPr lang="en-US" b="1" dirty="0">
                <a:solidFill>
                  <a:srgbClr val="FFC000"/>
                </a:solidFill>
                <a:latin typeface="Segoe UI Semilight" panose="020B0402040204020203" pitchFamily="34" charset="0"/>
                <a:cs typeface="Segoe UI Semilight" panose="020B0402040204020203" pitchFamily="34" charset="0"/>
              </a:rPr>
              <a:t>B</a:t>
            </a:r>
            <a:r>
              <a:rPr lang="en-US" dirty="0"/>
              <a:t>usiness</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Process Execution Language(BPEL)</a:t>
            </a:r>
          </a:p>
        </p:txBody>
      </p:sp>
    </p:spTree>
    <p:extLst>
      <p:ext uri="{BB962C8B-B14F-4D97-AF65-F5344CB8AC3E}">
        <p14:creationId xmlns:p14="http://schemas.microsoft.com/office/powerpoint/2010/main" val="842123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4F82AC-B322-A54A-061D-821B0926BA05}"/>
              </a:ext>
            </a:extLst>
          </p:cNvPr>
          <p:cNvSpPr>
            <a:spLocks noGrp="1"/>
          </p:cNvSpPr>
          <p:nvPr>
            <p:ph idx="1"/>
          </p:nvPr>
        </p:nvSpPr>
        <p:spPr/>
        <p:txBody>
          <a:bodyPr/>
          <a:lstStyle/>
          <a:p>
            <a:r>
              <a:rPr lang="en-US" dirty="0"/>
              <a:t>Adapters:</a:t>
            </a:r>
          </a:p>
          <a:p>
            <a:pPr lvl="1">
              <a:spcAft>
                <a:spcPts val="1200"/>
              </a:spcAft>
            </a:pPr>
            <a:r>
              <a:rPr lang="en-US" dirty="0">
                <a:solidFill>
                  <a:schemeClr val="tx2">
                    <a:lumMod val="75000"/>
                  </a:schemeClr>
                </a:solidFill>
              </a:rPr>
              <a:t>The Oracle Technology Adapters are stand-alone applications, deployed in the J2CA container of WebLogic as a type of application called Resource Application.</a:t>
            </a:r>
          </a:p>
          <a:p>
            <a:pPr lvl="1">
              <a:spcAft>
                <a:spcPts val="1200"/>
              </a:spcAft>
            </a:pPr>
            <a:r>
              <a:rPr lang="en-US" dirty="0">
                <a:solidFill>
                  <a:schemeClr val="tx2">
                    <a:lumMod val="75000"/>
                  </a:schemeClr>
                </a:solidFill>
              </a:rPr>
              <a:t>This standard describes a number of aspects of connecting to enterprise systems</a:t>
            </a:r>
          </a:p>
          <a:p>
            <a:pPr lvl="1">
              <a:spcAft>
                <a:spcPts val="1200"/>
              </a:spcAft>
            </a:pPr>
            <a:r>
              <a:rPr lang="en-US" dirty="0">
                <a:solidFill>
                  <a:schemeClr val="tx2">
                    <a:lumMod val="75000"/>
                  </a:schemeClr>
                </a:solidFill>
              </a:rPr>
              <a:t>Connection and transaction management, security, and lifecycle management and handling of events and incoming messages from the enterprise system.</a:t>
            </a:r>
          </a:p>
          <a:p>
            <a:pPr lvl="1"/>
            <a:r>
              <a:rPr lang="en-US" dirty="0">
                <a:solidFill>
                  <a:schemeClr val="tx2">
                    <a:lumMod val="75000"/>
                  </a:schemeClr>
                </a:solidFill>
              </a:rPr>
              <a:t>Some of Adapters:</a:t>
            </a:r>
          </a:p>
          <a:p>
            <a:pPr lvl="2"/>
            <a:r>
              <a:rPr lang="en-US" dirty="0">
                <a:solidFill>
                  <a:schemeClr val="tx2">
                    <a:lumMod val="75000"/>
                  </a:schemeClr>
                </a:solidFill>
              </a:rPr>
              <a:t>Database</a:t>
            </a:r>
          </a:p>
          <a:p>
            <a:pPr lvl="2"/>
            <a:r>
              <a:rPr lang="en-US" dirty="0">
                <a:solidFill>
                  <a:schemeClr val="tx2">
                    <a:lumMod val="75000"/>
                  </a:schemeClr>
                </a:solidFill>
              </a:rPr>
              <a:t>JMS (Java Messaging System)</a:t>
            </a:r>
          </a:p>
          <a:p>
            <a:pPr lvl="2"/>
            <a:r>
              <a:rPr lang="en-US" dirty="0">
                <a:solidFill>
                  <a:schemeClr val="tx2">
                    <a:lumMod val="75000"/>
                  </a:schemeClr>
                </a:solidFill>
              </a:rPr>
              <a:t>File and FTP (File Transfer Protocol)</a:t>
            </a:r>
          </a:p>
          <a:p>
            <a:pPr lvl="2"/>
            <a:r>
              <a:rPr lang="en-US" dirty="0">
                <a:solidFill>
                  <a:schemeClr val="tx2">
                    <a:lumMod val="75000"/>
                  </a:schemeClr>
                </a:solidFill>
              </a:rPr>
              <a:t>Advanced Queuing (AQ)</a:t>
            </a:r>
          </a:p>
          <a:p>
            <a:pPr lvl="2"/>
            <a:r>
              <a:rPr lang="en-US" dirty="0">
                <a:solidFill>
                  <a:schemeClr val="tx2">
                    <a:lumMod val="75000"/>
                  </a:schemeClr>
                </a:solidFill>
              </a:rPr>
              <a:t>Coherence</a:t>
            </a:r>
          </a:p>
          <a:p>
            <a:pPr lvl="2"/>
            <a:r>
              <a:rPr lang="en-US" dirty="0">
                <a:solidFill>
                  <a:schemeClr val="tx2">
                    <a:lumMod val="75000"/>
                  </a:schemeClr>
                </a:solidFill>
              </a:rPr>
              <a:t>LDAP (Lightweight Directory Access Protocol)</a:t>
            </a:r>
          </a:p>
          <a:p>
            <a:pPr lvl="2"/>
            <a:r>
              <a:rPr lang="en-US" dirty="0">
                <a:solidFill>
                  <a:schemeClr val="tx2">
                    <a:lumMod val="75000"/>
                  </a:schemeClr>
                </a:solidFill>
              </a:rPr>
              <a:t>User Messaging Service (UMS) for email, VoIP, FAX</a:t>
            </a:r>
          </a:p>
          <a:p>
            <a:pPr lvl="2"/>
            <a:r>
              <a:rPr lang="en-US" dirty="0">
                <a:solidFill>
                  <a:schemeClr val="tx2">
                    <a:lumMod val="75000"/>
                  </a:schemeClr>
                </a:solidFill>
              </a:rPr>
              <a:t>…</a:t>
            </a:r>
          </a:p>
        </p:txBody>
      </p:sp>
      <p:sp>
        <p:nvSpPr>
          <p:cNvPr id="3" name="Title 2">
            <a:extLst>
              <a:ext uri="{FF2B5EF4-FFF2-40B4-BE49-F238E27FC236}">
                <a16:creationId xmlns:a16="http://schemas.microsoft.com/office/drawing/2014/main" id="{34264FF5-C82C-C760-E036-04A2ECB8CB6A}"/>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4280686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4B53A9-4B5C-F259-CE68-B50593F42A93}"/>
              </a:ext>
            </a:extLst>
          </p:cNvPr>
          <p:cNvSpPr>
            <a:spLocks noGrp="1"/>
          </p:cNvSpPr>
          <p:nvPr>
            <p:ph idx="1"/>
          </p:nvPr>
        </p:nvSpPr>
        <p:spPr/>
        <p:txBody>
          <a:bodyPr/>
          <a:lstStyle/>
          <a:p>
            <a:r>
              <a:rPr lang="en-US" dirty="0"/>
              <a:t>Adapters:</a:t>
            </a:r>
          </a:p>
          <a:p>
            <a:pPr lvl="1">
              <a:spcAft>
                <a:spcPts val="1200"/>
              </a:spcAft>
            </a:pPr>
            <a:r>
              <a:rPr lang="en-US" sz="1600" dirty="0">
                <a:solidFill>
                  <a:schemeClr val="tx2">
                    <a:lumMod val="75000"/>
                  </a:schemeClr>
                </a:solidFill>
              </a:rPr>
              <a:t>Adapters provide the bridge to other technologies and communication protocols than those native to the SOA Suite.</a:t>
            </a:r>
          </a:p>
          <a:p>
            <a:pPr lvl="1">
              <a:spcAft>
                <a:spcPts val="1200"/>
              </a:spcAft>
            </a:pPr>
            <a:r>
              <a:rPr lang="en-US" sz="1600" dirty="0">
                <a:solidFill>
                  <a:schemeClr val="tx2">
                    <a:lumMod val="75000"/>
                  </a:schemeClr>
                </a:solidFill>
              </a:rPr>
              <a:t>A crucial aspect of the adapters is their ability to communicate in XML terms with the SOA Suite, regardless of the format used for interacting with enterprise systems.</a:t>
            </a:r>
          </a:p>
          <a:p>
            <a:pPr lvl="1"/>
            <a:r>
              <a:rPr lang="en-US" sz="1600" dirty="0">
                <a:solidFill>
                  <a:schemeClr val="tx2">
                    <a:lumMod val="75000"/>
                  </a:schemeClr>
                </a:solidFill>
              </a:rPr>
              <a:t>The adapter configuration wizard generates a number of files. These largely fall into three categories:</a:t>
            </a:r>
          </a:p>
          <a:p>
            <a:pPr lvl="2">
              <a:spcAft>
                <a:spcPts val="1200"/>
              </a:spcAft>
            </a:pPr>
            <a:r>
              <a:rPr lang="en-US" sz="1600" dirty="0">
                <a:solidFill>
                  <a:schemeClr val="tx2">
                    <a:lumMod val="75000"/>
                  </a:schemeClr>
                </a:solidFill>
              </a:rPr>
              <a:t>Adapter metadata files that instruct the Resource Adapter application at run time on what exactly to do (which SQL to execute, which JMS Queue to publish to, which file to read)</a:t>
            </a:r>
          </a:p>
          <a:p>
            <a:pPr lvl="2"/>
            <a:r>
              <a:rPr lang="en-US" sz="1600" dirty="0">
                <a:solidFill>
                  <a:schemeClr val="tx2">
                    <a:lumMod val="75000"/>
                  </a:schemeClr>
                </a:solidFill>
              </a:rPr>
              <a:t>XSD that describes the XML data structure for the data that is passed into and/or is received from the adapter;</a:t>
            </a:r>
          </a:p>
        </p:txBody>
      </p:sp>
      <p:sp>
        <p:nvSpPr>
          <p:cNvPr id="3" name="Title 2">
            <a:extLst>
              <a:ext uri="{FF2B5EF4-FFF2-40B4-BE49-F238E27FC236}">
                <a16:creationId xmlns:a16="http://schemas.microsoft.com/office/drawing/2014/main" id="{5B04C51C-FE02-4F87-DF90-870B1E0535AD}"/>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271985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101C89-6780-A943-84AF-68E51EF3257E}"/>
              </a:ext>
            </a:extLst>
          </p:cNvPr>
          <p:cNvSpPr>
            <a:spLocks noGrp="1"/>
          </p:cNvSpPr>
          <p:nvPr>
            <p:ph idx="1"/>
          </p:nvPr>
        </p:nvSpPr>
        <p:spPr/>
        <p:txBody>
          <a:bodyPr/>
          <a:lstStyle/>
          <a:p>
            <a:r>
              <a:rPr lang="en-US" dirty="0"/>
              <a:t>Database Adapter</a:t>
            </a:r>
          </a:p>
          <a:p>
            <a:pPr lvl="1"/>
            <a:r>
              <a:rPr lang="en-US" sz="1600" dirty="0">
                <a:solidFill>
                  <a:schemeClr val="tx2">
                    <a:lumMod val="75000"/>
                  </a:schemeClr>
                </a:solidFill>
              </a:rPr>
              <a:t>Retrieving Information from the Database.</a:t>
            </a:r>
          </a:p>
          <a:p>
            <a:pPr lvl="1"/>
            <a:r>
              <a:rPr lang="en-US" sz="1600" dirty="0">
                <a:solidFill>
                  <a:schemeClr val="tx2">
                    <a:lumMod val="75000"/>
                  </a:schemeClr>
                </a:solidFill>
              </a:rPr>
              <a:t>An implementation of  a database connector. </a:t>
            </a:r>
          </a:p>
          <a:p>
            <a:pPr lvl="1"/>
            <a:r>
              <a:rPr lang="en-US" sz="1600" dirty="0">
                <a:solidFill>
                  <a:schemeClr val="tx2">
                    <a:lumMod val="75000"/>
                  </a:schemeClr>
                </a:solidFill>
              </a:rPr>
              <a:t>It enables SOA composite applications to communicate with databases through JDBC.</a:t>
            </a:r>
          </a:p>
          <a:p>
            <a:pPr lvl="2"/>
            <a:r>
              <a:rPr lang="en-US" sz="1600" dirty="0">
                <a:solidFill>
                  <a:schemeClr val="tx2">
                    <a:lumMod val="75000"/>
                  </a:schemeClr>
                </a:solidFill>
              </a:rPr>
              <a:t>JDBC: Java DataBase Connectivity</a:t>
            </a:r>
          </a:p>
        </p:txBody>
      </p:sp>
      <p:sp>
        <p:nvSpPr>
          <p:cNvPr id="3" name="Title 2">
            <a:extLst>
              <a:ext uri="{FF2B5EF4-FFF2-40B4-BE49-F238E27FC236}">
                <a16:creationId xmlns:a16="http://schemas.microsoft.com/office/drawing/2014/main" id="{832DA132-2CF4-9223-D196-20D59D50BE7C}"/>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pic>
        <p:nvPicPr>
          <p:cNvPr id="5" name="Picture 4">
            <a:extLst>
              <a:ext uri="{FF2B5EF4-FFF2-40B4-BE49-F238E27FC236}">
                <a16:creationId xmlns:a16="http://schemas.microsoft.com/office/drawing/2014/main" id="{374084EA-2BCC-421A-6F22-B045AB384B94}"/>
              </a:ext>
            </a:extLst>
          </p:cNvPr>
          <p:cNvPicPr>
            <a:picLocks noChangeAspect="1"/>
          </p:cNvPicPr>
          <p:nvPr/>
        </p:nvPicPr>
        <p:blipFill>
          <a:blip r:embed="rId2"/>
          <a:stretch>
            <a:fillRect/>
          </a:stretch>
        </p:blipFill>
        <p:spPr>
          <a:xfrm>
            <a:off x="715695" y="3681075"/>
            <a:ext cx="7368988" cy="2186073"/>
          </a:xfrm>
          <a:prstGeom prst="rect">
            <a:avLst/>
          </a:prstGeom>
        </p:spPr>
      </p:pic>
    </p:spTree>
    <p:extLst>
      <p:ext uri="{BB962C8B-B14F-4D97-AF65-F5344CB8AC3E}">
        <p14:creationId xmlns:p14="http://schemas.microsoft.com/office/powerpoint/2010/main" val="935832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D3523-CE8A-8BEF-C8B7-0F556ED1DAAA}"/>
              </a:ext>
            </a:extLst>
          </p:cNvPr>
          <p:cNvSpPr>
            <a:spLocks noGrp="1"/>
          </p:cNvSpPr>
          <p:nvPr>
            <p:ph idx="1"/>
          </p:nvPr>
        </p:nvSpPr>
        <p:spPr/>
        <p:txBody>
          <a:bodyPr/>
          <a:lstStyle/>
          <a:p>
            <a:r>
              <a:rPr lang="en-US" dirty="0"/>
              <a:t>In order to use DB Adapter in SOA</a:t>
            </a:r>
          </a:p>
          <a:p>
            <a:pPr lvl="1"/>
            <a:r>
              <a:rPr lang="en-US" sz="1600" dirty="0">
                <a:solidFill>
                  <a:schemeClr val="tx2">
                    <a:lumMod val="75000"/>
                  </a:schemeClr>
                </a:solidFill>
              </a:rPr>
              <a:t>First we need to  configure Data Source in WEBLOGIC Console</a:t>
            </a:r>
          </a:p>
          <a:p>
            <a:pPr lvl="2"/>
            <a:endParaRPr lang="en-US" dirty="0"/>
          </a:p>
          <a:p>
            <a:pPr lvl="2"/>
            <a:r>
              <a:rPr lang="en-US" dirty="0">
                <a:solidFill>
                  <a:srgbClr val="006600"/>
                </a:solidFill>
              </a:rPr>
              <a:t>Console / Services </a:t>
            </a:r>
          </a:p>
          <a:p>
            <a:pPr lvl="2"/>
            <a:r>
              <a:rPr lang="en-US" dirty="0">
                <a:solidFill>
                  <a:srgbClr val="006600"/>
                </a:solidFill>
              </a:rPr>
              <a:t>New Generic Data Source</a:t>
            </a:r>
          </a:p>
          <a:p>
            <a:pPr lvl="2"/>
            <a:r>
              <a:rPr lang="en-US" dirty="0">
                <a:solidFill>
                  <a:srgbClr val="006600"/>
                </a:solidFill>
              </a:rPr>
              <a:t>Name of </a:t>
            </a:r>
            <a:r>
              <a:rPr lang="en-US" dirty="0" err="1">
                <a:solidFill>
                  <a:srgbClr val="006600"/>
                </a:solidFill>
              </a:rPr>
              <a:t>DataSource</a:t>
            </a:r>
            <a:endParaRPr lang="en-US" dirty="0">
              <a:solidFill>
                <a:srgbClr val="006600"/>
              </a:solidFill>
            </a:endParaRPr>
          </a:p>
          <a:p>
            <a:pPr lvl="2"/>
            <a:r>
              <a:rPr lang="en-US" dirty="0">
                <a:solidFill>
                  <a:srgbClr val="006600"/>
                </a:solidFill>
              </a:rPr>
              <a:t>JNDI Name:	 </a:t>
            </a:r>
          </a:p>
          <a:p>
            <a:pPr lvl="3"/>
            <a:r>
              <a:rPr lang="en-US" dirty="0">
                <a:solidFill>
                  <a:schemeClr val="tx2">
                    <a:lumMod val="75000"/>
                  </a:schemeClr>
                </a:solidFill>
              </a:rPr>
              <a:t>JNDI : Java Naming and Directory Interfaces</a:t>
            </a:r>
          </a:p>
          <a:p>
            <a:pPr lvl="4">
              <a:buFont typeface="Courier New" panose="02070309020205020404" pitchFamily="49" charset="0"/>
              <a:buChar char="o"/>
            </a:pPr>
            <a:r>
              <a:rPr lang="en-US" dirty="0">
                <a:solidFill>
                  <a:schemeClr val="tx2">
                    <a:lumMod val="75000"/>
                  </a:schemeClr>
                </a:solidFill>
              </a:rPr>
              <a:t>Is an JAVA API provides naming and directory functionality to applications</a:t>
            </a:r>
          </a:p>
          <a:p>
            <a:pPr lvl="4">
              <a:buFont typeface="Courier New" panose="02070309020205020404" pitchFamily="49" charset="0"/>
              <a:buChar char="o"/>
            </a:pPr>
            <a:r>
              <a:rPr lang="en-US" dirty="0">
                <a:solidFill>
                  <a:schemeClr val="tx2">
                    <a:lumMod val="75000"/>
                  </a:schemeClr>
                </a:solidFill>
              </a:rPr>
              <a:t>It allows Java Software Clients to discover and look up data and resources via a name</a:t>
            </a:r>
          </a:p>
          <a:p>
            <a:pPr lvl="4">
              <a:buFont typeface="Courier New" panose="02070309020205020404" pitchFamily="49" charset="0"/>
              <a:buChar char="o"/>
            </a:pPr>
            <a:r>
              <a:rPr lang="en-US" dirty="0">
                <a:solidFill>
                  <a:schemeClr val="tx2">
                    <a:lumMod val="75000"/>
                  </a:schemeClr>
                </a:solidFill>
              </a:rPr>
              <a:t>JNDI allows distributed applications to look up services in an abstract, resource-independent way. </a:t>
            </a:r>
          </a:p>
          <a:p>
            <a:pPr lvl="3"/>
            <a:r>
              <a:rPr lang="en-US" sz="1800" dirty="0">
                <a:solidFill>
                  <a:schemeClr val="tx2">
                    <a:lumMod val="75000"/>
                  </a:schemeClr>
                </a:solidFill>
                <a:effectLst/>
                <a:latin typeface="Cambria" panose="02040503050406030204" pitchFamily="18" charset="0"/>
              </a:rPr>
              <a:t>A</a:t>
            </a:r>
            <a:r>
              <a:rPr lang="en-US" sz="1800" dirty="0">
                <a:effectLst/>
                <a:latin typeface="Cambria" panose="02040503050406030204" pitchFamily="18" charset="0"/>
              </a:rPr>
              <a:t> </a:t>
            </a:r>
            <a:r>
              <a:rPr lang="en-US" sz="1800" dirty="0">
                <a:solidFill>
                  <a:srgbClr val="538135"/>
                </a:solidFill>
                <a:effectLst/>
                <a:latin typeface="Cambria" panose="02040503050406030204" pitchFamily="18" charset="0"/>
              </a:rPr>
              <a:t>JNDI Data Source object</a:t>
            </a:r>
            <a:r>
              <a:rPr lang="en-US" sz="1800" dirty="0">
                <a:effectLst/>
                <a:latin typeface="Cambria" panose="02040503050406030204" pitchFamily="18" charset="0"/>
              </a:rPr>
              <a:t> </a:t>
            </a:r>
            <a:r>
              <a:rPr lang="en-US" sz="1800" dirty="0">
                <a:solidFill>
                  <a:schemeClr val="tx2">
                    <a:lumMod val="75000"/>
                  </a:schemeClr>
                </a:solidFill>
                <a:effectLst/>
                <a:latin typeface="Cambria" panose="02040503050406030204" pitchFamily="18" charset="0"/>
              </a:rPr>
              <a:t>is a file that contains a configuration details necessary to connect to Database.</a:t>
            </a:r>
          </a:p>
          <a:p>
            <a:pPr lvl="3"/>
            <a:r>
              <a:rPr lang="en-US" sz="1800" dirty="0" err="1">
                <a:solidFill>
                  <a:schemeClr val="tx2">
                    <a:lumMod val="75000"/>
                  </a:schemeClr>
                </a:solidFill>
                <a:latin typeface="Cambria" panose="02040503050406030204" pitchFamily="18" charset="0"/>
              </a:rPr>
              <a:t>jdbc</a:t>
            </a:r>
            <a:r>
              <a:rPr lang="en-US" sz="1800" dirty="0">
                <a:solidFill>
                  <a:schemeClr val="tx2">
                    <a:lumMod val="75000"/>
                  </a:schemeClr>
                </a:solidFill>
                <a:latin typeface="Cambria" panose="02040503050406030204" pitchFamily="18" charset="0"/>
              </a:rPr>
              <a:t>/&lt;given name for </a:t>
            </a:r>
            <a:r>
              <a:rPr lang="en-US" sz="1800" dirty="0" err="1">
                <a:solidFill>
                  <a:schemeClr val="tx2">
                    <a:lumMod val="75000"/>
                  </a:schemeClr>
                </a:solidFill>
                <a:latin typeface="Cambria" panose="02040503050406030204" pitchFamily="18" charset="0"/>
              </a:rPr>
              <a:t>datasource</a:t>
            </a:r>
            <a:r>
              <a:rPr lang="en-US" sz="1800" dirty="0">
                <a:solidFill>
                  <a:schemeClr val="tx2">
                    <a:lumMod val="75000"/>
                  </a:schemeClr>
                </a:solidFill>
                <a:latin typeface="Cambria" panose="02040503050406030204" pitchFamily="18" charset="0"/>
              </a:rPr>
              <a:t> name&gt;</a:t>
            </a:r>
          </a:p>
          <a:p>
            <a:pPr marL="1028674" lvl="3" indent="0">
              <a:buNone/>
            </a:pPr>
            <a:endParaRPr lang="en-US" sz="1800" dirty="0">
              <a:solidFill>
                <a:schemeClr val="tx2">
                  <a:lumMod val="75000"/>
                </a:schemeClr>
              </a:solidFill>
              <a:effectLst/>
              <a:latin typeface="Cambria" panose="02040503050406030204" pitchFamily="18" charset="0"/>
            </a:endParaRPr>
          </a:p>
          <a:p>
            <a:pPr lvl="3"/>
            <a:endParaRPr lang="en-US" dirty="0">
              <a:solidFill>
                <a:srgbClr val="006600"/>
              </a:solidFill>
            </a:endParaRPr>
          </a:p>
          <a:p>
            <a:pPr lvl="3"/>
            <a:endParaRPr lang="en-US" dirty="0">
              <a:solidFill>
                <a:srgbClr val="006600"/>
              </a:solidFill>
            </a:endParaRPr>
          </a:p>
          <a:p>
            <a:pPr lvl="2"/>
            <a:endParaRPr lang="en-US" dirty="0"/>
          </a:p>
        </p:txBody>
      </p:sp>
      <p:sp>
        <p:nvSpPr>
          <p:cNvPr id="3" name="Title 2">
            <a:extLst>
              <a:ext uri="{FF2B5EF4-FFF2-40B4-BE49-F238E27FC236}">
                <a16:creationId xmlns:a16="http://schemas.microsoft.com/office/drawing/2014/main" id="{43B55B3D-0371-B9FE-B783-26E80BD0E443}"/>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2445136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2E5C66-6477-25CF-B32A-E3EB0B81C574}"/>
              </a:ext>
            </a:extLst>
          </p:cNvPr>
          <p:cNvSpPr>
            <a:spLocks noGrp="1"/>
          </p:cNvSpPr>
          <p:nvPr>
            <p:ph idx="1"/>
          </p:nvPr>
        </p:nvSpPr>
        <p:spPr/>
        <p:txBody>
          <a:bodyPr/>
          <a:lstStyle/>
          <a:p>
            <a:r>
              <a:rPr lang="en-US" dirty="0"/>
              <a:t>Configuring Data Source in </a:t>
            </a:r>
            <a:r>
              <a:rPr lang="en-US" dirty="0" err="1"/>
              <a:t>Weblogic</a:t>
            </a:r>
            <a:r>
              <a:rPr lang="en-US" dirty="0"/>
              <a:t> Console (continue)</a:t>
            </a:r>
          </a:p>
          <a:p>
            <a:pPr lvl="1"/>
            <a:r>
              <a:rPr lang="en-US" dirty="0">
                <a:solidFill>
                  <a:schemeClr val="tx2">
                    <a:lumMod val="75000"/>
                  </a:schemeClr>
                </a:solidFill>
              </a:rPr>
              <a:t>Database Driver:	</a:t>
            </a:r>
          </a:p>
          <a:p>
            <a:pPr lvl="2"/>
            <a:r>
              <a:rPr lang="en-US" dirty="0">
                <a:solidFill>
                  <a:schemeClr val="tx2">
                    <a:lumMod val="75000"/>
                  </a:schemeClr>
                </a:solidFill>
              </a:rPr>
              <a:t>Oracle’s Driver (Thin XA for Interface connections; </a:t>
            </a:r>
            <a:r>
              <a:rPr lang="en-US" dirty="0" err="1">
                <a:solidFill>
                  <a:schemeClr val="tx2">
                    <a:lumMod val="75000"/>
                  </a:schemeClr>
                </a:solidFill>
              </a:rPr>
              <a:t>Versions:Any</a:t>
            </a:r>
            <a:r>
              <a:rPr lang="en-US" dirty="0">
                <a:solidFill>
                  <a:schemeClr val="tx2">
                    <a:lumMod val="75000"/>
                  </a:schemeClr>
                </a:solidFill>
              </a:rPr>
              <a:t>)</a:t>
            </a:r>
          </a:p>
          <a:p>
            <a:pPr lvl="1"/>
            <a:endParaRPr lang="en-US" dirty="0"/>
          </a:p>
          <a:p>
            <a:pPr lvl="1"/>
            <a:r>
              <a:rPr lang="en-US" dirty="0">
                <a:solidFill>
                  <a:schemeClr val="tx2">
                    <a:lumMod val="75000"/>
                  </a:schemeClr>
                </a:solidFill>
              </a:rPr>
              <a:t>Connection Properties:</a:t>
            </a:r>
          </a:p>
          <a:p>
            <a:pPr lvl="2"/>
            <a:r>
              <a:rPr lang="en-US" dirty="0">
                <a:solidFill>
                  <a:schemeClr val="tx2">
                    <a:lumMod val="75000"/>
                  </a:schemeClr>
                </a:solidFill>
              </a:rPr>
              <a:t>Information, credentials of Database</a:t>
            </a:r>
          </a:p>
          <a:p>
            <a:pPr lvl="2"/>
            <a:endParaRPr lang="en-US" dirty="0">
              <a:solidFill>
                <a:schemeClr val="tx2">
                  <a:lumMod val="75000"/>
                </a:schemeClr>
              </a:solidFill>
            </a:endParaRPr>
          </a:p>
          <a:p>
            <a:pPr marL="685782" lvl="2" indent="0">
              <a:buNone/>
            </a:pPr>
            <a:r>
              <a:rPr lang="en-US" dirty="0">
                <a:solidFill>
                  <a:schemeClr val="tx2">
                    <a:lumMod val="75000"/>
                  </a:schemeClr>
                </a:solidFill>
              </a:rPr>
              <a:t>In JDBC </a:t>
            </a:r>
            <a:r>
              <a:rPr lang="en-US" dirty="0" err="1">
                <a:solidFill>
                  <a:schemeClr val="tx2">
                    <a:lumMod val="75000"/>
                  </a:schemeClr>
                </a:solidFill>
              </a:rPr>
              <a:t>Datasources</a:t>
            </a:r>
            <a:r>
              <a:rPr lang="en-US" dirty="0">
                <a:solidFill>
                  <a:schemeClr val="tx2">
                    <a:lumMod val="75000"/>
                  </a:schemeClr>
                </a:solidFill>
              </a:rPr>
              <a:t>:	Check the created one</a:t>
            </a:r>
          </a:p>
          <a:p>
            <a:pPr marL="685782" lvl="2" indent="0">
              <a:buNone/>
            </a:pPr>
            <a:endParaRPr lang="en-US" dirty="0">
              <a:solidFill>
                <a:schemeClr val="tx2">
                  <a:lumMod val="75000"/>
                </a:schemeClr>
              </a:solidFill>
            </a:endParaRPr>
          </a:p>
          <a:p>
            <a:pPr marL="573088" lvl="2" indent="-285750">
              <a:buFont typeface="Wingdings" panose="05000000000000000000" pitchFamily="2" charset="2"/>
              <a:buChar char="v"/>
              <a:tabLst>
                <a:tab pos="341313" algn="l"/>
              </a:tabLst>
            </a:pPr>
            <a:r>
              <a:rPr lang="en-US" dirty="0">
                <a:solidFill>
                  <a:schemeClr val="tx2">
                    <a:lumMod val="75000"/>
                  </a:schemeClr>
                </a:solidFill>
              </a:rPr>
              <a:t>Console/Deployment/</a:t>
            </a:r>
            <a:r>
              <a:rPr lang="en-US" dirty="0" err="1">
                <a:solidFill>
                  <a:schemeClr val="tx2">
                    <a:lumMod val="75000"/>
                  </a:schemeClr>
                </a:solidFill>
              </a:rPr>
              <a:t>DBAdpater</a:t>
            </a:r>
            <a:r>
              <a:rPr lang="en-US" dirty="0">
                <a:solidFill>
                  <a:schemeClr val="tx2">
                    <a:lumMod val="75000"/>
                  </a:schemeClr>
                </a:solidFill>
              </a:rPr>
              <a:t>/Configuration/Outbound Connection Pool </a:t>
            </a:r>
          </a:p>
          <a:p>
            <a:pPr marL="573088" lvl="2" indent="-285750">
              <a:buFont typeface="Wingdings" panose="05000000000000000000" pitchFamily="2" charset="2"/>
              <a:buChar char="v"/>
              <a:tabLst>
                <a:tab pos="341313" algn="l"/>
              </a:tabLst>
            </a:pPr>
            <a:r>
              <a:rPr lang="en-US" dirty="0">
                <a:solidFill>
                  <a:schemeClr val="tx2">
                    <a:lumMod val="75000"/>
                  </a:schemeClr>
                </a:solidFill>
              </a:rPr>
              <a:t>New Outbound Connection Pool</a:t>
            </a:r>
          </a:p>
          <a:p>
            <a:pPr marL="573088" lvl="2" indent="-285750">
              <a:buFont typeface="Wingdings" panose="05000000000000000000" pitchFamily="2" charset="2"/>
              <a:buChar char="v"/>
              <a:tabLst>
                <a:tab pos="341313" algn="l"/>
              </a:tabLst>
            </a:pPr>
            <a:r>
              <a:rPr lang="en-US" dirty="0">
                <a:solidFill>
                  <a:schemeClr val="tx2">
                    <a:lumMod val="75000"/>
                  </a:schemeClr>
                </a:solidFill>
              </a:rPr>
              <a:t>Default Outbound Connection Group</a:t>
            </a:r>
          </a:p>
          <a:p>
            <a:pPr marL="573088" lvl="2" indent="-285750">
              <a:buFont typeface="Wingdings" panose="05000000000000000000" pitchFamily="2" charset="2"/>
              <a:buChar char="v"/>
              <a:tabLst>
                <a:tab pos="341313" algn="l"/>
              </a:tabLst>
            </a:pPr>
            <a:r>
              <a:rPr lang="en-US" dirty="0">
                <a:solidFill>
                  <a:schemeClr val="tx2">
                    <a:lumMod val="75000"/>
                  </a:schemeClr>
                </a:solidFill>
              </a:rPr>
              <a:t>JNDI name for </a:t>
            </a:r>
            <a:r>
              <a:rPr lang="en-US" dirty="0" err="1">
                <a:solidFill>
                  <a:schemeClr val="tx2">
                    <a:lumMod val="75000"/>
                  </a:schemeClr>
                </a:solidFill>
              </a:rPr>
              <a:t>DBAdapter</a:t>
            </a:r>
            <a:r>
              <a:rPr lang="en-US" dirty="0">
                <a:solidFill>
                  <a:schemeClr val="tx2">
                    <a:lumMod val="75000"/>
                  </a:schemeClr>
                </a:solidFill>
              </a:rPr>
              <a:t> : </a:t>
            </a:r>
            <a:r>
              <a:rPr lang="en-US" dirty="0" err="1">
                <a:solidFill>
                  <a:schemeClr val="tx2">
                    <a:lumMod val="75000"/>
                  </a:schemeClr>
                </a:solidFill>
              </a:rPr>
              <a:t>eis</a:t>
            </a:r>
            <a:r>
              <a:rPr lang="en-US" dirty="0">
                <a:solidFill>
                  <a:schemeClr val="tx2">
                    <a:lumMod val="75000"/>
                  </a:schemeClr>
                </a:solidFill>
              </a:rPr>
              <a:t>/</a:t>
            </a:r>
            <a:r>
              <a:rPr lang="en-US" dirty="0" err="1">
                <a:solidFill>
                  <a:schemeClr val="tx2">
                    <a:lumMod val="75000"/>
                  </a:schemeClr>
                </a:solidFill>
              </a:rPr>
              <a:t>db</a:t>
            </a:r>
            <a:r>
              <a:rPr lang="en-US" dirty="0">
                <a:solidFill>
                  <a:schemeClr val="tx2">
                    <a:lumMod val="75000"/>
                  </a:schemeClr>
                </a:solidFill>
              </a:rPr>
              <a:t>/&lt;name </a:t>
            </a:r>
            <a:r>
              <a:rPr lang="en-US" dirty="0" err="1">
                <a:solidFill>
                  <a:schemeClr val="tx2">
                    <a:lumMod val="75000"/>
                  </a:schemeClr>
                </a:solidFill>
              </a:rPr>
              <a:t>sid</a:t>
            </a:r>
            <a:r>
              <a:rPr lang="en-US" dirty="0">
                <a:solidFill>
                  <a:schemeClr val="tx2">
                    <a:lumMod val="75000"/>
                  </a:schemeClr>
                </a:solidFill>
              </a:rPr>
              <a:t>&gt;</a:t>
            </a:r>
          </a:p>
          <a:p>
            <a:pPr marL="573088" lvl="2" indent="-285750">
              <a:buFont typeface="Wingdings" panose="05000000000000000000" pitchFamily="2" charset="2"/>
              <a:buChar char="v"/>
              <a:tabLst>
                <a:tab pos="341313" algn="l"/>
              </a:tabLst>
            </a:pPr>
            <a:r>
              <a:rPr lang="en-US" dirty="0">
                <a:solidFill>
                  <a:schemeClr val="tx2">
                    <a:lumMod val="75000"/>
                  </a:schemeClr>
                </a:solidFill>
              </a:rPr>
              <a:t>Give </a:t>
            </a:r>
            <a:r>
              <a:rPr lang="en-US" dirty="0" err="1">
                <a:solidFill>
                  <a:schemeClr val="tx2">
                    <a:lumMod val="75000"/>
                  </a:schemeClr>
                </a:solidFill>
              </a:rPr>
              <a:t>jndi</a:t>
            </a:r>
            <a:r>
              <a:rPr lang="en-US" dirty="0">
                <a:solidFill>
                  <a:schemeClr val="tx2">
                    <a:lumMod val="75000"/>
                  </a:schemeClr>
                </a:solidFill>
              </a:rPr>
              <a:t> of </a:t>
            </a:r>
            <a:r>
              <a:rPr lang="en-US" dirty="0" err="1">
                <a:solidFill>
                  <a:schemeClr val="tx2">
                    <a:lumMod val="75000"/>
                  </a:schemeClr>
                </a:solidFill>
              </a:rPr>
              <a:t>Datasource</a:t>
            </a:r>
            <a:r>
              <a:rPr lang="en-US" dirty="0">
                <a:solidFill>
                  <a:schemeClr val="tx2">
                    <a:lumMod val="75000"/>
                  </a:schemeClr>
                </a:solidFill>
              </a:rPr>
              <a:t> to the adapters </a:t>
            </a:r>
            <a:r>
              <a:rPr lang="en-US" dirty="0" err="1">
                <a:solidFill>
                  <a:schemeClr val="tx2">
                    <a:lumMod val="75000"/>
                  </a:schemeClr>
                </a:solidFill>
              </a:rPr>
              <a:t>outboung</a:t>
            </a:r>
            <a:r>
              <a:rPr lang="en-US" dirty="0">
                <a:solidFill>
                  <a:schemeClr val="tx2">
                    <a:lumMod val="75000"/>
                  </a:schemeClr>
                </a:solidFill>
              </a:rPr>
              <a:t> connection name</a:t>
            </a:r>
          </a:p>
          <a:p>
            <a:pPr marL="573088" lvl="2" indent="-285750">
              <a:buFont typeface="Wingdings" panose="05000000000000000000" pitchFamily="2" charset="2"/>
              <a:buChar char="v"/>
              <a:tabLst>
                <a:tab pos="341313" algn="l"/>
              </a:tabLst>
            </a:pPr>
            <a:r>
              <a:rPr lang="en-US" dirty="0">
                <a:solidFill>
                  <a:schemeClr val="tx2">
                    <a:lumMod val="75000"/>
                  </a:schemeClr>
                </a:solidFill>
              </a:rPr>
              <a:t>Update </a:t>
            </a:r>
            <a:r>
              <a:rPr lang="en-US" dirty="0" err="1">
                <a:solidFill>
                  <a:schemeClr val="tx2">
                    <a:lumMod val="75000"/>
                  </a:schemeClr>
                </a:solidFill>
              </a:rPr>
              <a:t>DBAdapter</a:t>
            </a:r>
            <a:endParaRPr lang="en-US" dirty="0">
              <a:solidFill>
                <a:schemeClr val="tx2">
                  <a:lumMod val="75000"/>
                </a:schemeClr>
              </a:solidFill>
            </a:endParaRPr>
          </a:p>
          <a:p>
            <a:pPr marL="573088" lvl="2" indent="-285750">
              <a:buFont typeface="Wingdings" panose="05000000000000000000" pitchFamily="2" charset="2"/>
              <a:buChar char="v"/>
              <a:tabLst>
                <a:tab pos="341313" algn="l"/>
              </a:tabLst>
            </a:pPr>
            <a:endParaRPr lang="en-US" dirty="0">
              <a:solidFill>
                <a:schemeClr val="tx2">
                  <a:lumMod val="75000"/>
                </a:schemeClr>
              </a:solidFill>
            </a:endParaRPr>
          </a:p>
          <a:p>
            <a:pPr marL="573088" lvl="2" indent="-285750">
              <a:buFont typeface="Wingdings" panose="05000000000000000000" pitchFamily="2" charset="2"/>
              <a:buChar char="v"/>
              <a:tabLst>
                <a:tab pos="341313" algn="l"/>
              </a:tabLst>
            </a:pPr>
            <a:endParaRPr lang="en-US" dirty="0">
              <a:solidFill>
                <a:schemeClr val="tx2">
                  <a:lumMod val="75000"/>
                </a:schemeClr>
              </a:solidFill>
            </a:endParaRPr>
          </a:p>
          <a:p>
            <a:pPr marL="685782" lvl="2" indent="0">
              <a:buNone/>
            </a:pPr>
            <a:endParaRPr lang="en-US" dirty="0">
              <a:solidFill>
                <a:schemeClr val="tx2">
                  <a:lumMod val="75000"/>
                </a:schemeClr>
              </a:solidFill>
            </a:endParaRPr>
          </a:p>
        </p:txBody>
      </p:sp>
      <p:sp>
        <p:nvSpPr>
          <p:cNvPr id="3" name="Title 2">
            <a:extLst>
              <a:ext uri="{FF2B5EF4-FFF2-40B4-BE49-F238E27FC236}">
                <a16:creationId xmlns:a16="http://schemas.microsoft.com/office/drawing/2014/main" id="{E4517D62-B1B2-6BC3-097C-B015BF9E854C}"/>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3355377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695CF2-C781-AC1C-C6DD-63E0964C22ED}"/>
              </a:ext>
            </a:extLst>
          </p:cNvPr>
          <p:cNvSpPr>
            <a:spLocks noGrp="1"/>
          </p:cNvSpPr>
          <p:nvPr>
            <p:ph idx="1"/>
          </p:nvPr>
        </p:nvSpPr>
        <p:spPr/>
        <p:txBody>
          <a:bodyPr/>
          <a:lstStyle/>
          <a:p>
            <a:r>
              <a:rPr lang="en-US" dirty="0"/>
              <a:t>Using DB Adapter in BPEL:</a:t>
            </a:r>
          </a:p>
          <a:p>
            <a:pPr lvl="1"/>
            <a:endParaRPr lang="fa-IR" dirty="0"/>
          </a:p>
          <a:p>
            <a:pPr lvl="1"/>
            <a:r>
              <a:rPr lang="en-US" dirty="0"/>
              <a:t>Creating XML Schema</a:t>
            </a:r>
          </a:p>
          <a:p>
            <a:pPr lvl="1"/>
            <a:r>
              <a:rPr lang="en-US" dirty="0"/>
              <a:t>Adding BEPL </a:t>
            </a:r>
          </a:p>
          <a:p>
            <a:pPr lvl="1"/>
            <a:r>
              <a:rPr lang="en-US" dirty="0"/>
              <a:t>Adding DB  Adapter</a:t>
            </a:r>
          </a:p>
          <a:p>
            <a:pPr lvl="2"/>
            <a:r>
              <a:rPr lang="en-US" dirty="0"/>
              <a:t>New Connection </a:t>
            </a:r>
          </a:p>
          <a:p>
            <a:pPr lvl="2"/>
            <a:r>
              <a:rPr lang="en-US" dirty="0"/>
              <a:t>Add JNDI Name for </a:t>
            </a:r>
            <a:r>
              <a:rPr lang="en-US" dirty="0" err="1"/>
              <a:t>DbAdapter</a:t>
            </a:r>
            <a:endParaRPr lang="en-US" dirty="0"/>
          </a:p>
          <a:p>
            <a:pPr lvl="2"/>
            <a:r>
              <a:rPr lang="en-US" dirty="0"/>
              <a:t>Operation</a:t>
            </a:r>
          </a:p>
          <a:p>
            <a:pPr lvl="2"/>
            <a:r>
              <a:rPr lang="en-US" dirty="0"/>
              <a:t>Importing Table</a:t>
            </a:r>
          </a:p>
          <a:p>
            <a:pPr lvl="2"/>
            <a:r>
              <a:rPr lang="en-US" dirty="0"/>
              <a:t>Primary Key</a:t>
            </a:r>
          </a:p>
          <a:p>
            <a:pPr lvl="2"/>
            <a:r>
              <a:rPr lang="en-US" dirty="0"/>
              <a:t>Add Parameter </a:t>
            </a:r>
          </a:p>
          <a:p>
            <a:pPr lvl="2"/>
            <a:r>
              <a:rPr lang="en-US" dirty="0"/>
              <a:t>SQL Construction</a:t>
            </a:r>
          </a:p>
          <a:p>
            <a:pPr lvl="2"/>
            <a:endParaRPr lang="fa-IR" dirty="0"/>
          </a:p>
        </p:txBody>
      </p:sp>
      <p:sp>
        <p:nvSpPr>
          <p:cNvPr id="3" name="Title 2">
            <a:extLst>
              <a:ext uri="{FF2B5EF4-FFF2-40B4-BE49-F238E27FC236}">
                <a16:creationId xmlns:a16="http://schemas.microsoft.com/office/drawing/2014/main" id="{0E8B0F37-9250-58D1-DB72-14A64D503936}"/>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4029931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7F738A-96E8-2329-57E5-72EFBF182749}"/>
              </a:ext>
            </a:extLst>
          </p:cNvPr>
          <p:cNvSpPr>
            <a:spLocks noGrp="1"/>
          </p:cNvSpPr>
          <p:nvPr>
            <p:ph idx="1"/>
          </p:nvPr>
        </p:nvSpPr>
        <p:spPr/>
        <p:txBody>
          <a:bodyPr/>
          <a:lstStyle/>
          <a:p>
            <a:pPr>
              <a:buFont typeface="Wingdings" panose="05000000000000000000" pitchFamily="2" charset="2"/>
              <a:buChar char="q"/>
            </a:pPr>
            <a:r>
              <a:rPr lang="en-US" dirty="0"/>
              <a:t>Create A BEPL with </a:t>
            </a:r>
            <a:r>
              <a:rPr lang="en-US" dirty="0" err="1"/>
              <a:t>DBAdapter</a:t>
            </a:r>
            <a:r>
              <a:rPr lang="en-US" dirty="0"/>
              <a:t>: in </a:t>
            </a:r>
            <a:r>
              <a:rPr lang="en-US" dirty="0" err="1"/>
              <a:t>Jdev</a:t>
            </a:r>
            <a:endParaRPr lang="en-US" dirty="0"/>
          </a:p>
          <a:p>
            <a:pPr marL="342891" lvl="1" indent="0">
              <a:buNone/>
            </a:pPr>
            <a:endParaRPr lang="en-US" dirty="0"/>
          </a:p>
          <a:p>
            <a:pPr lvl="1">
              <a:buFont typeface="Wingdings" panose="05000000000000000000" pitchFamily="2" charset="2"/>
              <a:buChar char="q"/>
            </a:pPr>
            <a:r>
              <a:rPr lang="en-US" dirty="0"/>
              <a:t>Add </a:t>
            </a:r>
            <a:r>
              <a:rPr lang="en-US" dirty="0" err="1"/>
              <a:t>NewDbAdapter</a:t>
            </a:r>
            <a:endParaRPr lang="en-US" dirty="0"/>
          </a:p>
          <a:p>
            <a:pPr lvl="1">
              <a:buFont typeface="Wingdings" panose="05000000000000000000" pitchFamily="2" charset="2"/>
              <a:buChar char="q"/>
            </a:pPr>
            <a:r>
              <a:rPr lang="en-US" dirty="0"/>
              <a:t>Define the Connection Specification </a:t>
            </a:r>
          </a:p>
          <a:p>
            <a:pPr lvl="2">
              <a:buFont typeface="Wingdings" panose="05000000000000000000" pitchFamily="2" charset="2"/>
              <a:buChar char="q"/>
            </a:pPr>
            <a:r>
              <a:rPr lang="en-US" dirty="0"/>
              <a:t>JNDI Name</a:t>
            </a:r>
          </a:p>
          <a:p>
            <a:pPr lvl="2">
              <a:buFont typeface="Wingdings" panose="05000000000000000000" pitchFamily="2" charset="2"/>
              <a:buChar char="q"/>
            </a:pPr>
            <a:r>
              <a:rPr lang="en-US" dirty="0"/>
              <a:t>App Server Connection </a:t>
            </a:r>
          </a:p>
          <a:p>
            <a:pPr lvl="2">
              <a:buFont typeface="Wingdings" panose="05000000000000000000" pitchFamily="2" charset="2"/>
              <a:buChar char="q"/>
            </a:pPr>
            <a:r>
              <a:rPr lang="en-US" dirty="0"/>
              <a:t>Select the operation type</a:t>
            </a:r>
          </a:p>
          <a:p>
            <a:pPr lvl="2">
              <a:buFont typeface="Wingdings" panose="05000000000000000000" pitchFamily="2" charset="2"/>
              <a:buChar char="q"/>
            </a:pPr>
            <a:r>
              <a:rPr lang="en-US" dirty="0"/>
              <a:t>Import Tables</a:t>
            </a:r>
          </a:p>
          <a:p>
            <a:pPr lvl="2">
              <a:buFont typeface="Wingdings" panose="05000000000000000000" pitchFamily="2" charset="2"/>
              <a:buChar char="q"/>
            </a:pPr>
            <a:endParaRPr lang="en-US" dirty="0"/>
          </a:p>
          <a:p>
            <a:pPr lvl="1"/>
            <a:endParaRPr lang="en-US" dirty="0"/>
          </a:p>
        </p:txBody>
      </p:sp>
      <p:sp>
        <p:nvSpPr>
          <p:cNvPr id="3" name="Title 2">
            <a:extLst>
              <a:ext uri="{FF2B5EF4-FFF2-40B4-BE49-F238E27FC236}">
                <a16:creationId xmlns:a16="http://schemas.microsoft.com/office/drawing/2014/main" id="{1E4C4C83-3398-2B45-119D-CB840C25EF8D}"/>
              </a:ext>
            </a:extLst>
          </p:cNvPr>
          <p:cNvSpPr>
            <a:spLocks noGrp="1"/>
          </p:cNvSpPr>
          <p:nvPr>
            <p:ph type="title"/>
          </p:nvPr>
        </p:nvSpPr>
        <p:spPr/>
        <p:txBody>
          <a:bodyPr/>
          <a:lstStyle/>
          <a:p>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dirty="0"/>
              <a:t>ctivities</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 Oracle BPEL Component Designer</a:t>
            </a:r>
          </a:p>
        </p:txBody>
      </p:sp>
    </p:spTree>
    <p:extLst>
      <p:ext uri="{BB962C8B-B14F-4D97-AF65-F5344CB8AC3E}">
        <p14:creationId xmlns:p14="http://schemas.microsoft.com/office/powerpoint/2010/main" val="3366643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8A3CAA-F4EA-3DA4-034E-D0B541D2EA73}"/>
              </a:ext>
            </a:extLst>
          </p:cNvPr>
          <p:cNvSpPr>
            <a:spLocks noGrp="1"/>
          </p:cNvSpPr>
          <p:nvPr>
            <p:ph idx="1"/>
          </p:nvPr>
        </p:nvSpPr>
        <p:spPr/>
        <p:txBody>
          <a:bodyPr/>
          <a:lstStyle/>
          <a:p>
            <a:r>
              <a:rPr lang="en-US" dirty="0"/>
              <a:t>Calling External Web Services using BPEL</a:t>
            </a:r>
          </a:p>
        </p:txBody>
      </p:sp>
      <p:sp>
        <p:nvSpPr>
          <p:cNvPr id="3" name="Title 2">
            <a:extLst>
              <a:ext uri="{FF2B5EF4-FFF2-40B4-BE49-F238E27FC236}">
                <a16:creationId xmlns:a16="http://schemas.microsoft.com/office/drawing/2014/main" id="{B07A7C84-3CB6-08ED-4B90-80757E67CB85}"/>
              </a:ext>
            </a:extLst>
          </p:cNvPr>
          <p:cNvSpPr>
            <a:spLocks noGrp="1"/>
          </p:cNvSpPr>
          <p:nvPr>
            <p:ph type="title"/>
          </p:nvPr>
        </p:nvSpPr>
        <p:spPr/>
        <p:txBody>
          <a:bodyPr/>
          <a:lstStyle/>
          <a:p>
            <a:r>
              <a:rPr lang="en-US" b="1" dirty="0">
                <a:solidFill>
                  <a:srgbClr val="FF5353"/>
                </a:solidFill>
                <a:latin typeface="Segoe UI Semilight" panose="020B0402040204020203" pitchFamily="34" charset="0"/>
                <a:cs typeface="Segoe UI Semilight" panose="020B0402040204020203" pitchFamily="34" charset="0"/>
              </a:rPr>
              <a:t>O</a:t>
            </a:r>
            <a:r>
              <a:rPr lang="en-US" dirty="0"/>
              <a:t>rchestrating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with Oracle BPEL (External References)</a:t>
            </a:r>
          </a:p>
        </p:txBody>
      </p:sp>
    </p:spTree>
    <p:extLst>
      <p:ext uri="{BB962C8B-B14F-4D97-AF65-F5344CB8AC3E}">
        <p14:creationId xmlns:p14="http://schemas.microsoft.com/office/powerpoint/2010/main" val="3439362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18227</TotalTime>
  <Words>3109</Words>
  <Application>Microsoft Office PowerPoint</Application>
  <PresentationFormat>On-screen Show (4:3)</PresentationFormat>
  <Paragraphs>514</Paragraphs>
  <Slides>41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AmazonEmber</vt:lpstr>
      <vt:lpstr>Arial</vt:lpstr>
      <vt:lpstr>Berlin Sans FB</vt:lpstr>
      <vt:lpstr>Calibri</vt:lpstr>
      <vt:lpstr>Cambria</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Service Component Architecture (SCA)</vt:lpstr>
      <vt:lpstr>Service Component Architecture (SCA)</vt:lpstr>
      <vt:lpstr>SOA Installation</vt:lpstr>
      <vt:lpstr>SOA Installation</vt:lpstr>
      <vt:lpstr>SOA Installation</vt:lpstr>
      <vt:lpstr>SOA Installation</vt:lpstr>
      <vt:lpstr>SOA Installation</vt:lpstr>
      <vt:lpstr>SOA Installation</vt:lpstr>
      <vt:lpstr>Managing and Monitoring Infrastructure and Applications</vt:lpstr>
      <vt:lpstr>Managing and Monitoring Infrastructure and Applications</vt:lpstr>
      <vt:lpstr>Managing and Monitoring Infrastructure and Applications</vt:lpstr>
      <vt:lpstr>Managing and Monitoring Infrastructure and Applications (Session 4)</vt:lpstr>
      <vt:lpstr>PowerPoint Presentation</vt:lpstr>
      <vt:lpstr>PowerPoint Presentation</vt:lpstr>
      <vt:lpstr>Business Process Execution Language(BPEL)</vt:lpstr>
      <vt:lpstr>Business Process Execution Language(BPEL)</vt:lpstr>
      <vt:lpstr>Creating Adapter Services</vt:lpstr>
      <vt:lpstr>Creating Adapter Services</vt:lpstr>
      <vt:lpstr>Creating Adapter Services</vt:lpstr>
      <vt:lpstr>Creating Adapter Services</vt:lpstr>
      <vt:lpstr>Creating Adapter Services</vt:lpstr>
      <vt:lpstr>Creating Adapter Services</vt:lpstr>
      <vt:lpstr>Activities in Oracle BPEL Component Designer</vt:lpstr>
      <vt:lpstr>Orchestrating Services with Oracle BPEL (External References)</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Amir Andalib</cp:lastModifiedBy>
  <cp:revision>84</cp:revision>
  <dcterms:created xsi:type="dcterms:W3CDTF">2021-08-22T08:01:57Z</dcterms:created>
  <dcterms:modified xsi:type="dcterms:W3CDTF">2023-03-08T19:59:11Z</dcterms:modified>
</cp:coreProperties>
</file>