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80" r:id="rId4"/>
    <p:sldId id="282" r:id="rId5"/>
    <p:sldId id="283" r:id="rId6"/>
    <p:sldId id="284" r:id="rId7"/>
    <p:sldId id="285" r:id="rId8"/>
    <p:sldId id="286" r:id="rId9"/>
    <p:sldId id="287" r:id="rId10"/>
    <p:sldId id="288" r:id="rId11"/>
    <p:sldId id="281" r:id="rId12"/>
    <p:sldId id="290" r:id="rId13"/>
    <p:sldId id="289" r:id="rId14"/>
    <p:sldId id="298" r:id="rId15"/>
    <p:sldId id="291" r:id="rId16"/>
    <p:sldId id="292" r:id="rId17"/>
    <p:sldId id="296" r:id="rId18"/>
    <p:sldId id="295" r:id="rId19"/>
    <p:sldId id="294" r:id="rId20"/>
    <p:sldId id="301" r:id="rId21"/>
    <p:sldId id="297" r:id="rId22"/>
    <p:sldId id="299" r:id="rId23"/>
    <p:sldId id="300" r:id="rId24"/>
    <p:sldId id="259" r:id="rId25"/>
    <p:sldId id="276" r:id="rId26"/>
    <p:sldId id="277" r:id="rId27"/>
    <p:sldId id="261" r:id="rId28"/>
    <p:sldId id="268" r:id="rId29"/>
    <p:sldId id="27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FFF4A7-8656-40E4-A86B-A34E93A8988C}">
          <p14:sldIdLst>
            <p14:sldId id="256"/>
            <p14:sldId id="279"/>
            <p14:sldId id="280"/>
            <p14:sldId id="282"/>
            <p14:sldId id="283"/>
            <p14:sldId id="284"/>
            <p14:sldId id="285"/>
            <p14:sldId id="286"/>
            <p14:sldId id="287"/>
            <p14:sldId id="288"/>
            <p14:sldId id="281"/>
            <p14:sldId id="290"/>
            <p14:sldId id="289"/>
            <p14:sldId id="298"/>
            <p14:sldId id="291"/>
            <p14:sldId id="292"/>
            <p14:sldId id="296"/>
            <p14:sldId id="295"/>
            <p14:sldId id="294"/>
            <p14:sldId id="301"/>
            <p14:sldId id="297"/>
            <p14:sldId id="299"/>
            <p14:sldId id="300"/>
          </p14:sldIdLst>
        </p14:section>
        <p14:section name="Architecture" id="{2E54B0A4-7D42-4DA8-B359-3DA8DE410F7E}">
          <p14:sldIdLst>
            <p14:sldId id="259"/>
            <p14:sldId id="276"/>
            <p14:sldId id="277"/>
            <p14:sldId id="261"/>
            <p14:sldId id="268"/>
          </p14:sldIdLst>
        </p14:section>
        <p14:section name="Untitled Section" id="{429284AA-B6A0-4DE6-9F56-83B5C3EC03F9}">
          <p14:sldIdLst>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5353"/>
    <a:srgbClr val="2B89B3"/>
    <a:srgbClr val="AC8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3F538-73E1-416A-A70C-3406D9B0C1BE}" v="17" dt="2021-12-15T13:07:54.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92" autoAdjust="0"/>
    <p:restoredTop sz="94660"/>
  </p:normalViewPr>
  <p:slideViewPr>
    <p:cSldViewPr snapToGrid="0">
      <p:cViewPr varScale="1">
        <p:scale>
          <a:sx n="119" d="100"/>
          <a:sy n="119" d="100"/>
        </p:scale>
        <p:origin x="14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1" y="2808288"/>
            <a:ext cx="8839202" cy="1420812"/>
          </a:xfrm>
          <a:prstGeom prst="rect">
            <a:avLst/>
          </a:prstGeom>
        </p:spPr>
        <p:txBody>
          <a:bodyPr anchor="ctr"/>
          <a:lstStyle>
            <a:lvl1pPr algn="ctr" rtl="0">
              <a:defRPr b="1">
                <a:solidFill>
                  <a:srgbClr val="1C7DAE"/>
                </a:solidFill>
                <a:latin typeface="Trebuchet MS" panose="020B0603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1601" y="4403245"/>
            <a:ext cx="6400800" cy="941388"/>
          </a:xfrm>
        </p:spPr>
        <p:txBody>
          <a:bodyPr anchor="t">
            <a:normAutofit/>
          </a:bodyPr>
          <a:lstStyle>
            <a:lvl1pPr marL="0" indent="0" algn="ctr" rtl="0">
              <a:buNone/>
              <a:defRPr sz="1800">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a:t>Click to edit Master subtitle style</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3" y="1409705"/>
            <a:ext cx="8839201" cy="140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8">
            <a:extLst>
              <a:ext uri="{FF2B5EF4-FFF2-40B4-BE49-F238E27FC236}">
                <a16:creationId xmlns:a16="http://schemas.microsoft.com/office/drawing/2014/main" id="{7C441D1C-2D10-4350-8C3A-19D22168C77D}"/>
              </a:ext>
            </a:extLst>
          </p:cNvPr>
          <p:cNvSpPr>
            <a:spLocks noGrp="1"/>
          </p:cNvSpPr>
          <p:nvPr>
            <p:ph type="body" sz="quarter" idx="10" hasCustomPrompt="1"/>
          </p:nvPr>
        </p:nvSpPr>
        <p:spPr>
          <a:xfrm>
            <a:off x="361058" y="6220156"/>
            <a:ext cx="1574061" cy="361950"/>
          </a:xfrm>
        </p:spPr>
        <p:txBody>
          <a:bodyPr anchor="ctr">
            <a:noAutofit/>
          </a:bodyPr>
          <a:lstStyle>
            <a:lvl1pPr marL="0" indent="0" algn="ctr">
              <a:buFontTx/>
              <a:buNone/>
              <a:defRPr sz="1050">
                <a:solidFill>
                  <a:schemeClr val="bg1">
                    <a:lumMod val="65000"/>
                  </a:schemeClr>
                </a:solidFill>
              </a:defRPr>
            </a:lvl1pPr>
            <a:lvl2pPr marL="342892" indent="0" algn="ctr">
              <a:buFontTx/>
              <a:buNone/>
              <a:defRPr sz="750">
                <a:solidFill>
                  <a:schemeClr val="bg1">
                    <a:lumMod val="65000"/>
                  </a:schemeClr>
                </a:solidFill>
              </a:defRPr>
            </a:lvl2pPr>
            <a:lvl3pPr marL="685783" indent="0" algn="ctr">
              <a:buFontTx/>
              <a:buNone/>
              <a:defRPr sz="750">
                <a:solidFill>
                  <a:schemeClr val="bg1">
                    <a:lumMod val="65000"/>
                  </a:schemeClr>
                </a:solidFill>
              </a:defRPr>
            </a:lvl3pPr>
            <a:lvl4pPr marL="1028675" indent="0" algn="ctr">
              <a:buFontTx/>
              <a:buNone/>
              <a:defRPr sz="750">
                <a:solidFill>
                  <a:schemeClr val="bg1">
                    <a:lumMod val="65000"/>
                  </a:schemeClr>
                </a:solidFill>
              </a:defRPr>
            </a:lvl4pPr>
            <a:lvl5pPr marL="1371566" indent="0" algn="ctr">
              <a:buFontTx/>
              <a:buNone/>
              <a:defRPr sz="750">
                <a:solidFill>
                  <a:schemeClr val="bg1">
                    <a:lumMod val="65000"/>
                  </a:schemeClr>
                </a:solidFill>
              </a:defRPr>
            </a:lvl5pPr>
          </a:lstStyle>
          <a:p>
            <a:pPr lvl="0"/>
            <a:r>
              <a:rPr lang="en-US" dirty="0"/>
              <a:t>Date</a:t>
            </a:r>
          </a:p>
        </p:txBody>
      </p:sp>
      <p:pic>
        <p:nvPicPr>
          <p:cNvPr id="5" name="Picture 4">
            <a:extLst>
              <a:ext uri="{FF2B5EF4-FFF2-40B4-BE49-F238E27FC236}">
                <a16:creationId xmlns:a16="http://schemas.microsoft.com/office/drawing/2014/main" id="{16A9911F-EAE7-4BFF-B9E1-59B699DB377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3259" y="5979371"/>
            <a:ext cx="1626658" cy="602735"/>
          </a:xfrm>
          <a:prstGeom prst="rect">
            <a:avLst/>
          </a:prstGeom>
        </p:spPr>
      </p:pic>
      <p:cxnSp>
        <p:nvCxnSpPr>
          <p:cNvPr id="13" name="Straight Connector 12">
            <a:extLst>
              <a:ext uri="{FF2B5EF4-FFF2-40B4-BE49-F238E27FC236}">
                <a16:creationId xmlns:a16="http://schemas.microsoft.com/office/drawing/2014/main" id="{35CA52EB-1368-4CC5-B093-EF952DAA782A}"/>
              </a:ext>
            </a:extLst>
          </p:cNvPr>
          <p:cNvCxnSpPr>
            <a:cxnSpLocks/>
          </p:cNvCxnSpPr>
          <p:nvPr userDrawn="1"/>
        </p:nvCxnSpPr>
        <p:spPr>
          <a:xfrm>
            <a:off x="1988191" y="4320330"/>
            <a:ext cx="516761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56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094717BF-93BA-49E2-9F06-75B49F6D5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6" name="Picture 5">
            <a:extLst>
              <a:ext uri="{FF2B5EF4-FFF2-40B4-BE49-F238E27FC236}">
                <a16:creationId xmlns:a16="http://schemas.microsoft.com/office/drawing/2014/main" id="{36AFF66D-5968-47FF-8634-6AEE30C3B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53286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SAMPLE">
    <p:spTree>
      <p:nvGrpSpPr>
        <p:cNvPr id="1" name=""/>
        <p:cNvGrpSpPr/>
        <p:nvPr/>
      </p:nvGrpSpPr>
      <p:grpSpPr>
        <a:xfrm>
          <a:off x="0" y="0"/>
          <a:ext cx="0" cy="0"/>
          <a:chOff x="0" y="0"/>
          <a:chExt cx="0" cy="0"/>
        </a:xfrm>
      </p:grpSpPr>
      <p:sp>
        <p:nvSpPr>
          <p:cNvPr id="15" name="Rectangle 14"/>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1" name="Rectangle 10"/>
          <p:cNvSpPr/>
          <p:nvPr/>
        </p:nvSpPr>
        <p:spPr>
          <a:xfrm>
            <a:off x="7543800" y="411822"/>
            <a:ext cx="1447800" cy="381000"/>
          </a:xfrm>
          <a:prstGeom prst="rect">
            <a:avLst/>
          </a:prstGeom>
          <a:solidFill>
            <a:srgbClr val="C0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SAMPLE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B659ECB6-4FBB-408D-9FF5-837650675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7" name="Picture 6">
            <a:extLst>
              <a:ext uri="{FF2B5EF4-FFF2-40B4-BE49-F238E27FC236}">
                <a16:creationId xmlns:a16="http://schemas.microsoft.com/office/drawing/2014/main" id="{E8F03948-BEE7-4CD0-A74E-A4D251F2C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42011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 FEATU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94B5AEE-BD23-4B7E-BF44-84F5F6499055}"/>
              </a:ext>
            </a:extLst>
          </p:cNvPr>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marL="385754" indent="-214308">
              <a:defRPr sz="1500">
                <a:solidFill>
                  <a:schemeClr val="accent5">
                    <a:lumMod val="50000"/>
                  </a:schemeClr>
                </a:solidFill>
                <a:latin typeface="Trebuchet MS" pitchFamily="34" charset="0"/>
              </a:defRPr>
            </a:lvl2pPr>
            <a:lvl3pPr marL="257168" indent="0">
              <a:buFontTx/>
              <a:buNone/>
              <a:tabLst/>
              <a:defRPr sz="105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8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FEATURE</a:t>
            </a:r>
          </a:p>
        </p:txBody>
      </p:sp>
      <p:pic>
        <p:nvPicPr>
          <p:cNvPr id="7" name="Picture 6">
            <a:extLst>
              <a:ext uri="{FF2B5EF4-FFF2-40B4-BE49-F238E27FC236}">
                <a16:creationId xmlns:a16="http://schemas.microsoft.com/office/drawing/2014/main" id="{73D53791-52A8-4DB4-B47E-680A9711F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9" name="Picture 8">
            <a:extLst>
              <a:ext uri="{FF2B5EF4-FFF2-40B4-BE49-F238E27FC236}">
                <a16:creationId xmlns:a16="http://schemas.microsoft.com/office/drawing/2014/main" id="{EEACFADD-D997-4628-8B47-28EC4C440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268890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 SAMPLE">
    <p:spTree>
      <p:nvGrpSpPr>
        <p:cNvPr id="1" name=""/>
        <p:cNvGrpSpPr/>
        <p:nvPr/>
      </p:nvGrpSpPr>
      <p:grpSpPr>
        <a:xfrm>
          <a:off x="0" y="0"/>
          <a:ext cx="0" cy="0"/>
          <a:chOff x="0" y="0"/>
          <a:chExt cx="0" cy="0"/>
        </a:xfrm>
      </p:grpSpPr>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70C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VALUE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BB2359BE-CA57-47E2-A639-504D9654C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8" name="Picture 7">
            <a:extLst>
              <a:ext uri="{FF2B5EF4-FFF2-40B4-BE49-F238E27FC236}">
                <a16:creationId xmlns:a16="http://schemas.microsoft.com/office/drawing/2014/main" id="{85CDF8F6-459D-469E-8766-00F859E2D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1672211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573748"/>
            <a:ext cx="9144000" cy="304800"/>
          </a:xfrm>
          <a:prstGeom prst="rect">
            <a:avLst/>
          </a:prstGeom>
          <a:solidFill>
            <a:srgbClr val="2B89B3"/>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p:cNvSpPr txBox="1"/>
          <p:nvPr/>
        </p:nvSpPr>
        <p:spPr>
          <a:xfrm>
            <a:off x="18841" y="6574676"/>
            <a:ext cx="1128194" cy="276999"/>
          </a:xfrm>
          <a:prstGeom prst="rect">
            <a:avLst/>
          </a:prstGeom>
          <a:noFill/>
        </p:spPr>
        <p:txBody>
          <a:bodyPr wrap="none" rtlCol="0" anchor="ctr">
            <a:spAutoFit/>
          </a:bodyPr>
          <a:lstStyle/>
          <a:p>
            <a:r>
              <a:rPr lang="en-US" sz="1200" dirty="0">
                <a:solidFill>
                  <a:schemeClr val="bg1"/>
                </a:solidFill>
              </a:rPr>
              <a:t>Bonyan System</a:t>
            </a:r>
          </a:p>
        </p:txBody>
      </p:sp>
    </p:spTree>
    <p:extLst>
      <p:ext uri="{BB962C8B-B14F-4D97-AF65-F5344CB8AC3E}">
        <p14:creationId xmlns:p14="http://schemas.microsoft.com/office/powerpoint/2010/main" val="210803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685783" rtl="1" eaLnBrk="1" latinLnBrk="0" hangingPunct="1">
        <a:spcBef>
          <a:spcPct val="0"/>
        </a:spcBef>
        <a:buNone/>
        <a:defRPr sz="2250" kern="1200">
          <a:solidFill>
            <a:schemeClr val="bg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r" defTabSz="685783" rtl="1" eaLnBrk="1" latinLnBrk="0" hangingPunct="1">
        <a:defRPr sz="1350" kern="1200">
          <a:solidFill>
            <a:schemeClr val="tx1"/>
          </a:solidFill>
          <a:latin typeface="+mn-lt"/>
          <a:ea typeface="+mn-ea"/>
          <a:cs typeface="+mn-cs"/>
        </a:defRPr>
      </a:lvl1pPr>
      <a:lvl2pPr marL="342892" algn="r" defTabSz="685783" rtl="1" eaLnBrk="1" latinLnBrk="0" hangingPunct="1">
        <a:defRPr sz="1350" kern="1200">
          <a:solidFill>
            <a:schemeClr val="tx1"/>
          </a:solidFill>
          <a:latin typeface="+mn-lt"/>
          <a:ea typeface="+mn-ea"/>
          <a:cs typeface="+mn-cs"/>
        </a:defRPr>
      </a:lvl2pPr>
      <a:lvl3pPr marL="685783" algn="r" defTabSz="685783" rtl="1" eaLnBrk="1" latinLnBrk="0" hangingPunct="1">
        <a:defRPr sz="1350" kern="1200">
          <a:solidFill>
            <a:schemeClr val="tx1"/>
          </a:solidFill>
          <a:latin typeface="+mn-lt"/>
          <a:ea typeface="+mn-ea"/>
          <a:cs typeface="+mn-cs"/>
        </a:defRPr>
      </a:lvl3pPr>
      <a:lvl4pPr marL="1028675" algn="r" defTabSz="685783" rtl="1" eaLnBrk="1" latinLnBrk="0" hangingPunct="1">
        <a:defRPr sz="1350" kern="1200">
          <a:solidFill>
            <a:schemeClr val="tx1"/>
          </a:solidFill>
          <a:latin typeface="+mn-lt"/>
          <a:ea typeface="+mn-ea"/>
          <a:cs typeface="+mn-cs"/>
        </a:defRPr>
      </a:lvl4pPr>
      <a:lvl5pPr marL="1371566" algn="r" defTabSz="685783" rtl="1" eaLnBrk="1" latinLnBrk="0" hangingPunct="1">
        <a:defRPr sz="1350" kern="1200">
          <a:solidFill>
            <a:schemeClr val="tx1"/>
          </a:solidFill>
          <a:latin typeface="+mn-lt"/>
          <a:ea typeface="+mn-ea"/>
          <a:cs typeface="+mn-cs"/>
        </a:defRPr>
      </a:lvl5pPr>
      <a:lvl6pPr marL="1714457" algn="r" defTabSz="685783" rtl="1" eaLnBrk="1" latinLnBrk="0" hangingPunct="1">
        <a:defRPr sz="1350" kern="1200">
          <a:solidFill>
            <a:schemeClr val="tx1"/>
          </a:solidFill>
          <a:latin typeface="+mn-lt"/>
          <a:ea typeface="+mn-ea"/>
          <a:cs typeface="+mn-cs"/>
        </a:defRPr>
      </a:lvl6pPr>
      <a:lvl7pPr marL="2057348" algn="r" defTabSz="685783" rtl="1" eaLnBrk="1" latinLnBrk="0" hangingPunct="1">
        <a:defRPr sz="1350" kern="1200">
          <a:solidFill>
            <a:schemeClr val="tx1"/>
          </a:solidFill>
          <a:latin typeface="+mn-lt"/>
          <a:ea typeface="+mn-ea"/>
          <a:cs typeface="+mn-cs"/>
        </a:defRPr>
      </a:lvl7pPr>
      <a:lvl8pPr marL="2400240" algn="r" defTabSz="685783" rtl="1" eaLnBrk="1" latinLnBrk="0" hangingPunct="1">
        <a:defRPr sz="1350" kern="1200">
          <a:solidFill>
            <a:schemeClr val="tx1"/>
          </a:solidFill>
          <a:latin typeface="+mn-lt"/>
          <a:ea typeface="+mn-ea"/>
          <a:cs typeface="+mn-cs"/>
        </a:defRPr>
      </a:lvl8pPr>
      <a:lvl9pPr marL="2743132" algn="r" defTabSz="685783"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jpeg"/><Relationship Id="rId9" Type="http://schemas.openxmlformats.org/officeDocument/2006/relationships/image" Target="../media/image2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5537-28ED-4E7E-B9E1-380E95C49F4F}"/>
              </a:ext>
            </a:extLst>
          </p:cNvPr>
          <p:cNvSpPr>
            <a:spLocks noGrp="1"/>
          </p:cNvSpPr>
          <p:nvPr>
            <p:ph type="ctrTitle"/>
          </p:nvPr>
        </p:nvSpPr>
        <p:spPr>
          <a:xfrm>
            <a:off x="152399" y="3735917"/>
            <a:ext cx="8839202" cy="570145"/>
          </a:xfrm>
        </p:spPr>
        <p:txBody>
          <a:bodyPr/>
          <a:lstStyle/>
          <a:p>
            <a:pPr rtl="0"/>
            <a:r>
              <a:rPr lang="en-US" dirty="0"/>
              <a:t>OSS API GW</a:t>
            </a:r>
          </a:p>
        </p:txBody>
      </p:sp>
      <p:sp>
        <p:nvSpPr>
          <p:cNvPr id="3" name="Subtitle 2">
            <a:extLst>
              <a:ext uri="{FF2B5EF4-FFF2-40B4-BE49-F238E27FC236}">
                <a16:creationId xmlns:a16="http://schemas.microsoft.com/office/drawing/2014/main" id="{FB43520B-1478-46AD-92DC-6C1FADC90B5E}"/>
              </a:ext>
            </a:extLst>
          </p:cNvPr>
          <p:cNvSpPr>
            <a:spLocks noGrp="1"/>
          </p:cNvSpPr>
          <p:nvPr>
            <p:ph type="subTitle" idx="1"/>
          </p:nvPr>
        </p:nvSpPr>
        <p:spPr>
          <a:xfrm>
            <a:off x="1371601" y="4445580"/>
            <a:ext cx="6400800" cy="941388"/>
          </a:xfrm>
        </p:spPr>
        <p:txBody>
          <a:bodyPr/>
          <a:lstStyle/>
          <a:p>
            <a:pPr rtl="0"/>
            <a:r>
              <a:rPr lang="en-US" dirty="0"/>
              <a:t>Oracle SOA Training</a:t>
            </a:r>
          </a:p>
        </p:txBody>
      </p:sp>
      <p:sp>
        <p:nvSpPr>
          <p:cNvPr id="4" name="Text Placeholder 3">
            <a:extLst>
              <a:ext uri="{FF2B5EF4-FFF2-40B4-BE49-F238E27FC236}">
                <a16:creationId xmlns:a16="http://schemas.microsoft.com/office/drawing/2014/main" id="{31A6EA45-2955-4EC4-A67D-CF8067EF5798}"/>
              </a:ext>
            </a:extLst>
          </p:cNvPr>
          <p:cNvSpPr>
            <a:spLocks noGrp="1"/>
          </p:cNvSpPr>
          <p:nvPr>
            <p:ph type="body" sz="quarter" idx="10"/>
          </p:nvPr>
        </p:nvSpPr>
        <p:spPr/>
        <p:txBody>
          <a:bodyPr/>
          <a:lstStyle/>
          <a:p>
            <a:r>
              <a:rPr lang="en-US" dirty="0"/>
              <a:t>Bahman 1401</a:t>
            </a:r>
          </a:p>
        </p:txBody>
      </p:sp>
      <p:pic>
        <p:nvPicPr>
          <p:cNvPr id="6146" name="Picture 2" descr="همراه اول - اولین ارائه دهنده نسل چهار و نیم اینترنت همراه در ایران  (4.5G/4G/3G)">
            <a:extLst>
              <a:ext uri="{FF2B5EF4-FFF2-40B4-BE49-F238E27FC236}">
                <a16:creationId xmlns:a16="http://schemas.microsoft.com/office/drawing/2014/main" id="{7E1E9400-E880-4B7B-B4F1-0606DE430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932" y="5638799"/>
            <a:ext cx="1032933" cy="103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727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E0E60C-7619-E86D-CDDE-CE9B020FAC54}"/>
              </a:ext>
            </a:extLst>
          </p:cNvPr>
          <p:cNvSpPr>
            <a:spLocks noGrp="1"/>
          </p:cNvSpPr>
          <p:nvPr>
            <p:ph idx="1"/>
          </p:nvPr>
        </p:nvSpPr>
        <p:spPr/>
        <p:txBody>
          <a:bodyPr/>
          <a:lstStyle/>
          <a:p>
            <a:pPr>
              <a:buFont typeface="Wingdings" panose="05000000000000000000" pitchFamily="2" charset="2"/>
              <a:buChar char="q"/>
            </a:pPr>
            <a:r>
              <a:rPr lang="en-US" sz="1500" dirty="0"/>
              <a:t>The following summarizes the 5 key elements of SCA shown above: </a:t>
            </a:r>
          </a:p>
          <a:p>
            <a:pPr marL="0" indent="0">
              <a:buNone/>
            </a:pPr>
            <a:endParaRPr lang="en-US" sz="1500" dirty="0"/>
          </a:p>
          <a:p>
            <a:pPr lvl="1">
              <a:spcAft>
                <a:spcPts val="1200"/>
              </a:spcAft>
              <a:buFont typeface="Wingdings" panose="05000000000000000000" pitchFamily="2" charset="2"/>
              <a:buChar char="Ø"/>
            </a:pPr>
            <a:r>
              <a:rPr lang="en-US" dirty="0">
                <a:solidFill>
                  <a:schemeClr val="accent3">
                    <a:lumMod val="75000"/>
                  </a:schemeClr>
                </a:solidFill>
              </a:rPr>
              <a:t>Composite</a:t>
            </a:r>
            <a:r>
              <a:rPr lang="en-US" dirty="0"/>
              <a:t>: </a:t>
            </a:r>
            <a:r>
              <a:rPr lang="en-US" dirty="0">
                <a:solidFill>
                  <a:srgbClr val="161616"/>
                </a:solidFill>
                <a:latin typeface="inherit"/>
              </a:rPr>
              <a:t>deployment unit </a:t>
            </a:r>
            <a:endParaRPr lang="en-US" dirty="0"/>
          </a:p>
          <a:p>
            <a:pPr lvl="1">
              <a:spcAft>
                <a:spcPts val="1200"/>
              </a:spcAft>
              <a:buFont typeface="Wingdings" panose="05000000000000000000" pitchFamily="2" charset="2"/>
              <a:buChar char="Ø"/>
            </a:pPr>
            <a:r>
              <a:rPr lang="en-US" dirty="0">
                <a:solidFill>
                  <a:schemeClr val="accent3">
                    <a:lumMod val="75000"/>
                  </a:schemeClr>
                </a:solidFill>
              </a:rPr>
              <a:t>Service</a:t>
            </a:r>
            <a:r>
              <a:rPr lang="en-US" dirty="0"/>
              <a:t>: </a:t>
            </a:r>
            <a:r>
              <a:rPr lang="en-US" dirty="0">
                <a:solidFill>
                  <a:srgbClr val="161616"/>
                </a:solidFill>
                <a:latin typeface="inherit"/>
              </a:rPr>
              <a:t>entry-point into the composite. Services exposed by the component that are callable from outside the composite are called promoted services</a:t>
            </a:r>
          </a:p>
          <a:p>
            <a:pPr lvl="1">
              <a:spcAft>
                <a:spcPts val="1200"/>
              </a:spcAft>
              <a:buFont typeface="Wingdings" panose="05000000000000000000" pitchFamily="2" charset="2"/>
              <a:buChar char="Ø"/>
            </a:pPr>
            <a:r>
              <a:rPr lang="en-US" dirty="0">
                <a:solidFill>
                  <a:schemeClr val="accent3">
                    <a:lumMod val="75000"/>
                  </a:schemeClr>
                </a:solidFill>
              </a:rPr>
              <a:t>Component</a:t>
            </a:r>
            <a:r>
              <a:rPr lang="en-US" dirty="0">
                <a:solidFill>
                  <a:srgbClr val="161616"/>
                </a:solidFill>
                <a:latin typeface="inherit"/>
              </a:rPr>
              <a:t>: provides the logic to be used within the composite</a:t>
            </a:r>
          </a:p>
          <a:p>
            <a:pPr lvl="1">
              <a:spcAft>
                <a:spcPts val="1200"/>
              </a:spcAft>
              <a:buFont typeface="Wingdings" panose="05000000000000000000" pitchFamily="2" charset="2"/>
              <a:buChar char="Ø"/>
            </a:pPr>
            <a:r>
              <a:rPr lang="en-US" dirty="0">
                <a:solidFill>
                  <a:schemeClr val="accent3">
                    <a:lumMod val="75000"/>
                  </a:schemeClr>
                </a:solidFill>
              </a:rPr>
              <a:t>Reference:</a:t>
            </a:r>
            <a:r>
              <a:rPr lang="en-US" dirty="0"/>
              <a:t> </a:t>
            </a:r>
            <a:r>
              <a:rPr lang="en-US" dirty="0">
                <a:solidFill>
                  <a:srgbClr val="161616"/>
                </a:solidFill>
                <a:latin typeface="inherit"/>
              </a:rPr>
              <a:t>refers to internal and external services. As per the SCA spec, references to external services are called “promoted references”</a:t>
            </a:r>
          </a:p>
          <a:p>
            <a:pPr lvl="1">
              <a:spcAft>
                <a:spcPts val="1200"/>
              </a:spcAft>
              <a:buFont typeface="Wingdings" panose="05000000000000000000" pitchFamily="2" charset="2"/>
              <a:buChar char="Ø"/>
            </a:pPr>
            <a:r>
              <a:rPr lang="en-US" dirty="0">
                <a:solidFill>
                  <a:schemeClr val="accent3">
                    <a:lumMod val="75000"/>
                  </a:schemeClr>
                </a:solidFill>
              </a:rPr>
              <a:t>Wire:</a:t>
            </a:r>
            <a:r>
              <a:rPr lang="en-US" dirty="0"/>
              <a:t> </a:t>
            </a:r>
            <a:r>
              <a:rPr lang="en-US" dirty="0">
                <a:solidFill>
                  <a:srgbClr val="161616"/>
                </a:solidFill>
                <a:latin typeface="inherit"/>
              </a:rPr>
              <a:t>connects services, components and references – no special semantic.</a:t>
            </a:r>
          </a:p>
          <a:p>
            <a:pPr lvl="1">
              <a:spcAft>
                <a:spcPts val="1200"/>
              </a:spcAft>
              <a:buFont typeface="Wingdings" panose="05000000000000000000" pitchFamily="2" charset="2"/>
              <a:buChar char="Ø"/>
            </a:pPr>
            <a:r>
              <a:rPr lang="en-US" dirty="0">
                <a:solidFill>
                  <a:schemeClr val="accent3">
                    <a:lumMod val="75000"/>
                  </a:schemeClr>
                </a:solidFill>
              </a:rPr>
              <a:t>Properties:</a:t>
            </a:r>
            <a:r>
              <a:rPr lang="en-US" dirty="0"/>
              <a:t> </a:t>
            </a:r>
            <a:r>
              <a:rPr lang="en-US" dirty="0">
                <a:solidFill>
                  <a:srgbClr val="161616"/>
                </a:solidFill>
                <a:latin typeface="inherit"/>
              </a:rPr>
              <a:t>allow for customization of a component’s behavior in a particular deployment</a:t>
            </a:r>
          </a:p>
        </p:txBody>
      </p:sp>
      <p:sp>
        <p:nvSpPr>
          <p:cNvPr id="3" name="Title 2">
            <a:extLst>
              <a:ext uri="{FF2B5EF4-FFF2-40B4-BE49-F238E27FC236}">
                <a16:creationId xmlns:a16="http://schemas.microsoft.com/office/drawing/2014/main" id="{1D51FB4E-40B1-A033-CDAB-47EF3F47B8A0}"/>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226675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B35BBA-4A6A-DC4A-222E-5217FAF04C32}"/>
              </a:ext>
            </a:extLst>
          </p:cNvPr>
          <p:cNvSpPr>
            <a:spLocks noGrp="1"/>
          </p:cNvSpPr>
          <p:nvPr>
            <p:ph idx="1"/>
          </p:nvPr>
        </p:nvSpPr>
        <p:spPr>
          <a:xfrm>
            <a:off x="304800" y="922178"/>
            <a:ext cx="8229600" cy="4906963"/>
          </a:xfrm>
        </p:spPr>
        <p:txBody>
          <a:bodyPr/>
          <a:lstStyle/>
          <a:p>
            <a:r>
              <a:rPr lang="en-US" dirty="0"/>
              <a:t>Some of Oracle SOA Components</a:t>
            </a:r>
          </a:p>
        </p:txBody>
      </p:sp>
      <p:sp>
        <p:nvSpPr>
          <p:cNvPr id="3" name="Title 2">
            <a:extLst>
              <a:ext uri="{FF2B5EF4-FFF2-40B4-BE49-F238E27FC236}">
                <a16:creationId xmlns:a16="http://schemas.microsoft.com/office/drawing/2014/main" id="{1EE94271-6AC1-62AE-3B8C-DBF5C6B5F87D}"/>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6" name="TextBox 5">
            <a:extLst>
              <a:ext uri="{FF2B5EF4-FFF2-40B4-BE49-F238E27FC236}">
                <a16:creationId xmlns:a16="http://schemas.microsoft.com/office/drawing/2014/main" id="{609DE738-DC89-84AB-9C81-3760EFCE5BBD}"/>
              </a:ext>
            </a:extLst>
          </p:cNvPr>
          <p:cNvSpPr txBox="1"/>
          <p:nvPr/>
        </p:nvSpPr>
        <p:spPr>
          <a:xfrm>
            <a:off x="445251" y="1397680"/>
            <a:ext cx="7383780" cy="503214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Service Infrastructure</a:t>
            </a:r>
          </a:p>
          <a:p>
            <a:pPr lvl="1"/>
            <a:r>
              <a:rPr lang="en-US" sz="1500" dirty="0">
                <a:solidFill>
                  <a:srgbClr val="333333"/>
                </a:solidFill>
                <a:latin typeface="AmazonEmber"/>
              </a:rPr>
              <a:t>Service Infra allows the linking of components via the internal message routing structure. Along with this, it allows the data flow.</a:t>
            </a:r>
          </a:p>
          <a:p>
            <a:pPr lvl="1"/>
            <a:endParaRPr lang="en-US" sz="1500" dirty="0">
              <a:solidFill>
                <a:srgbClr val="333333"/>
              </a:solidFill>
              <a:latin typeface="AmazonEmber"/>
            </a:endParaRPr>
          </a:p>
          <a:p>
            <a:pPr lvl="1"/>
            <a:endParaRPr lang="en-US" sz="1500" dirty="0">
              <a:solidFill>
                <a:srgbClr val="333333"/>
              </a:solidFill>
              <a:latin typeface="AmazonEmber"/>
            </a:endParaRPr>
          </a:p>
          <a:p>
            <a:pPr marL="285750" lvl="1" indent="-285750">
              <a:buFont typeface="Wingdings" panose="05000000000000000000" pitchFamily="2" charset="2"/>
              <a:buChar char="q"/>
            </a:pPr>
            <a:r>
              <a:rPr lang="en-US" b="1" dirty="0">
                <a:solidFill>
                  <a:srgbClr val="292929"/>
                </a:solidFill>
                <a:latin typeface="sohne"/>
              </a:rPr>
              <a:t>Services</a:t>
            </a:r>
          </a:p>
          <a:p>
            <a:pPr marL="457200" lvl="2"/>
            <a:r>
              <a:rPr lang="en-US" sz="1500" dirty="0">
                <a:solidFill>
                  <a:srgbClr val="333333"/>
                </a:solidFill>
                <a:latin typeface="AmazonEmber"/>
              </a:rPr>
              <a:t>The most basic unit of service-oriented architecture is the service. This may be provided directly by a web service-enabled piece of code or it may be exposed by encapsulating an existing resource. </a:t>
            </a: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801688" lvl="2" indent="-227013">
              <a:buFont typeface="Wingdings" panose="05000000000000000000" pitchFamily="2" charset="2"/>
              <a:buChar char="ü"/>
            </a:pPr>
            <a:r>
              <a:rPr lang="en-US" sz="1500" dirty="0">
                <a:solidFill>
                  <a:srgbClr val="333333"/>
                </a:solidFill>
                <a:latin typeface="AmazonEmber"/>
              </a:rPr>
              <a:t>The only way to access a service is through its defined interface.</a:t>
            </a:r>
          </a:p>
          <a:p>
            <a:pPr marL="801688" lvl="2" indent="-227013">
              <a:buFont typeface="Wingdings" panose="05000000000000000000" pitchFamily="2" charset="2"/>
              <a:buChar char="ü"/>
            </a:pPr>
            <a:r>
              <a:rPr lang="en-US" sz="1500" dirty="0">
                <a:solidFill>
                  <a:srgbClr val="333333"/>
                </a:solidFill>
                <a:latin typeface="AmazonEmber"/>
              </a:rPr>
              <a:t>A wrapper or part of service</a:t>
            </a:r>
          </a:p>
          <a:p>
            <a:pPr marL="801688" lvl="2" indent="-227013">
              <a:buFont typeface="Wingdings" panose="05000000000000000000" pitchFamily="2" charset="2"/>
              <a:buChar char="ü"/>
            </a:pPr>
            <a:r>
              <a:rPr lang="en-US" sz="1500" dirty="0">
                <a:solidFill>
                  <a:srgbClr val="333333"/>
                </a:solidFill>
                <a:latin typeface="AmazonEmber"/>
              </a:rPr>
              <a:t>Specific interface specified in WSDL file.</a:t>
            </a:r>
          </a:p>
          <a:p>
            <a:pPr marL="1317625" lvl="3" indent="-285750">
              <a:buFont typeface="Courier New" panose="02070309020205020404" pitchFamily="49" charset="0"/>
              <a:buChar char="o"/>
            </a:pPr>
            <a:r>
              <a:rPr lang="en-US" sz="1500" dirty="0">
                <a:solidFill>
                  <a:srgbClr val="333333"/>
                </a:solidFill>
                <a:latin typeface="AmazonEmber"/>
              </a:rPr>
              <a:t>A WSDL file specifies the operations supported by the service. Each operation describes the expected format of the input message and if a message is returned it also describes the format of that message</a:t>
            </a: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p:txBody>
      </p:sp>
      <p:pic>
        <p:nvPicPr>
          <p:cNvPr id="7" name="Picture 6">
            <a:extLst>
              <a:ext uri="{FF2B5EF4-FFF2-40B4-BE49-F238E27FC236}">
                <a16:creationId xmlns:a16="http://schemas.microsoft.com/office/drawing/2014/main" id="{A75168F7-CB9A-0026-7DD1-D4F966294107}"/>
              </a:ext>
            </a:extLst>
          </p:cNvPr>
          <p:cNvPicPr>
            <a:picLocks noChangeAspect="1"/>
          </p:cNvPicPr>
          <p:nvPr/>
        </p:nvPicPr>
        <p:blipFill>
          <a:blip r:embed="rId2"/>
          <a:stretch>
            <a:fillRect/>
          </a:stretch>
        </p:blipFill>
        <p:spPr>
          <a:xfrm>
            <a:off x="6664584" y="3550920"/>
            <a:ext cx="1011421" cy="1005575"/>
          </a:xfrm>
          <a:prstGeom prst="rect">
            <a:avLst/>
          </a:prstGeom>
        </p:spPr>
      </p:pic>
    </p:spTree>
    <p:extLst>
      <p:ext uri="{BB962C8B-B14F-4D97-AF65-F5344CB8AC3E}">
        <p14:creationId xmlns:p14="http://schemas.microsoft.com/office/powerpoint/2010/main" val="17180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502B6-9A5C-86C0-DD46-9C243A2E17B9}"/>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4" name="Content Placeholder 3">
            <a:extLst>
              <a:ext uri="{FF2B5EF4-FFF2-40B4-BE49-F238E27FC236}">
                <a16:creationId xmlns:a16="http://schemas.microsoft.com/office/drawing/2014/main" id="{CB3317A3-8626-D78F-823E-C9370C239545}"/>
              </a:ext>
            </a:extLst>
          </p:cNvPr>
          <p:cNvSpPr txBox="1">
            <a:spLocks noGrp="1"/>
          </p:cNvSpPr>
          <p:nvPr>
            <p:ph idx="1"/>
          </p:nvPr>
        </p:nvSpPr>
        <p:spPr>
          <a:xfrm>
            <a:off x="343988" y="1193074"/>
            <a:ext cx="8229600" cy="361252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Adapters:</a:t>
            </a:r>
          </a:p>
          <a:p>
            <a:pPr marL="742950" lvl="1" indent="-285750">
              <a:buFont typeface="Arial" panose="020B0604020202020204" pitchFamily="34" charset="0"/>
              <a:buChar char="•"/>
            </a:pPr>
            <a:r>
              <a:rPr lang="en-US" sz="1500" dirty="0">
                <a:solidFill>
                  <a:srgbClr val="333333"/>
                </a:solidFill>
                <a:latin typeface="AmazonEmber"/>
              </a:rPr>
              <a:t>Services are often surfaced through adapters that take an existing piece of functionality and "adapt" it to the SOA world</a:t>
            </a:r>
            <a:r>
              <a:rPr lang="en-US" dirty="0">
                <a:solidFill>
                  <a:srgbClr val="333333"/>
                </a:solidFill>
                <a:latin typeface="AmazonEmber"/>
              </a:rPr>
              <a:t>,</a:t>
            </a:r>
            <a:r>
              <a:rPr lang="en-US" sz="1500" dirty="0">
                <a:solidFill>
                  <a:srgbClr val="333333"/>
                </a:solidFill>
                <a:latin typeface="AmazonEmber"/>
              </a:rPr>
              <a:t> the Oracle Adapters uses the JCA technology to establish a link between the Oracle SOA Suite and the external systems. </a:t>
            </a:r>
          </a:p>
          <a:p>
            <a:pPr marL="742950" lvl="1" indent="-285750">
              <a:buFont typeface="Arial" panose="020B0604020202020204" pitchFamily="34" charset="0"/>
              <a:buChar char="•"/>
            </a:pPr>
            <a:r>
              <a:rPr lang="en-US" sz="1500" dirty="0">
                <a:solidFill>
                  <a:srgbClr val="333333"/>
                </a:solidFill>
                <a:latin typeface="AmazonEmber"/>
              </a:rPr>
              <a:t>Out-of-the-box adapters:</a:t>
            </a:r>
          </a:p>
          <a:p>
            <a:pPr marL="1200150" lvl="2" indent="-285750">
              <a:buFont typeface="Courier New" panose="02070309020205020404" pitchFamily="49" charset="0"/>
              <a:buChar char="o"/>
            </a:pPr>
            <a:r>
              <a:rPr lang="en-US" sz="1500" dirty="0">
                <a:solidFill>
                  <a:srgbClr val="333333"/>
                </a:solidFill>
                <a:latin typeface="AmazonEmber"/>
              </a:rPr>
              <a:t>File adapter </a:t>
            </a:r>
          </a:p>
          <a:p>
            <a:pPr marL="1200150" lvl="2" indent="-285750">
              <a:buFont typeface="Courier New" panose="02070309020205020404" pitchFamily="49" charset="0"/>
              <a:buChar char="o"/>
            </a:pPr>
            <a:r>
              <a:rPr lang="en-US" sz="1500" dirty="0">
                <a:solidFill>
                  <a:srgbClr val="333333"/>
                </a:solidFill>
                <a:latin typeface="AmazonEmber"/>
              </a:rPr>
              <a:t>FTP adapter </a:t>
            </a:r>
          </a:p>
          <a:p>
            <a:pPr marL="1200150" lvl="2" indent="-285750">
              <a:buFont typeface="Courier New" panose="02070309020205020404" pitchFamily="49" charset="0"/>
              <a:buChar char="o"/>
            </a:pPr>
            <a:r>
              <a:rPr lang="en-US" sz="1500" dirty="0">
                <a:solidFill>
                  <a:srgbClr val="333333"/>
                </a:solidFill>
                <a:latin typeface="AmazonEmber"/>
              </a:rPr>
              <a:t>Database adapter </a:t>
            </a:r>
          </a:p>
          <a:p>
            <a:pPr marL="1200150" lvl="2" indent="-285750">
              <a:buFont typeface="Courier New" panose="02070309020205020404" pitchFamily="49" charset="0"/>
              <a:buChar char="o"/>
            </a:pPr>
            <a:r>
              <a:rPr lang="en-US" sz="1500" dirty="0">
                <a:solidFill>
                  <a:srgbClr val="333333"/>
                </a:solidFill>
                <a:latin typeface="AmazonEmber"/>
              </a:rPr>
              <a:t>JMS adapter </a:t>
            </a:r>
          </a:p>
          <a:p>
            <a:pPr marL="1200150" lvl="2" indent="-285750">
              <a:buFont typeface="Courier New" panose="02070309020205020404" pitchFamily="49" charset="0"/>
              <a:buChar char="o"/>
            </a:pPr>
            <a:r>
              <a:rPr lang="en-US" sz="1500" dirty="0">
                <a:solidFill>
                  <a:srgbClr val="333333"/>
                </a:solidFill>
                <a:latin typeface="AmazonEmber"/>
              </a:rPr>
              <a:t>MQ adapter </a:t>
            </a:r>
          </a:p>
          <a:p>
            <a:pPr marL="1200150" lvl="2" indent="-285750">
              <a:buFont typeface="Courier New" panose="02070309020205020404" pitchFamily="49" charset="0"/>
              <a:buChar char="o"/>
            </a:pPr>
            <a:r>
              <a:rPr lang="en-US" sz="1500" dirty="0">
                <a:solidFill>
                  <a:srgbClr val="333333"/>
                </a:solidFill>
                <a:latin typeface="AmazonEmber"/>
              </a:rPr>
              <a:t>AQ adapter </a:t>
            </a:r>
          </a:p>
          <a:p>
            <a:pPr marL="1200150" lvl="2" indent="-285750">
              <a:buFont typeface="Courier New" panose="02070309020205020404" pitchFamily="49" charset="0"/>
              <a:buChar char="o"/>
            </a:pPr>
            <a:r>
              <a:rPr lang="en-US" sz="1500" dirty="0">
                <a:solidFill>
                  <a:srgbClr val="333333"/>
                </a:solidFill>
                <a:latin typeface="AmazonEmber"/>
              </a:rPr>
              <a:t>Socket adapter </a:t>
            </a:r>
          </a:p>
          <a:p>
            <a:pPr marL="1200150" lvl="2" indent="-285750">
              <a:buFont typeface="Courier New" panose="02070309020205020404" pitchFamily="49" charset="0"/>
              <a:buChar char="o"/>
            </a:pPr>
            <a:r>
              <a:rPr lang="en-US" sz="1500" dirty="0">
                <a:solidFill>
                  <a:srgbClr val="333333"/>
                </a:solidFill>
                <a:latin typeface="AmazonEmber"/>
              </a:rPr>
              <a:t>BAM adapter</a:t>
            </a:r>
          </a:p>
        </p:txBody>
      </p:sp>
      <p:pic>
        <p:nvPicPr>
          <p:cNvPr id="5" name="Picture 2" descr="Illustration showing the Service Infrastructure. It depicts the Service Infrastructure in a box, with the various components connecting to it. It shows it receiving messages from a SOAP binding component and the delivery API. It shows a composite application within the Service Infrastructure.">
            <a:extLst>
              <a:ext uri="{FF2B5EF4-FFF2-40B4-BE49-F238E27FC236}">
                <a16:creationId xmlns:a16="http://schemas.microsoft.com/office/drawing/2014/main" id="{848831A3-145F-4EB9-CC15-687F005F6CE6}"/>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3986968" y="4024819"/>
            <a:ext cx="4852232" cy="227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11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EFA5C5-F89D-9268-6ED9-EB9C8C67C850}"/>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4" name="Content Placeholder 3">
            <a:extLst>
              <a:ext uri="{FF2B5EF4-FFF2-40B4-BE49-F238E27FC236}">
                <a16:creationId xmlns:a16="http://schemas.microsoft.com/office/drawing/2014/main" id="{46829F0D-5546-2AE7-E9FE-F17871C5AC2E}"/>
              </a:ext>
            </a:extLst>
          </p:cNvPr>
          <p:cNvSpPr txBox="1">
            <a:spLocks noGrp="1"/>
          </p:cNvSpPr>
          <p:nvPr>
            <p:ph idx="1"/>
          </p:nvPr>
        </p:nvSpPr>
        <p:spPr>
          <a:xfrm>
            <a:off x="457200" y="1262743"/>
            <a:ext cx="8229600" cy="2989280"/>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Mediator</a:t>
            </a:r>
          </a:p>
          <a:p>
            <a:pPr indent="342900" algn="l"/>
            <a:r>
              <a:rPr lang="en-US" sz="1500" b="1" dirty="0">
                <a:solidFill>
                  <a:srgbClr val="292929"/>
                </a:solidFill>
                <a:latin typeface="sohne"/>
              </a:rPr>
              <a:t> </a:t>
            </a:r>
            <a:r>
              <a:rPr lang="en-US" sz="1500" dirty="0">
                <a:solidFill>
                  <a:srgbClr val="333333"/>
                </a:solidFill>
                <a:latin typeface="AmazonEmber"/>
              </a:rPr>
              <a:t>Analogous to a load balancer routing HTTP traffic, the Oracle Mediator routes data from service providers to external partners. In addition, it can subscribe to and publish business events. Used for filtering, transforming, adapting, and routing messages. (page 163 12c)</a:t>
            </a:r>
          </a:p>
          <a:p>
            <a:pPr indent="342900" algn="l"/>
            <a:endParaRPr lang="en-US" sz="1500" dirty="0">
              <a:solidFill>
                <a:srgbClr val="333333"/>
              </a:solidFill>
              <a:latin typeface="AmazonEmber"/>
            </a:endParaRPr>
          </a:p>
          <a:p>
            <a:pPr marL="285750" indent="-285750" algn="l">
              <a:buFont typeface="Wingdings" panose="05000000000000000000" pitchFamily="2" charset="2"/>
              <a:buChar char="q"/>
            </a:pPr>
            <a:r>
              <a:rPr lang="en-US" b="1" i="0" dirty="0">
                <a:solidFill>
                  <a:srgbClr val="292929"/>
                </a:solidFill>
                <a:effectLst/>
                <a:latin typeface="sohne"/>
              </a:rPr>
              <a:t>Oracle BPEL Process Manager</a:t>
            </a:r>
          </a:p>
          <a:p>
            <a:pPr lvl="1"/>
            <a:r>
              <a:rPr lang="en-US" sz="1500" dirty="0">
                <a:solidFill>
                  <a:srgbClr val="333333"/>
                </a:solidFill>
                <a:latin typeface="AmazonEmber"/>
              </a:rPr>
              <a:t>Oracle BPEL Process Manager provides the standard for assembling a set of discrete services into an end-to-end process flow, radically reducing the cost and complexity of process integration initiatives</a:t>
            </a:r>
            <a:r>
              <a:rPr lang="en-US" b="0" i="0" dirty="0">
                <a:solidFill>
                  <a:srgbClr val="232323"/>
                </a:solidFill>
                <a:effectLst/>
                <a:latin typeface="Verdana" panose="020B0604030504040204" pitchFamily="34" charset="0"/>
              </a:rPr>
              <a:t>. </a:t>
            </a:r>
            <a:r>
              <a:rPr lang="en-US" dirty="0">
                <a:solidFill>
                  <a:srgbClr val="333333"/>
                </a:solidFill>
                <a:latin typeface="AmazonEmber"/>
              </a:rPr>
              <a:t>Orchestrating service calls, manipulating XML messages, performing flow logic with if-then-else and for-loops, handling exceptions as well as performing parallel processing are the sweet spot for this component.</a:t>
            </a:r>
            <a:endParaRPr lang="en-US" sz="1500" dirty="0">
              <a:solidFill>
                <a:srgbClr val="333333"/>
              </a:solidFill>
              <a:latin typeface="AmazonEmber"/>
            </a:endParaRPr>
          </a:p>
        </p:txBody>
      </p:sp>
    </p:spTree>
    <p:extLst>
      <p:ext uri="{BB962C8B-B14F-4D97-AF65-F5344CB8AC3E}">
        <p14:creationId xmlns:p14="http://schemas.microsoft.com/office/powerpoint/2010/main" val="265211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8986E8-F317-1557-C244-D4146C172AEF}"/>
              </a:ext>
            </a:extLst>
          </p:cNvPr>
          <p:cNvSpPr>
            <a:spLocks noGrp="1"/>
          </p:cNvSpPr>
          <p:nvPr>
            <p:ph idx="1"/>
          </p:nvPr>
        </p:nvSpPr>
        <p:spPr/>
        <p:txBody>
          <a:bodyPr/>
          <a:lstStyle/>
          <a:p>
            <a:r>
              <a:rPr lang="en-US" dirty="0"/>
              <a:t>In this Section</a:t>
            </a:r>
          </a:p>
          <a:p>
            <a:pPr lvl="1"/>
            <a:endParaRPr lang="en-US" dirty="0"/>
          </a:p>
          <a:p>
            <a:pPr lvl="2">
              <a:lnSpc>
                <a:spcPct val="150000"/>
              </a:lnSpc>
            </a:pPr>
            <a:r>
              <a:rPr lang="en-US" dirty="0">
                <a:solidFill>
                  <a:schemeClr val="tx2">
                    <a:lumMod val="75000"/>
                  </a:schemeClr>
                </a:solidFill>
              </a:rPr>
              <a:t>Review the infrastructure</a:t>
            </a:r>
          </a:p>
          <a:p>
            <a:pPr lvl="2">
              <a:lnSpc>
                <a:spcPct val="150000"/>
              </a:lnSpc>
            </a:pPr>
            <a:r>
              <a:rPr lang="en-US" dirty="0">
                <a:solidFill>
                  <a:schemeClr val="tx2">
                    <a:lumMod val="75000"/>
                  </a:schemeClr>
                </a:solidFill>
              </a:rPr>
              <a:t>Installing DB</a:t>
            </a:r>
          </a:p>
          <a:p>
            <a:pPr lvl="2">
              <a:lnSpc>
                <a:spcPct val="150000"/>
              </a:lnSpc>
            </a:pPr>
            <a:r>
              <a:rPr lang="en-US" dirty="0">
                <a:solidFill>
                  <a:schemeClr val="tx2">
                    <a:lumMod val="75000"/>
                  </a:schemeClr>
                </a:solidFill>
              </a:rPr>
              <a:t>Installing Oracle FMW</a:t>
            </a:r>
          </a:p>
          <a:p>
            <a:pPr lvl="2">
              <a:lnSpc>
                <a:spcPct val="150000"/>
              </a:lnSpc>
            </a:pPr>
            <a:r>
              <a:rPr lang="en-US" dirty="0">
                <a:solidFill>
                  <a:schemeClr val="tx2">
                    <a:lumMod val="75000"/>
                  </a:schemeClr>
                </a:solidFill>
              </a:rPr>
              <a:t>Installing Oracle SOA Suite</a:t>
            </a:r>
          </a:p>
          <a:p>
            <a:pPr lvl="2">
              <a:lnSpc>
                <a:spcPct val="150000"/>
              </a:lnSpc>
            </a:pPr>
            <a:r>
              <a:rPr lang="en-US" dirty="0">
                <a:solidFill>
                  <a:schemeClr val="tx2">
                    <a:lumMod val="75000"/>
                  </a:schemeClr>
                </a:solidFill>
              </a:rPr>
              <a:t>Creating Domain</a:t>
            </a:r>
          </a:p>
          <a:p>
            <a:pPr lvl="3">
              <a:lnSpc>
                <a:spcPct val="150000"/>
              </a:lnSpc>
            </a:pPr>
            <a:r>
              <a:rPr lang="en-US" dirty="0">
                <a:solidFill>
                  <a:schemeClr val="tx2">
                    <a:lumMod val="75000"/>
                  </a:schemeClr>
                </a:solidFill>
              </a:rPr>
              <a:t>What is RCU (Repository Creation Utility)</a:t>
            </a:r>
          </a:p>
          <a:p>
            <a:pPr lvl="3">
              <a:lnSpc>
                <a:spcPct val="150000"/>
              </a:lnSpc>
            </a:pPr>
            <a:r>
              <a:rPr lang="en-US" dirty="0">
                <a:solidFill>
                  <a:schemeClr val="tx2">
                    <a:lumMod val="75000"/>
                  </a:schemeClr>
                </a:solidFill>
              </a:rPr>
              <a:t>How to create new Domain using config.sh</a:t>
            </a:r>
          </a:p>
          <a:p>
            <a:pPr lvl="3">
              <a:lnSpc>
                <a:spcPct val="150000"/>
              </a:lnSpc>
            </a:pPr>
            <a:r>
              <a:rPr lang="en-US" dirty="0">
                <a:solidFill>
                  <a:schemeClr val="tx2">
                    <a:lumMod val="75000"/>
                  </a:schemeClr>
                </a:solidFill>
              </a:rPr>
              <a:t>Various Domain configuration and architecture</a:t>
            </a:r>
          </a:p>
        </p:txBody>
      </p:sp>
      <p:sp>
        <p:nvSpPr>
          <p:cNvPr id="3" name="Title 2">
            <a:extLst>
              <a:ext uri="{FF2B5EF4-FFF2-40B4-BE49-F238E27FC236}">
                <a16:creationId xmlns:a16="http://schemas.microsoft.com/office/drawing/2014/main" id="{488E9B51-646F-D753-324A-4BFB9DD01195}"/>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Tree>
    <p:extLst>
      <p:ext uri="{BB962C8B-B14F-4D97-AF65-F5344CB8AC3E}">
        <p14:creationId xmlns:p14="http://schemas.microsoft.com/office/powerpoint/2010/main" val="410128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47CFD-5690-17DD-E7DF-FF9AF66DAA97}"/>
              </a:ext>
            </a:extLst>
          </p:cNvPr>
          <p:cNvSpPr>
            <a:spLocks noGrp="1"/>
          </p:cNvSpPr>
          <p:nvPr>
            <p:ph idx="1"/>
          </p:nvPr>
        </p:nvSpPr>
        <p:spPr>
          <a:xfrm>
            <a:off x="396240" y="905696"/>
            <a:ext cx="8229600" cy="4906963"/>
          </a:xfrm>
        </p:spPr>
        <p:txBody>
          <a:bodyPr/>
          <a:lstStyle/>
          <a:p>
            <a:r>
              <a:rPr lang="en-US" dirty="0"/>
              <a:t>Fusion Middleware infrastructure</a:t>
            </a:r>
          </a:p>
          <a:p>
            <a:pPr marL="342891" lvl="1" indent="0">
              <a:buNone/>
            </a:pPr>
            <a:r>
              <a:rPr lang="en-US" dirty="0">
                <a:solidFill>
                  <a:schemeClr val="accent4">
                    <a:lumMod val="75000"/>
                  </a:schemeClr>
                </a:solidFill>
                <a:latin typeface="AmazonEmber"/>
              </a:rPr>
              <a:t>— </a:t>
            </a:r>
            <a:r>
              <a:rPr lang="en-US" dirty="0">
                <a:solidFill>
                  <a:schemeClr val="accent4">
                    <a:lumMod val="75000"/>
                  </a:schemeClr>
                </a:solidFill>
              </a:rPr>
              <a:t> </a:t>
            </a:r>
            <a:r>
              <a:rPr lang="en-US" dirty="0">
                <a:solidFill>
                  <a:schemeClr val="accent4">
                    <a:lumMod val="75000"/>
                  </a:schemeClr>
                </a:solidFill>
                <a:latin typeface="AmazonEmber"/>
              </a:rPr>
              <a:t>SOA Suite 12c runs inside WebLogic Server 12c</a:t>
            </a:r>
          </a:p>
          <a:p>
            <a:pPr marL="342891" lvl="1" indent="0">
              <a:buNone/>
            </a:pPr>
            <a:r>
              <a:rPr lang="en-US" dirty="0">
                <a:solidFill>
                  <a:schemeClr val="accent4">
                    <a:lumMod val="75000"/>
                  </a:schemeClr>
                </a:solidFill>
                <a:latin typeface="AmazonEmber"/>
              </a:rPr>
              <a:t>—  The SCA and Service Bus engines live inside the Java EE container. </a:t>
            </a:r>
          </a:p>
          <a:p>
            <a:pPr marL="342891" lvl="1" indent="0">
              <a:buNone/>
            </a:pPr>
            <a:r>
              <a:rPr lang="en-US" dirty="0">
                <a:solidFill>
                  <a:schemeClr val="accent4">
                    <a:lumMod val="75000"/>
                  </a:schemeClr>
                </a:solidFill>
                <a:latin typeface="AmazonEmber"/>
              </a:rPr>
              <a:t>—  The underlying run-time infrastructure of Fusion Middleware 12c the WebLogic Server platform, managed through its Administration Console.</a:t>
            </a:r>
          </a:p>
        </p:txBody>
      </p:sp>
      <p:sp>
        <p:nvSpPr>
          <p:cNvPr id="3" name="Title 2">
            <a:extLst>
              <a:ext uri="{FF2B5EF4-FFF2-40B4-BE49-F238E27FC236}">
                <a16:creationId xmlns:a16="http://schemas.microsoft.com/office/drawing/2014/main" id="{7A5264F8-F55A-D95E-FE18-4841AB026695}"/>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pic>
        <p:nvPicPr>
          <p:cNvPr id="5" name="Picture 4">
            <a:extLst>
              <a:ext uri="{FF2B5EF4-FFF2-40B4-BE49-F238E27FC236}">
                <a16:creationId xmlns:a16="http://schemas.microsoft.com/office/drawing/2014/main" id="{A3FB3B5E-E30C-FD1C-0ACA-58C45EF9CA8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386062" y="2229396"/>
            <a:ext cx="6371875" cy="4261890"/>
          </a:xfrm>
          <a:prstGeom prst="rect">
            <a:avLst/>
          </a:prstGeom>
        </p:spPr>
      </p:pic>
    </p:spTree>
    <p:extLst>
      <p:ext uri="{BB962C8B-B14F-4D97-AF65-F5344CB8AC3E}">
        <p14:creationId xmlns:p14="http://schemas.microsoft.com/office/powerpoint/2010/main" val="2604573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29EF99-2465-2679-D63A-689CDD520B1A}"/>
              </a:ext>
            </a:extLst>
          </p:cNvPr>
          <p:cNvSpPr>
            <a:spLocks noGrp="1"/>
          </p:cNvSpPr>
          <p:nvPr>
            <p:ph idx="1"/>
          </p:nvPr>
        </p:nvSpPr>
        <p:spPr>
          <a:xfrm>
            <a:off x="457200" y="1219205"/>
            <a:ext cx="8229600" cy="2209795"/>
          </a:xfrm>
        </p:spPr>
        <p:txBody>
          <a:bodyPr>
            <a:noAutofit/>
          </a:bodyPr>
          <a:lstStyle/>
          <a:p>
            <a:pPr>
              <a:lnSpc>
                <a:spcPct val="150000"/>
              </a:lnSpc>
              <a:buFont typeface="Wingdings" panose="05000000000000000000" pitchFamily="2" charset="2"/>
              <a:buChar char="§"/>
            </a:pPr>
            <a:r>
              <a:rPr lang="en-US" sz="1800" dirty="0">
                <a:solidFill>
                  <a:schemeClr val="bg2">
                    <a:lumMod val="50000"/>
                  </a:schemeClr>
                </a:solidFill>
                <a:latin typeface="+mn-lt"/>
              </a:rPr>
              <a:t>The SOA Suite is built on top of a Java Enterprise Edition (Java EE) infrastructure</a:t>
            </a:r>
          </a:p>
          <a:p>
            <a:pPr>
              <a:lnSpc>
                <a:spcPct val="150000"/>
              </a:lnSpc>
              <a:buFont typeface="Wingdings" panose="05000000000000000000" pitchFamily="2" charset="2"/>
              <a:buChar char="§"/>
            </a:pPr>
            <a:r>
              <a:rPr lang="en-US" sz="1800" dirty="0">
                <a:solidFill>
                  <a:schemeClr val="bg2">
                    <a:lumMod val="50000"/>
                  </a:schemeClr>
                </a:solidFill>
                <a:latin typeface="+mn-lt"/>
              </a:rPr>
              <a:t>Although SOA Suite is certified with several different Java EE servers, including IBM WebSphere, it will most commonly be used with the Oracle WebLogic server.</a:t>
            </a:r>
          </a:p>
          <a:p>
            <a:pPr>
              <a:lnSpc>
                <a:spcPct val="150000"/>
              </a:lnSpc>
              <a:buFont typeface="Wingdings" panose="05000000000000000000" pitchFamily="2" charset="2"/>
              <a:buChar char="§"/>
            </a:pPr>
            <a:r>
              <a:rPr lang="en-US" sz="1800" dirty="0">
                <a:solidFill>
                  <a:schemeClr val="bg2">
                    <a:lumMod val="50000"/>
                  </a:schemeClr>
                </a:solidFill>
                <a:latin typeface="+mn-lt"/>
              </a:rPr>
              <a:t>The Oracle WebLogic Server (WLS) will probably always be the first available Java EE platform for SOA Suite</a:t>
            </a:r>
          </a:p>
        </p:txBody>
      </p:sp>
      <p:sp>
        <p:nvSpPr>
          <p:cNvPr id="3" name="Title 2">
            <a:extLst>
              <a:ext uri="{FF2B5EF4-FFF2-40B4-BE49-F238E27FC236}">
                <a16:creationId xmlns:a16="http://schemas.microsoft.com/office/drawing/2014/main" id="{4E9EF78A-A7E1-B955-C207-52FD46596BFE}"/>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pic>
        <p:nvPicPr>
          <p:cNvPr id="5" name="Picture 4">
            <a:extLst>
              <a:ext uri="{FF2B5EF4-FFF2-40B4-BE49-F238E27FC236}">
                <a16:creationId xmlns:a16="http://schemas.microsoft.com/office/drawing/2014/main" id="{946E46BB-8621-E694-2689-6F22CE5B14C6}"/>
              </a:ext>
            </a:extLst>
          </p:cNvPr>
          <p:cNvPicPr>
            <a:picLocks noChangeAspect="1"/>
          </p:cNvPicPr>
          <p:nvPr/>
        </p:nvPicPr>
        <p:blipFill>
          <a:blip r:embed="rId2"/>
          <a:stretch>
            <a:fillRect/>
          </a:stretch>
        </p:blipFill>
        <p:spPr>
          <a:xfrm>
            <a:off x="6579966" y="3859306"/>
            <a:ext cx="1829055" cy="2514951"/>
          </a:xfrm>
          <a:prstGeom prst="rect">
            <a:avLst/>
          </a:prstGeom>
        </p:spPr>
      </p:pic>
      <p:sp>
        <p:nvSpPr>
          <p:cNvPr id="7" name="TextBox 6">
            <a:extLst>
              <a:ext uri="{FF2B5EF4-FFF2-40B4-BE49-F238E27FC236}">
                <a16:creationId xmlns:a16="http://schemas.microsoft.com/office/drawing/2014/main" id="{0C968BC3-310A-B465-3E52-22CC33162C24}"/>
              </a:ext>
            </a:extLst>
          </p:cNvPr>
          <p:cNvSpPr txBox="1"/>
          <p:nvPr/>
        </p:nvSpPr>
        <p:spPr>
          <a:xfrm>
            <a:off x="457200" y="3640677"/>
            <a:ext cx="5764307" cy="1477328"/>
          </a:xfrm>
          <a:prstGeom prst="rect">
            <a:avLst/>
          </a:prstGeom>
          <a:noFill/>
        </p:spPr>
        <p:txBody>
          <a:bodyPr wrap="square">
            <a:spAutoFit/>
          </a:bodyPr>
          <a:lstStyle/>
          <a:p>
            <a:pPr marL="287338" indent="-287338">
              <a:buFont typeface="Wingdings" panose="05000000000000000000" pitchFamily="2" charset="2"/>
              <a:buChar char="§"/>
            </a:pPr>
            <a:r>
              <a:rPr lang="en-US" sz="1800" dirty="0">
                <a:solidFill>
                  <a:schemeClr val="bg2">
                    <a:lumMod val="50000"/>
                  </a:schemeClr>
                </a:solidFill>
                <a:latin typeface="+mn-lt"/>
              </a:rPr>
              <a:t>In addition to a Java EE application server, the SOA Suite also requires a database.</a:t>
            </a:r>
          </a:p>
          <a:p>
            <a:endParaRPr lang="en-US" sz="1800" dirty="0">
              <a:solidFill>
                <a:schemeClr val="bg2">
                  <a:lumMod val="50000"/>
                </a:schemeClr>
              </a:solidFill>
              <a:latin typeface="+mn-lt"/>
            </a:endParaRPr>
          </a:p>
          <a:p>
            <a:pPr marL="287338" indent="-287338">
              <a:buFont typeface="Wingdings" panose="05000000000000000000" pitchFamily="2" charset="2"/>
              <a:buChar char="§"/>
            </a:pPr>
            <a:r>
              <a:rPr lang="en-US" sz="1800" dirty="0">
                <a:solidFill>
                  <a:schemeClr val="bg2">
                    <a:lumMod val="50000"/>
                  </a:schemeClr>
                </a:solidFill>
                <a:latin typeface="+mn-lt"/>
              </a:rPr>
              <a:t>The database is used to maintain configuration information and also records of runtime interactions.</a:t>
            </a:r>
          </a:p>
        </p:txBody>
      </p:sp>
    </p:spTree>
    <p:extLst>
      <p:ext uri="{BB962C8B-B14F-4D97-AF65-F5344CB8AC3E}">
        <p14:creationId xmlns:p14="http://schemas.microsoft.com/office/powerpoint/2010/main" val="22883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0018BE-2687-FB25-11FB-9E9B0F4FD28B}"/>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
        <p:nvSpPr>
          <p:cNvPr id="7" name="Rectangle 6">
            <a:extLst>
              <a:ext uri="{FF2B5EF4-FFF2-40B4-BE49-F238E27FC236}">
                <a16:creationId xmlns:a16="http://schemas.microsoft.com/office/drawing/2014/main" id="{920C3022-65AC-FEF6-1292-5B8C44FD235E}"/>
              </a:ext>
            </a:extLst>
          </p:cNvPr>
          <p:cNvSpPr/>
          <p:nvPr/>
        </p:nvSpPr>
        <p:spPr>
          <a:xfrm>
            <a:off x="5886029" y="1729779"/>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ctr"/>
            <a:r>
              <a:rPr lang="en-US" dirty="0"/>
              <a:t>Create New SOA Environment</a:t>
            </a:r>
          </a:p>
        </p:txBody>
      </p:sp>
      <p:sp>
        <p:nvSpPr>
          <p:cNvPr id="8" name="Rectangle 7">
            <a:extLst>
              <a:ext uri="{FF2B5EF4-FFF2-40B4-BE49-F238E27FC236}">
                <a16:creationId xmlns:a16="http://schemas.microsoft.com/office/drawing/2014/main" id="{432BF704-4CDB-29F1-157D-E2CF047AAF08}"/>
              </a:ext>
            </a:extLst>
          </p:cNvPr>
          <p:cNvSpPr/>
          <p:nvPr/>
        </p:nvSpPr>
        <p:spPr>
          <a:xfrm>
            <a:off x="5886029" y="2923317"/>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t>Create Repository</a:t>
            </a:r>
          </a:p>
          <a:p>
            <a:pPr algn="justLow"/>
            <a:r>
              <a:rPr lang="en-US" dirty="0">
                <a:solidFill>
                  <a:schemeClr val="bg1"/>
                </a:solidFill>
              </a:rPr>
              <a:t>Using RCU</a:t>
            </a:r>
          </a:p>
        </p:txBody>
      </p:sp>
      <p:cxnSp>
        <p:nvCxnSpPr>
          <p:cNvPr id="10" name="Straight Arrow Connector 9">
            <a:extLst>
              <a:ext uri="{FF2B5EF4-FFF2-40B4-BE49-F238E27FC236}">
                <a16:creationId xmlns:a16="http://schemas.microsoft.com/office/drawing/2014/main" id="{01221177-78CC-8F76-E019-D4D6DD6A196B}"/>
              </a:ext>
            </a:extLst>
          </p:cNvPr>
          <p:cNvCxnSpPr>
            <a:cxnSpLocks/>
            <a:stCxn id="7" idx="2"/>
            <a:endCxn id="8" idx="0"/>
          </p:cNvCxnSpPr>
          <p:nvPr/>
        </p:nvCxnSpPr>
        <p:spPr>
          <a:xfrm>
            <a:off x="6833985" y="2376110"/>
            <a:ext cx="0" cy="54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66D3B26-D781-3C30-E76D-7ED93E5F58F3}"/>
              </a:ext>
            </a:extLst>
          </p:cNvPr>
          <p:cNvSpPr/>
          <p:nvPr/>
        </p:nvSpPr>
        <p:spPr>
          <a:xfrm>
            <a:off x="5886029" y="3981728"/>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t>Create Domain</a:t>
            </a:r>
          </a:p>
          <a:p>
            <a:pPr algn="justLow"/>
            <a:r>
              <a:rPr lang="en-US" dirty="0">
                <a:solidFill>
                  <a:schemeClr val="bg1"/>
                </a:solidFill>
              </a:rPr>
              <a:t>Using </a:t>
            </a:r>
            <a:r>
              <a:rPr lang="en-US" dirty="0" err="1">
                <a:solidFill>
                  <a:schemeClr val="bg1"/>
                </a:solidFill>
              </a:rPr>
              <a:t>config.sh</a:t>
            </a:r>
            <a:endParaRPr lang="en-US" dirty="0">
              <a:solidFill>
                <a:schemeClr val="bg1"/>
              </a:solidFill>
            </a:endParaRPr>
          </a:p>
        </p:txBody>
      </p:sp>
      <p:cxnSp>
        <p:nvCxnSpPr>
          <p:cNvPr id="14" name="Straight Arrow Connector 13">
            <a:extLst>
              <a:ext uri="{FF2B5EF4-FFF2-40B4-BE49-F238E27FC236}">
                <a16:creationId xmlns:a16="http://schemas.microsoft.com/office/drawing/2014/main" id="{DA8DC210-724C-A761-27C6-8542F391388D}"/>
              </a:ext>
            </a:extLst>
          </p:cNvPr>
          <p:cNvCxnSpPr>
            <a:cxnSpLocks/>
            <a:stCxn id="8" idx="2"/>
            <a:endCxn id="12" idx="0"/>
          </p:cNvCxnSpPr>
          <p:nvPr/>
        </p:nvCxnSpPr>
        <p:spPr>
          <a:xfrm>
            <a:off x="6833985" y="3569648"/>
            <a:ext cx="0" cy="412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2097089-E8A7-15FC-9BEE-5D05E8B2B398}"/>
              </a:ext>
            </a:extLst>
          </p:cNvPr>
          <p:cNvSpPr/>
          <p:nvPr/>
        </p:nvSpPr>
        <p:spPr>
          <a:xfrm>
            <a:off x="5886029" y="5178638"/>
            <a:ext cx="1895912" cy="369332"/>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err="1">
                <a:solidFill>
                  <a:schemeClr val="bg1"/>
                </a:solidFill>
              </a:rPr>
              <a:t>Runnning</a:t>
            </a:r>
            <a:r>
              <a:rPr lang="en-US" dirty="0">
                <a:solidFill>
                  <a:schemeClr val="bg1"/>
                </a:solidFill>
              </a:rPr>
              <a:t> Domain</a:t>
            </a:r>
          </a:p>
        </p:txBody>
      </p:sp>
      <p:cxnSp>
        <p:nvCxnSpPr>
          <p:cNvPr id="18" name="Straight Arrow Connector 17">
            <a:extLst>
              <a:ext uri="{FF2B5EF4-FFF2-40B4-BE49-F238E27FC236}">
                <a16:creationId xmlns:a16="http://schemas.microsoft.com/office/drawing/2014/main" id="{AC9587F4-C8E5-B899-DBE7-8D13B689AC0C}"/>
              </a:ext>
            </a:extLst>
          </p:cNvPr>
          <p:cNvCxnSpPr>
            <a:stCxn id="12" idx="2"/>
            <a:endCxn id="16" idx="0"/>
          </p:cNvCxnSpPr>
          <p:nvPr/>
        </p:nvCxnSpPr>
        <p:spPr>
          <a:xfrm>
            <a:off x="6833985" y="4628059"/>
            <a:ext cx="0" cy="550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071D0CD-0D1D-9666-5F8F-E31546141BE2}"/>
              </a:ext>
            </a:extLst>
          </p:cNvPr>
          <p:cNvSpPr txBox="1"/>
          <p:nvPr/>
        </p:nvSpPr>
        <p:spPr>
          <a:xfrm>
            <a:off x="4867179" y="1082841"/>
            <a:ext cx="4132730"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Steps of Creating New Domain</a:t>
            </a:r>
          </a:p>
        </p:txBody>
      </p:sp>
      <p:sp>
        <p:nvSpPr>
          <p:cNvPr id="4" name="TextBox 3">
            <a:extLst>
              <a:ext uri="{FF2B5EF4-FFF2-40B4-BE49-F238E27FC236}">
                <a16:creationId xmlns:a16="http://schemas.microsoft.com/office/drawing/2014/main" id="{A0B4A4B1-CFAE-93DB-76F4-D6661AD4B253}"/>
              </a:ext>
            </a:extLst>
          </p:cNvPr>
          <p:cNvSpPr txBox="1"/>
          <p:nvPr/>
        </p:nvSpPr>
        <p:spPr>
          <a:xfrm>
            <a:off x="449221" y="1089242"/>
            <a:ext cx="3827602"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Steps of Creating SOA Infrastructure</a:t>
            </a:r>
          </a:p>
        </p:txBody>
      </p:sp>
      <p:sp>
        <p:nvSpPr>
          <p:cNvPr id="5" name="Rectangle 4">
            <a:extLst>
              <a:ext uri="{FF2B5EF4-FFF2-40B4-BE49-F238E27FC236}">
                <a16:creationId xmlns:a16="http://schemas.microsoft.com/office/drawing/2014/main" id="{69C166CA-C9F9-A525-FF73-311E800F8E1C}"/>
              </a:ext>
            </a:extLst>
          </p:cNvPr>
          <p:cNvSpPr/>
          <p:nvPr/>
        </p:nvSpPr>
        <p:spPr>
          <a:xfrm>
            <a:off x="1415066" y="1735125"/>
            <a:ext cx="1895904" cy="1077218"/>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ctr"/>
            <a:r>
              <a:rPr lang="en-US" sz="1600" dirty="0"/>
              <a:t>Installing a supported Database</a:t>
            </a:r>
          </a:p>
          <a:p>
            <a:pPr algn="ctr"/>
            <a:r>
              <a:rPr lang="en-US" sz="1600" dirty="0"/>
              <a:t>(on one server for Cluster Architecture)</a:t>
            </a:r>
          </a:p>
        </p:txBody>
      </p:sp>
      <p:sp>
        <p:nvSpPr>
          <p:cNvPr id="6" name="Rectangle 5">
            <a:extLst>
              <a:ext uri="{FF2B5EF4-FFF2-40B4-BE49-F238E27FC236}">
                <a16:creationId xmlns:a16="http://schemas.microsoft.com/office/drawing/2014/main" id="{DEE1EB80-8A33-061C-8152-A5FED1B3CAB9}"/>
              </a:ext>
            </a:extLst>
          </p:cNvPr>
          <p:cNvSpPr/>
          <p:nvPr/>
        </p:nvSpPr>
        <p:spPr>
          <a:xfrm>
            <a:off x="1415058" y="2965447"/>
            <a:ext cx="1895912" cy="1077218"/>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sz="1600" dirty="0"/>
              <a:t>Installing </a:t>
            </a:r>
          </a:p>
          <a:p>
            <a:pPr algn="justLow"/>
            <a:r>
              <a:rPr lang="en-US" sz="1600" dirty="0"/>
              <a:t>FMW (</a:t>
            </a:r>
            <a:r>
              <a:rPr lang="en-US" sz="1600" dirty="0" err="1"/>
              <a:t>weblogic</a:t>
            </a:r>
            <a:r>
              <a:rPr lang="en-US" sz="1600" dirty="0"/>
              <a:t>)</a:t>
            </a:r>
          </a:p>
          <a:p>
            <a:r>
              <a:rPr lang="en-US" sz="1600" dirty="0">
                <a:solidFill>
                  <a:schemeClr val="bg1"/>
                </a:solidFill>
              </a:rPr>
              <a:t>On every server (for Cluster Deployment)</a:t>
            </a:r>
          </a:p>
        </p:txBody>
      </p:sp>
      <p:cxnSp>
        <p:nvCxnSpPr>
          <p:cNvPr id="9" name="Straight Arrow Connector 8">
            <a:extLst>
              <a:ext uri="{FF2B5EF4-FFF2-40B4-BE49-F238E27FC236}">
                <a16:creationId xmlns:a16="http://schemas.microsoft.com/office/drawing/2014/main" id="{B2E9007B-0242-B9A8-41E9-C1173309F025}"/>
              </a:ext>
            </a:extLst>
          </p:cNvPr>
          <p:cNvCxnSpPr>
            <a:cxnSpLocks/>
            <a:stCxn id="5" idx="2"/>
            <a:endCxn id="6" idx="0"/>
          </p:cNvCxnSpPr>
          <p:nvPr/>
        </p:nvCxnSpPr>
        <p:spPr>
          <a:xfrm flipH="1">
            <a:off x="2363014" y="2812343"/>
            <a:ext cx="4" cy="153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A90C9E4-E772-5BC0-BBA6-0EF2F14310B1}"/>
              </a:ext>
            </a:extLst>
          </p:cNvPr>
          <p:cNvSpPr/>
          <p:nvPr/>
        </p:nvSpPr>
        <p:spPr>
          <a:xfrm>
            <a:off x="1415058" y="4403074"/>
            <a:ext cx="1895912" cy="1354217"/>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r>
              <a:rPr lang="en-US" sz="1600" dirty="0"/>
              <a:t>Installing </a:t>
            </a:r>
          </a:p>
          <a:p>
            <a:r>
              <a:rPr lang="en-US" sz="1600" dirty="0"/>
              <a:t>SOA Suite</a:t>
            </a:r>
            <a:br>
              <a:rPr lang="en-US" sz="1600" dirty="0"/>
            </a:br>
            <a:r>
              <a:rPr lang="en-US" sz="1600" dirty="0">
                <a:solidFill>
                  <a:schemeClr val="bg1"/>
                </a:solidFill>
              </a:rPr>
              <a:t>On every server (for Cluster Deployment)</a:t>
            </a:r>
          </a:p>
          <a:p>
            <a:pPr algn="justLow"/>
            <a:endParaRPr lang="en-US" dirty="0">
              <a:solidFill>
                <a:schemeClr val="bg1"/>
              </a:solidFill>
            </a:endParaRPr>
          </a:p>
        </p:txBody>
      </p:sp>
      <p:cxnSp>
        <p:nvCxnSpPr>
          <p:cNvPr id="13" name="Straight Arrow Connector 12">
            <a:extLst>
              <a:ext uri="{FF2B5EF4-FFF2-40B4-BE49-F238E27FC236}">
                <a16:creationId xmlns:a16="http://schemas.microsoft.com/office/drawing/2014/main" id="{6D276495-2346-49F0-B077-6684F9A96FE1}"/>
              </a:ext>
            </a:extLst>
          </p:cNvPr>
          <p:cNvCxnSpPr>
            <a:cxnSpLocks/>
            <a:stCxn id="6" idx="2"/>
            <a:endCxn id="11" idx="0"/>
          </p:cNvCxnSpPr>
          <p:nvPr/>
        </p:nvCxnSpPr>
        <p:spPr>
          <a:xfrm>
            <a:off x="2363014" y="4042665"/>
            <a:ext cx="0" cy="360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BB0C3A3-B4FA-595A-7082-77A50798FADB}"/>
              </a:ext>
            </a:extLst>
          </p:cNvPr>
          <p:cNvSpPr/>
          <p:nvPr/>
        </p:nvSpPr>
        <p:spPr>
          <a:xfrm>
            <a:off x="1415058" y="5962835"/>
            <a:ext cx="1895912" cy="369332"/>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solidFill>
                  <a:schemeClr val="bg1"/>
                </a:solidFill>
              </a:rPr>
              <a:t>Creating Domain</a:t>
            </a:r>
          </a:p>
        </p:txBody>
      </p:sp>
      <p:cxnSp>
        <p:nvCxnSpPr>
          <p:cNvPr id="17" name="Straight Arrow Connector 16">
            <a:extLst>
              <a:ext uri="{FF2B5EF4-FFF2-40B4-BE49-F238E27FC236}">
                <a16:creationId xmlns:a16="http://schemas.microsoft.com/office/drawing/2014/main" id="{4128ABB0-1AD6-4264-0E97-F8DC2363737D}"/>
              </a:ext>
            </a:extLst>
          </p:cNvPr>
          <p:cNvCxnSpPr>
            <a:cxnSpLocks/>
            <a:stCxn id="11" idx="2"/>
            <a:endCxn id="15" idx="0"/>
          </p:cNvCxnSpPr>
          <p:nvPr/>
        </p:nvCxnSpPr>
        <p:spPr>
          <a:xfrm>
            <a:off x="2363014" y="5757291"/>
            <a:ext cx="0" cy="20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096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AD9ABE-1784-CA7F-BC04-7127D1289910}"/>
              </a:ext>
            </a:extLst>
          </p:cNvPr>
          <p:cNvSpPr>
            <a:spLocks noGrp="1"/>
          </p:cNvSpPr>
          <p:nvPr>
            <p:ph idx="1"/>
          </p:nvPr>
        </p:nvSpPr>
        <p:spPr>
          <a:xfrm>
            <a:off x="457200" y="975518"/>
            <a:ext cx="8229600" cy="4906963"/>
          </a:xfrm>
        </p:spPr>
        <p:txBody>
          <a:bodyPr/>
          <a:lstStyle/>
          <a:p>
            <a:r>
              <a:rPr lang="en-US" dirty="0"/>
              <a:t>To Run SOA</a:t>
            </a:r>
          </a:p>
          <a:p>
            <a:pPr marL="342891" lvl="1" indent="0">
              <a:buNone/>
            </a:pPr>
            <a:r>
              <a:rPr lang="en-US" dirty="0"/>
              <a:t>1. Create Repository (For SOA Configuration)</a:t>
            </a:r>
          </a:p>
          <a:p>
            <a:pPr lvl="2"/>
            <a:r>
              <a:rPr lang="en-US" dirty="0">
                <a:solidFill>
                  <a:schemeClr val="tx2">
                    <a:lumMod val="75000"/>
                  </a:schemeClr>
                </a:solidFill>
              </a:rPr>
              <a:t>Use </a:t>
            </a:r>
            <a:r>
              <a:rPr lang="en-US" dirty="0" err="1">
                <a:solidFill>
                  <a:schemeClr val="tx2">
                    <a:lumMod val="75000"/>
                  </a:schemeClr>
                </a:solidFill>
              </a:rPr>
              <a:t>rcu</a:t>
            </a:r>
            <a:r>
              <a:rPr lang="en-US" dirty="0">
                <a:solidFill>
                  <a:schemeClr val="tx2">
                    <a:lumMod val="75000"/>
                  </a:schemeClr>
                </a:solidFill>
              </a:rPr>
              <a:t> utility available under : will create a repository on provided DB(mostly oracle DB used)</a:t>
            </a:r>
          </a:p>
          <a:p>
            <a:pPr lvl="3"/>
            <a:r>
              <a:rPr lang="en-US" dirty="0">
                <a:solidFill>
                  <a:schemeClr val="tx2">
                    <a:lumMod val="75000"/>
                  </a:schemeClr>
                </a:solidFill>
              </a:rPr>
              <a:t>$WLS_HOME/bin/</a:t>
            </a:r>
            <a:r>
              <a:rPr lang="en-US" dirty="0" err="1">
                <a:solidFill>
                  <a:schemeClr val="tx2">
                    <a:lumMod val="75000"/>
                  </a:schemeClr>
                </a:solidFill>
              </a:rPr>
              <a:t>rcu</a:t>
            </a:r>
            <a:endParaRPr lang="en-US" dirty="0">
              <a:solidFill>
                <a:schemeClr val="tx2">
                  <a:lumMod val="75000"/>
                </a:schemeClr>
              </a:solidFill>
            </a:endParaRPr>
          </a:p>
          <a:p>
            <a:pPr lvl="4"/>
            <a:r>
              <a:rPr lang="en-US" dirty="0"/>
              <a:t>Requires a database software to create needed repositories</a:t>
            </a:r>
          </a:p>
          <a:p>
            <a:pPr marL="693738" lvl="4" indent="-342900">
              <a:buAutoNum type="arabicPeriod" startAt="2"/>
            </a:pPr>
            <a:r>
              <a:rPr lang="en-US" dirty="0"/>
              <a:t>Create Domain:</a:t>
            </a:r>
          </a:p>
          <a:p>
            <a:pPr marL="968375" lvl="4" indent="-285750">
              <a:buFont typeface="Wingdings" panose="05000000000000000000" pitchFamily="2" charset="2"/>
              <a:buChar char="§"/>
            </a:pPr>
            <a:r>
              <a:rPr lang="en-US" dirty="0">
                <a:solidFill>
                  <a:schemeClr val="tx2">
                    <a:lumMod val="75000"/>
                  </a:schemeClr>
                </a:solidFill>
              </a:rPr>
              <a:t>Using tool:</a:t>
            </a:r>
          </a:p>
          <a:p>
            <a:pPr marL="350838" lvl="4" indent="0">
              <a:buNone/>
            </a:pPr>
            <a:r>
              <a:rPr lang="en-US" dirty="0">
                <a:solidFill>
                  <a:schemeClr val="tx2">
                    <a:lumMod val="75000"/>
                  </a:schemeClr>
                </a:solidFill>
              </a:rPr>
              <a:t>		 $WLS_HOME/oracle_common/common/bin/config.sh</a:t>
            </a:r>
          </a:p>
          <a:p>
            <a:pPr marL="693738" lvl="4" indent="-342900"/>
            <a:endParaRPr lang="en-US" dirty="0"/>
          </a:p>
          <a:p>
            <a:pPr marL="693738" lvl="4" indent="-342900"/>
            <a:endParaRPr lang="en-US" dirty="0"/>
          </a:p>
          <a:p>
            <a:pPr marL="350838" lvl="4" indent="0">
              <a:buNone/>
            </a:pPr>
            <a:r>
              <a:rPr lang="en-US" dirty="0"/>
              <a:t>3. Check for Created Database Repositories</a:t>
            </a:r>
          </a:p>
          <a:p>
            <a:pPr marL="350838" lvl="4" indent="0">
              <a:buNone/>
            </a:pPr>
            <a:r>
              <a:rPr lang="en-US" dirty="0"/>
              <a:t>	</a:t>
            </a:r>
            <a:r>
              <a:rPr lang="en-US" dirty="0">
                <a:solidFill>
                  <a:schemeClr val="bg2">
                    <a:lumMod val="25000"/>
                  </a:schemeClr>
                </a:solidFill>
              </a:rPr>
              <a:t>a. using oracle shell user:</a:t>
            </a:r>
          </a:p>
          <a:p>
            <a:pPr marL="350838" lvl="4" indent="0">
              <a:buNone/>
            </a:pPr>
            <a:r>
              <a:rPr lang="en-US" dirty="0">
                <a:solidFill>
                  <a:schemeClr val="bg2">
                    <a:lumMod val="25000"/>
                  </a:schemeClr>
                </a:solidFill>
              </a:rPr>
              <a:t>		</a:t>
            </a:r>
            <a:r>
              <a:rPr lang="en-US" dirty="0" err="1">
                <a:solidFill>
                  <a:schemeClr val="bg2">
                    <a:lumMod val="25000"/>
                  </a:schemeClr>
                </a:solidFill>
              </a:rPr>
              <a:t>oracle_user_home</a:t>
            </a:r>
            <a:r>
              <a:rPr lang="en-US" dirty="0">
                <a:solidFill>
                  <a:schemeClr val="bg2">
                    <a:lumMod val="25000"/>
                  </a:schemeClr>
                </a:solidFill>
              </a:rPr>
              <a:t>&gt;$ </a:t>
            </a:r>
            <a:r>
              <a:rPr lang="en-US" dirty="0" err="1">
                <a:solidFill>
                  <a:schemeClr val="bg2">
                    <a:lumMod val="25000"/>
                  </a:schemeClr>
                </a:solidFill>
              </a:rPr>
              <a:t>sqlplus</a:t>
            </a:r>
            <a:r>
              <a:rPr lang="en-US" dirty="0">
                <a:solidFill>
                  <a:schemeClr val="bg2">
                    <a:lumMod val="25000"/>
                  </a:schemeClr>
                </a:solidFill>
              </a:rPr>
              <a:t> / as </a:t>
            </a:r>
            <a:r>
              <a:rPr lang="en-US" dirty="0" err="1">
                <a:solidFill>
                  <a:schemeClr val="bg2">
                    <a:lumMod val="25000"/>
                  </a:schemeClr>
                </a:solidFill>
              </a:rPr>
              <a:t>sysdba</a:t>
            </a:r>
            <a:r>
              <a:rPr lang="en-US" dirty="0">
                <a:solidFill>
                  <a:schemeClr val="bg2">
                    <a:lumMod val="25000"/>
                  </a:schemeClr>
                </a:solidFill>
              </a:rPr>
              <a:t> </a:t>
            </a:r>
          </a:p>
          <a:p>
            <a:pPr marL="350838" lvl="4" indent="0">
              <a:buNone/>
            </a:pPr>
            <a:r>
              <a:rPr lang="en-US" dirty="0">
                <a:solidFill>
                  <a:schemeClr val="bg2">
                    <a:lumMod val="25000"/>
                  </a:schemeClr>
                </a:solidFill>
              </a:rPr>
              <a:t>	b. using oracle toad :</a:t>
            </a:r>
          </a:p>
          <a:p>
            <a:pPr marL="350838" lvl="4" indent="0">
              <a:buNone/>
            </a:pPr>
            <a:r>
              <a:rPr lang="en-US" dirty="0">
                <a:solidFill>
                  <a:schemeClr val="bg2">
                    <a:lumMod val="25000"/>
                  </a:schemeClr>
                </a:solidFill>
              </a:rPr>
              <a:t>		new session </a:t>
            </a:r>
          </a:p>
          <a:p>
            <a:pPr marL="350838" lvl="4" indent="0">
              <a:buNone/>
            </a:pPr>
            <a:r>
              <a:rPr lang="en-US" dirty="0">
                <a:solidFill>
                  <a:schemeClr val="bg2">
                    <a:lumMod val="25000"/>
                  </a:schemeClr>
                </a:solidFill>
              </a:rPr>
              <a:t>		make connection to database running on 10.19.10.161:1501</a:t>
            </a:r>
          </a:p>
        </p:txBody>
      </p:sp>
      <p:sp>
        <p:nvSpPr>
          <p:cNvPr id="3" name="Title 2">
            <a:extLst>
              <a:ext uri="{FF2B5EF4-FFF2-40B4-BE49-F238E27FC236}">
                <a16:creationId xmlns:a16="http://schemas.microsoft.com/office/drawing/2014/main" id="{CA830A35-4A10-DF2D-389F-B26D7EB2AD06}"/>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
        <p:nvSpPr>
          <p:cNvPr id="4" name="TextBox 3">
            <a:extLst>
              <a:ext uri="{FF2B5EF4-FFF2-40B4-BE49-F238E27FC236}">
                <a16:creationId xmlns:a16="http://schemas.microsoft.com/office/drawing/2014/main" id="{3450116B-5916-478D-0406-5E1848F431A6}"/>
              </a:ext>
            </a:extLst>
          </p:cNvPr>
          <p:cNvSpPr txBox="1"/>
          <p:nvPr/>
        </p:nvSpPr>
        <p:spPr>
          <a:xfrm>
            <a:off x="2698377" y="5882481"/>
            <a:ext cx="4034117" cy="461665"/>
          </a:xfrm>
          <a:prstGeom prst="rect">
            <a:avLst/>
          </a:prstGeom>
          <a:noFill/>
        </p:spPr>
        <p:txBody>
          <a:bodyPr wrap="square" rtlCol="0">
            <a:spAutoFit/>
          </a:bodyPr>
          <a:lstStyle/>
          <a:p>
            <a:r>
              <a:rPr lang="en-US" sz="2400" dirty="0">
                <a:solidFill>
                  <a:schemeClr val="accent5">
                    <a:lumMod val="50000"/>
                  </a:schemeClr>
                </a:solidFill>
                <a:highlight>
                  <a:srgbClr val="FFFF00"/>
                </a:highlight>
                <a:latin typeface="Trebuchet MS" pitchFamily="34" charset="0"/>
              </a:rPr>
              <a:t>Let’s Create a Domain!</a:t>
            </a:r>
          </a:p>
        </p:txBody>
      </p:sp>
    </p:spTree>
    <p:extLst>
      <p:ext uri="{BB962C8B-B14F-4D97-AF65-F5344CB8AC3E}">
        <p14:creationId xmlns:p14="http://schemas.microsoft.com/office/powerpoint/2010/main" val="364362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144B9-DB58-7BE2-3737-25E5EEF2290F}"/>
              </a:ext>
            </a:extLst>
          </p:cNvPr>
          <p:cNvSpPr>
            <a:spLocks noGrp="1"/>
          </p:cNvSpPr>
          <p:nvPr>
            <p:ph idx="1"/>
          </p:nvPr>
        </p:nvSpPr>
        <p:spPr/>
        <p:txBody>
          <a:bodyPr/>
          <a:lstStyle/>
          <a:p>
            <a:r>
              <a:rPr lang="en-US" dirty="0"/>
              <a:t>For Cluster Architecture:</a:t>
            </a:r>
          </a:p>
          <a:p>
            <a:pPr lvl="1"/>
            <a:r>
              <a:rPr lang="en-US" dirty="0"/>
              <a:t>We need to pack the created domain in Admin Server and unpack it on worker machines</a:t>
            </a:r>
          </a:p>
          <a:p>
            <a:pPr lvl="1"/>
            <a:r>
              <a:rPr lang="en-US" dirty="0"/>
              <a:t>In worker machines:</a:t>
            </a:r>
          </a:p>
          <a:p>
            <a:pPr lvl="2"/>
            <a:r>
              <a:rPr lang="en-US" dirty="0"/>
              <a:t>We need to use wlst.sh tool to enroll managed server machines </a:t>
            </a:r>
          </a:p>
          <a:p>
            <a:pPr lvl="3"/>
            <a:r>
              <a:rPr lang="en-US" dirty="0"/>
              <a:t>$WLS_HOME/common/bin/</a:t>
            </a:r>
          </a:p>
          <a:p>
            <a:pPr lvl="3"/>
            <a:r>
              <a:rPr lang="en-US" dirty="0"/>
              <a:t>./</a:t>
            </a:r>
            <a:r>
              <a:rPr lang="en-US" dirty="0" err="1"/>
              <a:t>pack.sh</a:t>
            </a:r>
            <a:r>
              <a:rPr lang="en-US" dirty="0"/>
              <a:t> –managed=true –domain=$DOMAIN_HOME –template=${DOMAIN_HOME}-</a:t>
            </a:r>
            <a:r>
              <a:rPr lang="en-US" dirty="0" err="1"/>
              <a:t>template.jar</a:t>
            </a:r>
            <a:r>
              <a:rPr lang="en-US" dirty="0"/>
              <a:t> –</a:t>
            </a:r>
            <a:r>
              <a:rPr lang="en-US" dirty="0" err="1"/>
              <a:t>template_name</a:t>
            </a:r>
            <a:r>
              <a:rPr lang="en-US" dirty="0"/>
              <a:t>=&lt;</a:t>
            </a:r>
            <a:r>
              <a:rPr lang="en-US" dirty="0" err="1"/>
              <a:t>domain_name</a:t>
            </a:r>
            <a:r>
              <a:rPr lang="en-US" dirty="0"/>
              <a:t>&gt;</a:t>
            </a:r>
          </a:p>
          <a:p>
            <a:pPr lvl="3"/>
            <a:r>
              <a:rPr lang="en-US" dirty="0"/>
              <a:t>$ </a:t>
            </a:r>
            <a:r>
              <a:rPr lang="en-US" dirty="0" err="1"/>
              <a:t>scp</a:t>
            </a:r>
            <a:r>
              <a:rPr lang="en-US" dirty="0"/>
              <a:t> &lt;created-</a:t>
            </a:r>
            <a:r>
              <a:rPr lang="en-US" dirty="0" err="1"/>
              <a:t>template.jar</a:t>
            </a:r>
            <a:r>
              <a:rPr lang="en-US" dirty="0"/>
              <a:t>&gt; &lt;</a:t>
            </a:r>
            <a:r>
              <a:rPr lang="en-US" dirty="0" err="1"/>
              <a:t>sameuser</a:t>
            </a:r>
            <a:r>
              <a:rPr lang="en-US" dirty="0"/>
              <a:t>&gt;@&lt;</a:t>
            </a:r>
            <a:r>
              <a:rPr lang="en-US" dirty="0" err="1"/>
              <a:t>managed_server</a:t>
            </a:r>
            <a:r>
              <a:rPr lang="en-US" dirty="0"/>
              <a:t>&gt;:&lt;exact same path&gt;</a:t>
            </a:r>
          </a:p>
          <a:p>
            <a:pPr lvl="3"/>
            <a:r>
              <a:rPr lang="en-US" dirty="0"/>
              <a:t>Unpack .jar in destination server using tool: </a:t>
            </a:r>
            <a:r>
              <a:rPr lang="en-US" dirty="0" err="1"/>
              <a:t>unpack.sh</a:t>
            </a:r>
            <a:endParaRPr lang="en-US" dirty="0"/>
          </a:p>
          <a:p>
            <a:pPr lvl="4"/>
            <a:r>
              <a:rPr lang="en-US" dirty="0"/>
              <a:t>Available under: $WLS_HOME/common/bin</a:t>
            </a:r>
          </a:p>
          <a:p>
            <a:pPr marL="1371566" lvl="4" indent="0">
              <a:buNone/>
            </a:pPr>
            <a:endParaRPr lang="en-US" dirty="0"/>
          </a:p>
        </p:txBody>
      </p:sp>
      <p:sp>
        <p:nvSpPr>
          <p:cNvPr id="3" name="Title 2">
            <a:extLst>
              <a:ext uri="{FF2B5EF4-FFF2-40B4-BE49-F238E27FC236}">
                <a16:creationId xmlns:a16="http://schemas.microsoft.com/office/drawing/2014/main" id="{2C71EE65-5AB5-3A37-205B-C7AA7104C748}"/>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Tree>
    <p:extLst>
      <p:ext uri="{BB962C8B-B14F-4D97-AF65-F5344CB8AC3E}">
        <p14:creationId xmlns:p14="http://schemas.microsoft.com/office/powerpoint/2010/main" val="325070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EEA3DD-85C6-A8E5-B587-055391622759}"/>
              </a:ext>
            </a:extLst>
          </p:cNvPr>
          <p:cNvSpPr>
            <a:spLocks noGrp="1"/>
          </p:cNvSpPr>
          <p:nvPr>
            <p:ph type="title"/>
          </p:nvPr>
        </p:nvSpPr>
        <p:spPr/>
        <p:txBody>
          <a:bodyPr/>
          <a:lstStyle/>
          <a:p>
            <a:r>
              <a:rPr lang="en-US" sz="2000" dirty="0">
                <a:latin typeface="Berlin Sans FB" panose="020E0602020502020306" pitchFamily="34" charset="0"/>
                <a:ea typeface="+mn-ea"/>
                <a:cs typeface="+mn-cs"/>
              </a:rPr>
              <a:t>OUTLINE</a:t>
            </a:r>
            <a:endParaRPr lang="en-US" dirty="0"/>
          </a:p>
        </p:txBody>
      </p:sp>
      <p:graphicFrame>
        <p:nvGraphicFramePr>
          <p:cNvPr id="4" name="Table 5">
            <a:extLst>
              <a:ext uri="{FF2B5EF4-FFF2-40B4-BE49-F238E27FC236}">
                <a16:creationId xmlns:a16="http://schemas.microsoft.com/office/drawing/2014/main" id="{7D90CF66-9EA8-969A-BD15-410AF24B8EA8}"/>
              </a:ext>
            </a:extLst>
          </p:cNvPr>
          <p:cNvGraphicFramePr>
            <a:graphicFrameLocks noGrp="1"/>
          </p:cNvGraphicFramePr>
          <p:nvPr>
            <p:extLst>
              <p:ext uri="{D42A27DB-BD31-4B8C-83A1-F6EECF244321}">
                <p14:modId xmlns:p14="http://schemas.microsoft.com/office/powerpoint/2010/main" val="906081287"/>
              </p:ext>
            </p:extLst>
          </p:nvPr>
        </p:nvGraphicFramePr>
        <p:xfrm>
          <a:off x="719725" y="949773"/>
          <a:ext cx="7518839" cy="5293954"/>
        </p:xfrm>
        <a:graphic>
          <a:graphicData uri="http://schemas.openxmlformats.org/drawingml/2006/table">
            <a:tbl>
              <a:tblPr firstRow="1" bandRow="1">
                <a:tableStyleId>{7E9639D4-E3E2-4D34-9284-5A2195B3D0D7}</a:tableStyleId>
              </a:tblPr>
              <a:tblGrid>
                <a:gridCol w="6302557">
                  <a:extLst>
                    <a:ext uri="{9D8B030D-6E8A-4147-A177-3AD203B41FA5}">
                      <a16:colId xmlns:a16="http://schemas.microsoft.com/office/drawing/2014/main" val="542272093"/>
                    </a:ext>
                  </a:extLst>
                </a:gridCol>
                <a:gridCol w="1216282">
                  <a:extLst>
                    <a:ext uri="{9D8B030D-6E8A-4147-A177-3AD203B41FA5}">
                      <a16:colId xmlns:a16="http://schemas.microsoft.com/office/drawing/2014/main" val="2578446560"/>
                    </a:ext>
                  </a:extLst>
                </a:gridCol>
              </a:tblGrid>
              <a:tr h="457912">
                <a:tc>
                  <a:txBody>
                    <a:bodyPr/>
                    <a:lstStyle/>
                    <a:p>
                      <a:pPr algn="l" rtl="0"/>
                      <a:endParaRPr lang="en-US" dirty="0"/>
                    </a:p>
                  </a:txBody>
                  <a:tcPr>
                    <a:lnR w="12700" cap="flat" cmpd="sng" algn="ctr">
                      <a:solidFill>
                        <a:schemeClr val="tx1"/>
                      </a:solidFill>
                      <a:prstDash val="dot"/>
                      <a:round/>
                      <a:headEnd type="none" w="med" len="med"/>
                      <a:tailEnd type="none" w="med" len="med"/>
                    </a:lnR>
                    <a:solidFill>
                      <a:schemeClr val="accent4">
                        <a:lumMod val="20000"/>
                        <a:lumOff val="80000"/>
                      </a:schemeClr>
                    </a:solidFill>
                  </a:tcPr>
                </a:tc>
                <a:tc>
                  <a:txBody>
                    <a:bodyPr/>
                    <a:lstStyle/>
                    <a:p>
                      <a:pPr algn="ctr"/>
                      <a:endParaRPr lang="en-US" dirty="0"/>
                    </a:p>
                  </a:txBody>
                  <a:tcPr>
                    <a:lnL w="12700" cap="flat" cmpd="sng" algn="ctr">
                      <a:solidFill>
                        <a:schemeClr val="tx1"/>
                      </a:solidFill>
                      <a:prstDash val="dot"/>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4238311333"/>
                  </a:ext>
                </a:extLst>
              </a:tr>
              <a:tr h="33191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2">
                              <a:lumMod val="50000"/>
                            </a:schemeClr>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verview of Oracle SOA</a:t>
                      </a:r>
                      <a:endParaRPr lang="en-US" b="1" dirty="0">
                        <a:solidFill>
                          <a:schemeClr val="accent2">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2">
                              <a:lumMod val="50000"/>
                            </a:schemeClr>
                          </a:solidFill>
                          <a:latin typeface="Segoe UI Semilight" panose="020B0402040204020203" pitchFamily="34" charset="0"/>
                          <a:cs typeface="Segoe UI Semilight" panose="020B0402040204020203" pitchFamily="34" charset="0"/>
                        </a:rPr>
                        <a:t>~15m</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6727014"/>
                  </a:ext>
                </a:extLst>
              </a:tr>
              <a:tr h="377336">
                <a:tc>
                  <a:txBody>
                    <a:bodyPr/>
                    <a:lstStyle/>
                    <a:p>
                      <a:pPr algn="l" rtl="0"/>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eb Services Introduction </a:t>
                      </a:r>
                      <a:endParaRPr lang="en-US" dirty="0"/>
                    </a:p>
                  </a:txBody>
                  <a:tcPr>
                    <a:lnR w="12700" cap="flat" cmpd="sng" algn="ctr">
                      <a:solidFill>
                        <a:schemeClr val="tx1"/>
                      </a:solidFill>
                      <a:prstDash val="dot"/>
                      <a:round/>
                      <a:headEnd type="none" w="med" len="med"/>
                      <a:tailEnd type="none" w="med" len="med"/>
                    </a:lnR>
                  </a:tcPr>
                </a:tc>
                <a:tc>
                  <a:txBody>
                    <a:bodyPr/>
                    <a:lstStyle/>
                    <a:p>
                      <a:pPr marL="0" marR="0" lvl="0" indent="0" algn="ctr" defTabSz="685783" rtl="1" eaLnBrk="1" fontAlgn="auto" latinLnBrk="0" hangingPunct="1">
                        <a:lnSpc>
                          <a:spcPct val="100000"/>
                        </a:lnSpc>
                        <a:spcBef>
                          <a:spcPts val="0"/>
                        </a:spcBef>
                        <a:spcAft>
                          <a:spcPts val="0"/>
                        </a:spcAft>
                        <a:buClrTx/>
                        <a:buSzTx/>
                        <a:buFontTx/>
                        <a:buNone/>
                        <a:tabLst/>
                        <a:defRPr/>
                      </a:pPr>
                      <a:r>
                        <a:rPr lang="en-US" b="1" dirty="0">
                          <a:solidFill>
                            <a:schemeClr val="accent4">
                              <a:lumMod val="75000"/>
                            </a:schemeClr>
                          </a:solidFill>
                          <a:latin typeface="Segoe UI Semilight" panose="020B0402040204020203" pitchFamily="34" charset="0"/>
                          <a:cs typeface="Segoe UI Semilight" panose="020B0402040204020203" pitchFamily="34" charset="0"/>
                        </a:rPr>
                        <a:t>~1h</a:t>
                      </a:r>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894952257"/>
                  </a:ext>
                </a:extLst>
              </a:tr>
              <a:tr h="377336">
                <a:tc>
                  <a:txBody>
                    <a:bodyPr/>
                    <a:lstStyle/>
                    <a:p>
                      <a:pPr algn="l" rtl="0"/>
                      <a:r>
                        <a:rPr lang="en-US" b="1" dirty="0">
                          <a:solidFill>
                            <a:srgbClr val="92D050"/>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ervice Component Architecture (SCA) </a:t>
                      </a:r>
                      <a:endParaRPr lang="en-US" dirty="0"/>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92D05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512641455"/>
                  </a:ext>
                </a:extLst>
              </a:tr>
              <a:tr h="353430">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OA Installation</a:t>
                      </a:r>
                      <a:endParaRPr lang="en-US" b="1" dirty="0">
                        <a:solidFill>
                          <a:schemeClr val="accent6">
                            <a:lumMod val="75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75000"/>
                            </a:schemeClr>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62052090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anaging and Monitoring Infrastructure and Applications</a:t>
                      </a:r>
                      <a:endParaRPr lang="en-US" b="1" dirty="0">
                        <a:solidFill>
                          <a:srgbClr val="0070C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70C0"/>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51288737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C</a:t>
                      </a:r>
                      <a:r>
                        <a:rPr lang="en-US" b="1" dirty="0">
                          <a:solidFill>
                            <a:schemeClr val="tx2">
                              <a:lumMod val="50000"/>
                            </a:schemeClr>
                          </a:solidFill>
                          <a:latin typeface="Segoe UI Semilight" panose="020B0402040204020203" pitchFamily="34" charset="0"/>
                          <a:cs typeface="Segoe UI Semilight" panose="020B0402040204020203" pitchFamily="34" charset="0"/>
                        </a:rPr>
                        <a:t>reating Adapter Services</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000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2510773"/>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C000"/>
                          </a:solidFill>
                          <a:latin typeface="Segoe UI Semilight" panose="020B0402040204020203" pitchFamily="34" charset="0"/>
                          <a:cs typeface="Segoe UI Semilight" panose="020B0402040204020203" pitchFamily="34" charset="0"/>
                        </a:rPr>
                        <a:t>B</a:t>
                      </a:r>
                      <a:r>
                        <a:rPr lang="en-US" b="1" dirty="0">
                          <a:solidFill>
                            <a:schemeClr val="tx2">
                              <a:lumMod val="50000"/>
                            </a:schemeClr>
                          </a:solidFill>
                          <a:latin typeface="Segoe UI Semilight" panose="020B0402040204020203" pitchFamily="34" charset="0"/>
                          <a:cs typeface="Segoe UI Semilight" panose="020B0402040204020203" pitchFamily="34" charset="0"/>
                        </a:rPr>
                        <a:t>usiness Process Execution Language(BPEL)</a:t>
                      </a:r>
                      <a:endParaRPr lang="en-US" b="1" dirty="0">
                        <a:solidFill>
                          <a:srgbClr val="FFC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C000"/>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86287075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50000"/>
                            </a:schemeClr>
                          </a:solidFill>
                          <a:latin typeface="Segoe UI Semilight" panose="020B0402040204020203" pitchFamily="34" charset="0"/>
                          <a:cs typeface="Segoe UI Semilight" panose="020B0402040204020203" pitchFamily="34" charset="0"/>
                        </a:rPr>
                        <a:t>A</a:t>
                      </a:r>
                      <a:r>
                        <a:rPr lang="en-US" b="1" dirty="0">
                          <a:solidFill>
                            <a:schemeClr val="tx2">
                              <a:lumMod val="50000"/>
                            </a:schemeClr>
                          </a:solidFill>
                          <a:latin typeface="Segoe UI Semilight" panose="020B0402040204020203" pitchFamily="34" charset="0"/>
                          <a:cs typeface="Segoe UI Semilight" panose="020B0402040204020203" pitchFamily="34" charset="0"/>
                        </a:rPr>
                        <a:t>ctivities in Oracle BPEL Component Designer</a:t>
                      </a:r>
                      <a:endParaRPr lang="en-US" b="1" dirty="0">
                        <a:solidFill>
                          <a:schemeClr val="accent6">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50000"/>
                            </a:schemeClr>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613433042"/>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5353"/>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rchestrating Services with Oracle BPEL</a:t>
                      </a:r>
                    </a:p>
                  </a:txBody>
                  <a:tcPr>
                    <a:lnR w="12700" cap="flat" cmpd="sng" algn="ctr">
                      <a:solidFill>
                        <a:schemeClr val="tx1"/>
                      </a:solidFill>
                      <a:prstDash val="dot"/>
                      <a:round/>
                      <a:headEnd type="none" w="med" len="med"/>
                      <a:tailEnd type="none" w="med" len="med"/>
                    </a:lnR>
                  </a:tcPr>
                </a:tc>
                <a:tc>
                  <a:txBody>
                    <a:bodyPr/>
                    <a:lstStyle/>
                    <a:p>
                      <a:pPr algn="ct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8146951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6600"/>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orking with Mediator Components</a:t>
                      </a:r>
                      <a:endParaRPr lang="en-US" b="1" dirty="0">
                        <a:solidFill>
                          <a:srgbClr val="0066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6600"/>
                          </a:solidFill>
                          <a:latin typeface="Segoe UI Semilight" panose="020B0402040204020203" pitchFamily="34" charset="0"/>
                          <a:cs typeface="Segoe UI Semilight" panose="020B0402040204020203" pitchFamily="34" charset="0"/>
                        </a:rPr>
                        <a:t>~3h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275217423"/>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F</a:t>
                      </a:r>
                      <a:r>
                        <a:rPr lang="en-US" b="1" dirty="0">
                          <a:solidFill>
                            <a:schemeClr val="tx2">
                              <a:lumMod val="50000"/>
                            </a:schemeClr>
                          </a:solidFill>
                          <a:latin typeface="Segoe UI Semilight" panose="020B0402040204020203" pitchFamily="34" charset="0"/>
                          <a:cs typeface="Segoe UI Semilight" panose="020B0402040204020203" pitchFamily="34" charset="0"/>
                        </a:rPr>
                        <a:t>ault Handling and Exception Management</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000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48067950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5"/>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DS Introduction</a:t>
                      </a:r>
                      <a:endParaRPr lang="en-US" b="1" dirty="0">
                        <a:solidFill>
                          <a:schemeClr val="accent5"/>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5"/>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150278010"/>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2B89B3"/>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ensors</a:t>
                      </a:r>
                      <a:endParaRPr lang="en-US" b="1" dirty="0">
                        <a:solidFill>
                          <a:srgbClr val="2B89B3"/>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2B89B3"/>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068223523"/>
                  </a:ext>
                </a:extLst>
              </a:tr>
            </a:tbl>
          </a:graphicData>
        </a:graphic>
      </p:graphicFrame>
    </p:spTree>
    <p:extLst>
      <p:ext uri="{BB962C8B-B14F-4D97-AF65-F5344CB8AC3E}">
        <p14:creationId xmlns:p14="http://schemas.microsoft.com/office/powerpoint/2010/main" val="69165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505E5-1697-7765-0435-FDD88273760C}"/>
              </a:ext>
            </a:extLst>
          </p:cNvPr>
          <p:cNvSpPr>
            <a:spLocks noGrp="1"/>
          </p:cNvSpPr>
          <p:nvPr>
            <p:ph type="title"/>
          </p:nvPr>
        </p:nvSpPr>
        <p:spPr/>
        <p:txBody>
          <a:bodyPr/>
          <a:lstStyle/>
          <a:p>
            <a:endParaRPr lang="en-US"/>
          </a:p>
        </p:txBody>
      </p:sp>
      <p:sp>
        <p:nvSpPr>
          <p:cNvPr id="4" name="Oval 3">
            <a:extLst>
              <a:ext uri="{FF2B5EF4-FFF2-40B4-BE49-F238E27FC236}">
                <a16:creationId xmlns:a16="http://schemas.microsoft.com/office/drawing/2014/main" id="{C33F89E5-C047-EE32-9585-2DD499B377A4}"/>
              </a:ext>
            </a:extLst>
          </p:cNvPr>
          <p:cNvSpPr/>
          <p:nvPr/>
        </p:nvSpPr>
        <p:spPr>
          <a:xfrm>
            <a:off x="1770077" y="2025426"/>
            <a:ext cx="2080470" cy="1298377"/>
          </a:xfrm>
          <a:prstGeom prst="ellipse">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solidFill>
                  <a:schemeClr val="bg1"/>
                </a:solidFill>
              </a:rPr>
              <a:t>Admin Server</a:t>
            </a:r>
          </a:p>
          <a:p>
            <a:pPr algn="justLow"/>
            <a:r>
              <a:rPr lang="en-US" dirty="0">
                <a:solidFill>
                  <a:schemeClr val="bg1"/>
                </a:solidFill>
              </a:rPr>
              <a:t>Port 162:10001</a:t>
            </a:r>
          </a:p>
        </p:txBody>
      </p:sp>
      <p:sp>
        <p:nvSpPr>
          <p:cNvPr id="5" name="Rounded Rectangle 4">
            <a:extLst>
              <a:ext uri="{FF2B5EF4-FFF2-40B4-BE49-F238E27FC236}">
                <a16:creationId xmlns:a16="http://schemas.microsoft.com/office/drawing/2014/main" id="{778DB6CC-F7EE-77E6-910B-1380776E3D9E}"/>
              </a:ext>
            </a:extLst>
          </p:cNvPr>
          <p:cNvSpPr/>
          <p:nvPr/>
        </p:nvSpPr>
        <p:spPr>
          <a:xfrm>
            <a:off x="4974672" y="2247238"/>
            <a:ext cx="1971412" cy="715089"/>
          </a:xfrm>
          <a:prstGeom prst="round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solidFill>
                  <a:schemeClr val="bg1"/>
                </a:solidFill>
              </a:rPr>
              <a:t>Manager Server 161:10003</a:t>
            </a:r>
          </a:p>
        </p:txBody>
      </p:sp>
      <p:sp>
        <p:nvSpPr>
          <p:cNvPr id="6" name="TextBox 5">
            <a:extLst>
              <a:ext uri="{FF2B5EF4-FFF2-40B4-BE49-F238E27FC236}">
                <a16:creationId xmlns:a16="http://schemas.microsoft.com/office/drawing/2014/main" id="{4E94E36F-B7E6-7D40-6A05-58938C86E174}"/>
              </a:ext>
            </a:extLst>
          </p:cNvPr>
          <p:cNvSpPr txBox="1"/>
          <p:nvPr/>
        </p:nvSpPr>
        <p:spPr>
          <a:xfrm>
            <a:off x="639044" y="3621027"/>
            <a:ext cx="4788634" cy="369332"/>
          </a:xfrm>
          <a:prstGeom prst="rect">
            <a:avLst/>
          </a:prstGeom>
          <a:noFill/>
        </p:spPr>
        <p:txBody>
          <a:bodyPr wrap="square" rtlCol="0">
            <a:spAutoFit/>
          </a:bodyPr>
          <a:lstStyle/>
          <a:p>
            <a:r>
              <a:rPr lang="en-US" dirty="0"/>
              <a:t>$ORACLE_BASE/</a:t>
            </a:r>
            <a:r>
              <a:rPr lang="en-US" dirty="0" err="1"/>
              <a:t>user_projects</a:t>
            </a:r>
            <a:r>
              <a:rPr lang="en-US" dirty="0"/>
              <a:t>/domains/</a:t>
            </a:r>
            <a:r>
              <a:rPr lang="en-US" dirty="0" err="1"/>
              <a:t>soatrain</a:t>
            </a:r>
            <a:endParaRPr lang="en-US" dirty="0"/>
          </a:p>
        </p:txBody>
      </p:sp>
    </p:spTree>
    <p:extLst>
      <p:ext uri="{BB962C8B-B14F-4D97-AF65-F5344CB8AC3E}">
        <p14:creationId xmlns:p14="http://schemas.microsoft.com/office/powerpoint/2010/main" val="709574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6D52A8-BD16-00E9-ADB5-F81489E7A796}"/>
              </a:ext>
            </a:extLst>
          </p:cNvPr>
          <p:cNvSpPr>
            <a:spLocks noGrp="1"/>
          </p:cNvSpPr>
          <p:nvPr>
            <p:ph idx="1"/>
          </p:nvPr>
        </p:nvSpPr>
        <p:spPr/>
        <p:txBody>
          <a:bodyPr/>
          <a:lstStyle/>
          <a:p>
            <a:r>
              <a:rPr lang="en-US" dirty="0"/>
              <a:t>In this section:</a:t>
            </a:r>
          </a:p>
          <a:p>
            <a:pPr lvl="1"/>
            <a:endParaRPr lang="en-US" dirty="0"/>
          </a:p>
          <a:p>
            <a:pPr lvl="1">
              <a:lnSpc>
                <a:spcPct val="200000"/>
              </a:lnSpc>
            </a:pPr>
            <a:r>
              <a:rPr lang="en-US" dirty="0">
                <a:solidFill>
                  <a:srgbClr val="006600"/>
                </a:solidFill>
              </a:rPr>
              <a:t>Starting / Stopping Environment (Domain)</a:t>
            </a:r>
          </a:p>
          <a:p>
            <a:pPr lvl="1">
              <a:lnSpc>
                <a:spcPct val="200000"/>
              </a:lnSpc>
            </a:pPr>
            <a:r>
              <a:rPr lang="en-US" dirty="0">
                <a:solidFill>
                  <a:srgbClr val="006600"/>
                </a:solidFill>
              </a:rPr>
              <a:t>Review FMW Console</a:t>
            </a:r>
          </a:p>
          <a:p>
            <a:pPr lvl="1">
              <a:lnSpc>
                <a:spcPct val="200000"/>
              </a:lnSpc>
            </a:pPr>
            <a:r>
              <a:rPr lang="en-US" dirty="0">
                <a:solidFill>
                  <a:srgbClr val="006600"/>
                </a:solidFill>
              </a:rPr>
              <a:t>Review FWM Enterprise Manager</a:t>
            </a:r>
          </a:p>
          <a:p>
            <a:pPr lvl="1"/>
            <a:endParaRPr lang="en-US" dirty="0"/>
          </a:p>
        </p:txBody>
      </p:sp>
      <p:sp>
        <p:nvSpPr>
          <p:cNvPr id="3" name="Title 2">
            <a:extLst>
              <a:ext uri="{FF2B5EF4-FFF2-40B4-BE49-F238E27FC236}">
                <a16:creationId xmlns:a16="http://schemas.microsoft.com/office/drawing/2014/main" id="{2C1CAD41-D95E-385F-6375-F5FF47E4731D}"/>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a:t>
            </a:r>
          </a:p>
        </p:txBody>
      </p:sp>
    </p:spTree>
    <p:extLst>
      <p:ext uri="{BB962C8B-B14F-4D97-AF65-F5344CB8AC3E}">
        <p14:creationId xmlns:p14="http://schemas.microsoft.com/office/powerpoint/2010/main" val="1829756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09CEBE-6BC9-631F-4E4E-30B8DF58EA0A}"/>
              </a:ext>
            </a:extLst>
          </p:cNvPr>
          <p:cNvSpPr>
            <a:spLocks noGrp="1"/>
          </p:cNvSpPr>
          <p:nvPr>
            <p:ph idx="1"/>
          </p:nvPr>
        </p:nvSpPr>
        <p:spPr/>
        <p:txBody>
          <a:bodyPr/>
          <a:lstStyle/>
          <a:p>
            <a:pPr>
              <a:buFont typeface="Wingdings" panose="05000000000000000000" pitchFamily="2" charset="2"/>
              <a:buChar char="q"/>
            </a:pPr>
            <a:r>
              <a:rPr lang="en-US" dirty="0">
                <a:solidFill>
                  <a:srgbClr val="006600"/>
                </a:solidFill>
              </a:rPr>
              <a:t>Starting / Stopping Environment (Domain)</a:t>
            </a:r>
          </a:p>
          <a:p>
            <a:pPr lvl="1">
              <a:buFont typeface="Arial" panose="020B0604020202020204" pitchFamily="34" charset="0"/>
              <a:buChar char="•"/>
            </a:pPr>
            <a:r>
              <a:rPr lang="en-US" dirty="0">
                <a:solidFill>
                  <a:schemeClr val="accent3">
                    <a:lumMod val="75000"/>
                  </a:schemeClr>
                </a:solidFill>
              </a:rPr>
              <a:t>Starting for the first time:</a:t>
            </a:r>
          </a:p>
          <a:p>
            <a:pPr lvl="2"/>
            <a:r>
              <a:rPr lang="en-US" dirty="0">
                <a:solidFill>
                  <a:schemeClr val="accent3">
                    <a:lumMod val="75000"/>
                  </a:schemeClr>
                </a:solidFill>
              </a:rPr>
              <a:t>Creating security properties file:</a:t>
            </a:r>
          </a:p>
          <a:p>
            <a:pPr marL="685782" lvl="2" indent="0">
              <a:buNone/>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tx2">
                    <a:lumMod val="60000"/>
                    <a:lumOff val="40000"/>
                  </a:schemeClr>
                </a:solidFill>
              </a:rPr>
              <a:t>	$ </a:t>
            </a:r>
            <a:r>
              <a:rPr lang="en-US" altLang="en-US" sz="1500" dirty="0" err="1">
                <a:solidFill>
                  <a:schemeClr val="tx2">
                    <a:lumMod val="60000"/>
                    <a:lumOff val="40000"/>
                  </a:schemeClr>
                </a:solidFill>
              </a:rPr>
              <a:t>mkdir</a:t>
            </a:r>
            <a:r>
              <a:rPr lang="en-US" altLang="en-US" sz="1500" dirty="0">
                <a:solidFill>
                  <a:schemeClr val="tx2">
                    <a:lumMod val="60000"/>
                    <a:lumOff val="40000"/>
                  </a:schemeClr>
                </a:solidFill>
              </a:rPr>
              <a:t> -p $DOMAIN_HOME/servers/</a:t>
            </a:r>
            <a:r>
              <a:rPr lang="en-US" altLang="en-US" sz="1500" dirty="0" err="1">
                <a:solidFill>
                  <a:schemeClr val="tx2">
                    <a:lumMod val="60000"/>
                    <a:lumOff val="40000"/>
                  </a:schemeClr>
                </a:solidFill>
              </a:rPr>
              <a:t>AdminServer</a:t>
            </a:r>
            <a:r>
              <a:rPr lang="en-US" altLang="en-US" sz="1500" dirty="0">
                <a:solidFill>
                  <a:schemeClr val="tx2">
                    <a:lumMod val="60000"/>
                    <a:lumOff val="40000"/>
                  </a:schemeClr>
                </a:solidFill>
              </a:rPr>
              <a:t>/security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tx2">
                    <a:lumMod val="60000"/>
                    <a:lumOff val="40000"/>
                  </a:schemeClr>
                </a:solidFill>
              </a:rPr>
              <a:t>	$ echo "username=</a:t>
            </a:r>
            <a:r>
              <a:rPr lang="en-US" altLang="en-US" sz="1500" dirty="0" err="1">
                <a:solidFill>
                  <a:schemeClr val="tx2">
                    <a:lumMod val="60000"/>
                    <a:lumOff val="40000"/>
                  </a:schemeClr>
                </a:solidFill>
              </a:rPr>
              <a:t>weblogic</a:t>
            </a:r>
            <a:r>
              <a:rPr lang="en-US" altLang="en-US" sz="1500" dirty="0">
                <a:solidFill>
                  <a:schemeClr val="tx2">
                    <a:lumMod val="60000"/>
                    <a:lumOff val="40000"/>
                  </a:schemeClr>
                </a:solidFill>
              </a:rPr>
              <a:t>" &gt; 		$DOMAIN_HOME/servers/</a:t>
            </a:r>
            <a:r>
              <a:rPr lang="en-US" altLang="en-US" sz="1500" dirty="0" err="1">
                <a:solidFill>
                  <a:schemeClr val="tx2">
                    <a:lumMod val="60000"/>
                    <a:lumOff val="40000"/>
                  </a:schemeClr>
                </a:solidFill>
              </a:rPr>
              <a:t>AdminServer</a:t>
            </a:r>
            <a:r>
              <a:rPr lang="en-US" altLang="en-US" sz="1500" dirty="0">
                <a:solidFill>
                  <a:schemeClr val="tx2">
                    <a:lumMod val="60000"/>
                    <a:lumOff val="40000"/>
                  </a:schemeClr>
                </a:solidFill>
              </a:rPr>
              <a:t>/security/</a:t>
            </a:r>
            <a:r>
              <a:rPr lang="en-US" altLang="en-US" sz="1500" dirty="0" err="1">
                <a:solidFill>
                  <a:schemeClr val="tx2">
                    <a:lumMod val="60000"/>
                    <a:lumOff val="40000"/>
                  </a:schemeClr>
                </a:solidFill>
              </a:rPr>
              <a:t>boot.properties</a:t>
            </a:r>
            <a:r>
              <a:rPr lang="en-US" altLang="en-US" sz="1500" dirty="0">
                <a:solidFill>
                  <a:schemeClr val="tx2">
                    <a:lumMod val="60000"/>
                    <a:lumOff val="40000"/>
                  </a:schemeClr>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tx2">
                    <a:lumMod val="60000"/>
                    <a:lumOff val="40000"/>
                  </a:schemeClr>
                </a:solidFill>
              </a:rPr>
              <a:t>	$ echo "password=Password1" &gt;&gt; 	$DOMAIN_HOME/servers/</a:t>
            </a:r>
            <a:r>
              <a:rPr lang="en-US" altLang="en-US" sz="1500" dirty="0" err="1">
                <a:solidFill>
                  <a:schemeClr val="tx2">
                    <a:lumMod val="60000"/>
                    <a:lumOff val="40000"/>
                  </a:schemeClr>
                </a:solidFill>
              </a:rPr>
              <a:t>AdminServer</a:t>
            </a:r>
            <a:r>
              <a:rPr lang="en-US" altLang="en-US" sz="1500" dirty="0">
                <a:solidFill>
                  <a:schemeClr val="tx2">
                    <a:lumMod val="60000"/>
                    <a:lumOff val="40000"/>
                  </a:schemeClr>
                </a:solidFill>
              </a:rPr>
              <a:t>/security/</a:t>
            </a:r>
            <a:r>
              <a:rPr lang="en-US" altLang="en-US" sz="1500" dirty="0" err="1">
                <a:solidFill>
                  <a:schemeClr val="tx2">
                    <a:lumMod val="60000"/>
                    <a:lumOff val="40000"/>
                  </a:schemeClr>
                </a:solidFill>
              </a:rPr>
              <a:t>boot.properties</a:t>
            </a:r>
            <a:r>
              <a:rPr lang="en-US" altLang="en-US" sz="1500" dirty="0">
                <a:solidFill>
                  <a:schemeClr val="tx2">
                    <a:lumMod val="60000"/>
                    <a:lumOff val="40000"/>
                  </a:schemeClr>
                </a:solidFill>
              </a:rPr>
              <a:t> </a:t>
            </a:r>
          </a:p>
          <a:p>
            <a:pPr lvl="3"/>
            <a:endParaRPr lang="en-US" dirty="0"/>
          </a:p>
          <a:p>
            <a:pPr marL="625475" lvl="3" indent="-285750">
              <a:lnSpc>
                <a:spcPct val="150000"/>
              </a:lnSpc>
              <a:buFont typeface="Arial" panose="020B0604020202020204" pitchFamily="34" charset="0"/>
              <a:buChar char="•"/>
            </a:pPr>
            <a:r>
              <a:rPr lang="en-US" dirty="0">
                <a:solidFill>
                  <a:schemeClr val="accent3">
                    <a:lumMod val="75000"/>
                  </a:schemeClr>
                </a:solidFill>
              </a:rPr>
              <a:t>Starting </a:t>
            </a:r>
            <a:r>
              <a:rPr lang="en-US" dirty="0" err="1">
                <a:solidFill>
                  <a:schemeClr val="accent3">
                    <a:lumMod val="75000"/>
                  </a:schemeClr>
                </a:solidFill>
              </a:rPr>
              <a:t>Weblogic</a:t>
            </a:r>
            <a:r>
              <a:rPr lang="en-US" dirty="0">
                <a:solidFill>
                  <a:schemeClr val="accent3">
                    <a:lumMod val="75000"/>
                  </a:schemeClr>
                </a:solidFill>
              </a:rPr>
              <a:t> Server</a:t>
            </a:r>
          </a:p>
          <a:p>
            <a:pPr marL="968367" lvl="4" indent="-285750">
              <a:lnSpc>
                <a:spcPct val="150000"/>
              </a:lnSpc>
              <a:buFont typeface="Arial" panose="020B0604020202020204" pitchFamily="34" charset="0"/>
              <a:buChar char="•"/>
            </a:pPr>
            <a:r>
              <a:rPr lang="en-US" dirty="0">
                <a:solidFill>
                  <a:schemeClr val="accent3">
                    <a:lumMod val="75000"/>
                  </a:schemeClr>
                </a:solidFill>
              </a:rPr>
              <a:t>$DOMAIN_HOME/</a:t>
            </a:r>
            <a:r>
              <a:rPr lang="en-US" dirty="0" err="1">
                <a:solidFill>
                  <a:schemeClr val="accent3">
                    <a:lumMod val="75000"/>
                  </a:schemeClr>
                </a:solidFill>
              </a:rPr>
              <a:t>startWebLogic.sh</a:t>
            </a:r>
            <a:endParaRPr lang="en-US" dirty="0">
              <a:solidFill>
                <a:schemeClr val="accent3">
                  <a:lumMod val="75000"/>
                </a:schemeClr>
              </a:solidFill>
            </a:endParaRPr>
          </a:p>
          <a:p>
            <a:pPr marL="625475" lvl="3" indent="-285750">
              <a:lnSpc>
                <a:spcPct val="150000"/>
              </a:lnSpc>
              <a:buFont typeface="Arial" panose="020B0604020202020204" pitchFamily="34" charset="0"/>
              <a:buChar char="•"/>
            </a:pPr>
            <a:r>
              <a:rPr lang="en-US" dirty="0">
                <a:solidFill>
                  <a:schemeClr val="accent3">
                    <a:lumMod val="75000"/>
                  </a:schemeClr>
                </a:solidFill>
              </a:rPr>
              <a:t>Starting Node Managers</a:t>
            </a:r>
          </a:p>
          <a:p>
            <a:pPr marL="625475" lvl="3" indent="-285750">
              <a:lnSpc>
                <a:spcPct val="150000"/>
              </a:lnSpc>
              <a:buFont typeface="Arial" panose="020B0604020202020204" pitchFamily="34" charset="0"/>
              <a:buChar char="•"/>
            </a:pPr>
            <a:r>
              <a:rPr lang="en-US" dirty="0">
                <a:solidFill>
                  <a:schemeClr val="accent3">
                    <a:lumMod val="75000"/>
                  </a:schemeClr>
                </a:solidFill>
              </a:rPr>
              <a:t>Stopping </a:t>
            </a:r>
            <a:r>
              <a:rPr lang="en-US" dirty="0" err="1">
                <a:solidFill>
                  <a:schemeClr val="accent3">
                    <a:lumMod val="75000"/>
                  </a:schemeClr>
                </a:solidFill>
              </a:rPr>
              <a:t>Weblogic</a:t>
            </a:r>
            <a:r>
              <a:rPr lang="en-US" dirty="0">
                <a:solidFill>
                  <a:schemeClr val="accent3">
                    <a:lumMod val="75000"/>
                  </a:schemeClr>
                </a:solidFill>
              </a:rPr>
              <a:t> Server</a:t>
            </a:r>
          </a:p>
          <a:p>
            <a:pPr marL="625475" lvl="3" indent="-285750">
              <a:lnSpc>
                <a:spcPct val="150000"/>
              </a:lnSpc>
              <a:buFont typeface="Arial" panose="020B0604020202020204" pitchFamily="34" charset="0"/>
              <a:buChar char="•"/>
            </a:pPr>
            <a:r>
              <a:rPr lang="en-US" dirty="0">
                <a:solidFill>
                  <a:schemeClr val="accent3">
                    <a:lumMod val="75000"/>
                  </a:schemeClr>
                </a:solidFill>
              </a:rPr>
              <a:t>Stopping Node Managers</a:t>
            </a:r>
          </a:p>
          <a:p>
            <a:pPr lvl="3"/>
            <a:endParaRPr lang="en-US" dirty="0"/>
          </a:p>
        </p:txBody>
      </p:sp>
      <p:sp>
        <p:nvSpPr>
          <p:cNvPr id="3" name="Title 2">
            <a:extLst>
              <a:ext uri="{FF2B5EF4-FFF2-40B4-BE49-F238E27FC236}">
                <a16:creationId xmlns:a16="http://schemas.microsoft.com/office/drawing/2014/main" id="{660F6646-3122-9BE4-ED15-F232A55216CD}"/>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a:t>
            </a:r>
          </a:p>
        </p:txBody>
      </p:sp>
    </p:spTree>
    <p:extLst>
      <p:ext uri="{BB962C8B-B14F-4D97-AF65-F5344CB8AC3E}">
        <p14:creationId xmlns:p14="http://schemas.microsoft.com/office/powerpoint/2010/main" val="3137052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FAC5BA-0060-8E18-CF17-9A5E3DB8C4E6}"/>
              </a:ext>
            </a:extLst>
          </p:cNvPr>
          <p:cNvSpPr>
            <a:spLocks noGrp="1"/>
          </p:cNvSpPr>
          <p:nvPr>
            <p:ph idx="1"/>
          </p:nvPr>
        </p:nvSpPr>
        <p:spPr/>
        <p:txBody>
          <a:bodyPr/>
          <a:lstStyle/>
          <a:p>
            <a:r>
              <a:rPr lang="en-US" dirty="0"/>
              <a:t>Review </a:t>
            </a:r>
            <a:r>
              <a:rPr lang="en-US" dirty="0" err="1"/>
              <a:t>Weblogic</a:t>
            </a:r>
            <a:r>
              <a:rPr lang="en-US" dirty="0"/>
              <a:t> Console</a:t>
            </a:r>
          </a:p>
        </p:txBody>
      </p:sp>
      <p:sp>
        <p:nvSpPr>
          <p:cNvPr id="3" name="Title 2">
            <a:extLst>
              <a:ext uri="{FF2B5EF4-FFF2-40B4-BE49-F238E27FC236}">
                <a16:creationId xmlns:a16="http://schemas.microsoft.com/office/drawing/2014/main" id="{557249DB-DA4D-C2EA-1B8A-DE6EA55027F1}"/>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a:t>
            </a:r>
          </a:p>
        </p:txBody>
      </p:sp>
    </p:spTree>
    <p:extLst>
      <p:ext uri="{BB962C8B-B14F-4D97-AF65-F5344CB8AC3E}">
        <p14:creationId xmlns:p14="http://schemas.microsoft.com/office/powerpoint/2010/main" val="1910619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563C6E-2FEA-4CD4-8C6B-68DE9E62A687}"/>
              </a:ext>
            </a:extLst>
          </p:cNvPr>
          <p:cNvSpPr>
            <a:spLocks noGrp="1"/>
          </p:cNvSpPr>
          <p:nvPr>
            <p:ph type="title"/>
          </p:nvPr>
        </p:nvSpPr>
        <p:spPr/>
        <p:txBody>
          <a:bodyPr/>
          <a:lstStyle/>
          <a:p>
            <a:r>
              <a:rPr lang="en-US" dirty="0"/>
              <a:t>High Level Design </a:t>
            </a:r>
          </a:p>
        </p:txBody>
      </p:sp>
      <p:sp>
        <p:nvSpPr>
          <p:cNvPr id="5" name="Rectangle 4">
            <a:extLst>
              <a:ext uri="{FF2B5EF4-FFF2-40B4-BE49-F238E27FC236}">
                <a16:creationId xmlns:a16="http://schemas.microsoft.com/office/drawing/2014/main" id="{8FB83E20-80B3-4265-952F-141C1B2753AE}"/>
              </a:ext>
            </a:extLst>
          </p:cNvPr>
          <p:cNvSpPr/>
          <p:nvPr/>
        </p:nvSpPr>
        <p:spPr>
          <a:xfrm>
            <a:off x="4277135" y="1432798"/>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API Manager</a:t>
            </a:r>
          </a:p>
        </p:txBody>
      </p:sp>
      <p:sp>
        <p:nvSpPr>
          <p:cNvPr id="9" name="Rectangle 8">
            <a:extLst>
              <a:ext uri="{FF2B5EF4-FFF2-40B4-BE49-F238E27FC236}">
                <a16:creationId xmlns:a16="http://schemas.microsoft.com/office/drawing/2014/main" id="{02BEAFA8-3A57-49AE-B604-107B61D6E6DD}"/>
              </a:ext>
            </a:extLst>
          </p:cNvPr>
          <p:cNvSpPr/>
          <p:nvPr/>
        </p:nvSpPr>
        <p:spPr>
          <a:xfrm>
            <a:off x="6629401" y="3306307"/>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2</a:t>
            </a:r>
          </a:p>
        </p:txBody>
      </p:sp>
      <p:sp>
        <p:nvSpPr>
          <p:cNvPr id="10" name="Rectangle 9">
            <a:extLst>
              <a:ext uri="{FF2B5EF4-FFF2-40B4-BE49-F238E27FC236}">
                <a16:creationId xmlns:a16="http://schemas.microsoft.com/office/drawing/2014/main" id="{C08424FE-6765-4927-B89B-4CF42BF7A50F}"/>
              </a:ext>
            </a:extLst>
          </p:cNvPr>
          <p:cNvSpPr/>
          <p:nvPr/>
        </p:nvSpPr>
        <p:spPr>
          <a:xfrm>
            <a:off x="6629401" y="2730574"/>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1</a:t>
            </a:r>
          </a:p>
        </p:txBody>
      </p:sp>
      <p:sp>
        <p:nvSpPr>
          <p:cNvPr id="11" name="Rectangle 10">
            <a:extLst>
              <a:ext uri="{FF2B5EF4-FFF2-40B4-BE49-F238E27FC236}">
                <a16:creationId xmlns:a16="http://schemas.microsoft.com/office/drawing/2014/main" id="{547D58F8-AA5A-4834-A6D2-A29EA3C52814}"/>
              </a:ext>
            </a:extLst>
          </p:cNvPr>
          <p:cNvSpPr/>
          <p:nvPr/>
        </p:nvSpPr>
        <p:spPr>
          <a:xfrm>
            <a:off x="2291919" y="2155136"/>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Enterprise Service Integration</a:t>
            </a:r>
          </a:p>
        </p:txBody>
      </p:sp>
      <p:sp>
        <p:nvSpPr>
          <p:cNvPr id="13" name="Flowchart: Magnetic Disk 12">
            <a:extLst>
              <a:ext uri="{FF2B5EF4-FFF2-40B4-BE49-F238E27FC236}">
                <a16:creationId xmlns:a16="http://schemas.microsoft.com/office/drawing/2014/main" id="{313A3C40-AB5B-4D5B-A76F-3A833E1C5858}"/>
              </a:ext>
            </a:extLst>
          </p:cNvPr>
          <p:cNvSpPr/>
          <p:nvPr/>
        </p:nvSpPr>
        <p:spPr>
          <a:xfrm>
            <a:off x="645370"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4" name="Flowchart: Magnetic Disk 13">
            <a:extLst>
              <a:ext uri="{FF2B5EF4-FFF2-40B4-BE49-F238E27FC236}">
                <a16:creationId xmlns:a16="http://schemas.microsoft.com/office/drawing/2014/main" id="{2240017F-A3C4-48C5-840C-F1C6E1187B9A}"/>
              </a:ext>
            </a:extLst>
          </p:cNvPr>
          <p:cNvSpPr/>
          <p:nvPr/>
        </p:nvSpPr>
        <p:spPr>
          <a:xfrm>
            <a:off x="941466"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5" name="Flowchart: Magnetic Disk 14">
            <a:extLst>
              <a:ext uri="{FF2B5EF4-FFF2-40B4-BE49-F238E27FC236}">
                <a16:creationId xmlns:a16="http://schemas.microsoft.com/office/drawing/2014/main" id="{436FEC6A-DA21-47A2-8735-7DCFAAAE8B77}"/>
              </a:ext>
            </a:extLst>
          </p:cNvPr>
          <p:cNvSpPr/>
          <p:nvPr/>
        </p:nvSpPr>
        <p:spPr>
          <a:xfrm>
            <a:off x="793537" y="4322647"/>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9" name="TextBox 18">
            <a:extLst>
              <a:ext uri="{FF2B5EF4-FFF2-40B4-BE49-F238E27FC236}">
                <a16:creationId xmlns:a16="http://schemas.microsoft.com/office/drawing/2014/main" id="{C576D82D-AAB1-4158-AB5F-FBB8A82C092C}"/>
              </a:ext>
            </a:extLst>
          </p:cNvPr>
          <p:cNvSpPr txBox="1"/>
          <p:nvPr/>
        </p:nvSpPr>
        <p:spPr>
          <a:xfrm>
            <a:off x="522592" y="4691650"/>
            <a:ext cx="766492" cy="276999"/>
          </a:xfrm>
          <a:prstGeom prst="rect">
            <a:avLst/>
          </a:prstGeom>
          <a:noFill/>
        </p:spPr>
        <p:txBody>
          <a:bodyPr wrap="none" rtlCol="0">
            <a:spAutoFit/>
          </a:bodyPr>
          <a:lstStyle/>
          <a:p>
            <a:r>
              <a:rPr lang="en-US" sz="1200" dirty="0"/>
              <a:t>Database</a:t>
            </a:r>
          </a:p>
        </p:txBody>
      </p:sp>
      <p:pic>
        <p:nvPicPr>
          <p:cNvPr id="1026" name="Picture 2" descr="Iot Icon Png #64565 - Free Icons Library">
            <a:extLst>
              <a:ext uri="{FF2B5EF4-FFF2-40B4-BE49-F238E27FC236}">
                <a16:creationId xmlns:a16="http://schemas.microsoft.com/office/drawing/2014/main" id="{FE8AB76A-9E8D-4C35-84B0-E580CFA36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5624" y="2706189"/>
            <a:ext cx="402891" cy="3398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pplication, custom, feature, program icon - Download on Iconfinder">
            <a:extLst>
              <a:ext uri="{FF2B5EF4-FFF2-40B4-BE49-F238E27FC236}">
                <a16:creationId xmlns:a16="http://schemas.microsoft.com/office/drawing/2014/main" id="{7D2CB1CB-7382-4909-89FF-DFE6CF5DD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315" y="333299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D71F208-4571-4A09-9AA0-F0EB08A09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745" y="4094161"/>
            <a:ext cx="457200" cy="33038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1C51AB52-1749-442A-AE2A-04147B880AFF}"/>
              </a:ext>
            </a:extLst>
          </p:cNvPr>
          <p:cNvCxnSpPr>
            <a:cxnSpLocks/>
          </p:cNvCxnSpPr>
          <p:nvPr/>
        </p:nvCxnSpPr>
        <p:spPr>
          <a:xfrm>
            <a:off x="8183587" y="1305227"/>
            <a:ext cx="42249" cy="4817534"/>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Graphic 28" descr="Cloud outline">
            <a:extLst>
              <a:ext uri="{FF2B5EF4-FFF2-40B4-BE49-F238E27FC236}">
                <a16:creationId xmlns:a16="http://schemas.microsoft.com/office/drawing/2014/main" id="{3EFBABA6-D105-447A-9AB0-7A4B85DF8E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7831" y="2235835"/>
            <a:ext cx="1243921" cy="1122542"/>
          </a:xfrm>
          <a:prstGeom prst="rect">
            <a:avLst/>
          </a:prstGeom>
        </p:spPr>
      </p:pic>
      <p:sp>
        <p:nvSpPr>
          <p:cNvPr id="40" name="TextBox 39">
            <a:extLst>
              <a:ext uri="{FF2B5EF4-FFF2-40B4-BE49-F238E27FC236}">
                <a16:creationId xmlns:a16="http://schemas.microsoft.com/office/drawing/2014/main" id="{DF9C0BA5-CDF4-46FD-8538-7D27B1C3B52A}"/>
              </a:ext>
            </a:extLst>
          </p:cNvPr>
          <p:cNvSpPr txBox="1"/>
          <p:nvPr/>
        </p:nvSpPr>
        <p:spPr>
          <a:xfrm>
            <a:off x="414862" y="2650942"/>
            <a:ext cx="1022432" cy="400110"/>
          </a:xfrm>
          <a:prstGeom prst="rect">
            <a:avLst/>
          </a:prstGeom>
          <a:noFill/>
        </p:spPr>
        <p:txBody>
          <a:bodyPr wrap="square" rtlCol="0">
            <a:spAutoFit/>
          </a:bodyPr>
          <a:lstStyle/>
          <a:p>
            <a:pPr algn="ctr"/>
            <a:r>
              <a:rPr lang="en-US" sz="1000" dirty="0"/>
              <a:t>Cloud Applications</a:t>
            </a:r>
          </a:p>
        </p:txBody>
      </p:sp>
      <p:sp>
        <p:nvSpPr>
          <p:cNvPr id="32" name="Rectangle 31">
            <a:extLst>
              <a:ext uri="{FF2B5EF4-FFF2-40B4-BE49-F238E27FC236}">
                <a16:creationId xmlns:a16="http://schemas.microsoft.com/office/drawing/2014/main" id="{17D40773-9E8E-4ED4-A036-9443F1052021}"/>
              </a:ext>
            </a:extLst>
          </p:cNvPr>
          <p:cNvSpPr/>
          <p:nvPr/>
        </p:nvSpPr>
        <p:spPr>
          <a:xfrm>
            <a:off x="492442" y="3437704"/>
            <a:ext cx="898048" cy="55860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000" dirty="0">
                <a:solidFill>
                  <a:schemeClr val="bg1"/>
                </a:solidFill>
              </a:rPr>
              <a:t>On Premise Applications</a:t>
            </a:r>
          </a:p>
        </p:txBody>
      </p:sp>
      <p:cxnSp>
        <p:nvCxnSpPr>
          <p:cNvPr id="34" name="Straight Connector 33">
            <a:extLst>
              <a:ext uri="{FF2B5EF4-FFF2-40B4-BE49-F238E27FC236}">
                <a16:creationId xmlns:a16="http://schemas.microsoft.com/office/drawing/2014/main" id="{F2C6CBEF-DE05-420F-9072-9660A5C84579}"/>
              </a:ext>
            </a:extLst>
          </p:cNvPr>
          <p:cNvCxnSpPr>
            <a:cxnSpLocks/>
          </p:cNvCxnSpPr>
          <p:nvPr/>
        </p:nvCxnSpPr>
        <p:spPr>
          <a:xfrm>
            <a:off x="6110481"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C40A1BC-2BDF-4841-9D56-DC6850A39D07}"/>
              </a:ext>
            </a:extLst>
          </p:cNvPr>
          <p:cNvCxnSpPr>
            <a:cxnSpLocks/>
          </p:cNvCxnSpPr>
          <p:nvPr/>
        </p:nvCxnSpPr>
        <p:spPr>
          <a:xfrm>
            <a:off x="4037374"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BC29F1F-B6D3-4202-A3A1-87A2238BAD27}"/>
              </a:ext>
            </a:extLst>
          </p:cNvPr>
          <p:cNvCxnSpPr>
            <a:cxnSpLocks/>
          </p:cNvCxnSpPr>
          <p:nvPr/>
        </p:nvCxnSpPr>
        <p:spPr>
          <a:xfrm>
            <a:off x="1964267" y="1305227"/>
            <a:ext cx="0" cy="4817534"/>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54474C7-C985-48F7-9B57-C29E6E147E5E}"/>
              </a:ext>
            </a:extLst>
          </p:cNvPr>
          <p:cNvSpPr txBox="1"/>
          <p:nvPr/>
        </p:nvSpPr>
        <p:spPr>
          <a:xfrm>
            <a:off x="150243" y="950353"/>
            <a:ext cx="1645920" cy="276999"/>
          </a:xfrm>
          <a:prstGeom prst="rect">
            <a:avLst/>
          </a:prstGeom>
          <a:noFill/>
        </p:spPr>
        <p:txBody>
          <a:bodyPr wrap="none" rtlCol="0">
            <a:spAutoFit/>
          </a:bodyPr>
          <a:lstStyle/>
          <a:p>
            <a:pPr algn="ctr"/>
            <a:r>
              <a:rPr lang="en-US" sz="1200" dirty="0"/>
              <a:t>Enterprise Applications</a:t>
            </a:r>
          </a:p>
        </p:txBody>
      </p:sp>
      <p:sp>
        <p:nvSpPr>
          <p:cNvPr id="49" name="TextBox 48">
            <a:extLst>
              <a:ext uri="{FF2B5EF4-FFF2-40B4-BE49-F238E27FC236}">
                <a16:creationId xmlns:a16="http://schemas.microsoft.com/office/drawing/2014/main" id="{D3D8B159-E8E5-490B-8B42-A9ABD86AE52E}"/>
              </a:ext>
            </a:extLst>
          </p:cNvPr>
          <p:cNvSpPr txBox="1"/>
          <p:nvPr/>
        </p:nvSpPr>
        <p:spPr>
          <a:xfrm>
            <a:off x="2407820" y="950353"/>
            <a:ext cx="1238288" cy="276999"/>
          </a:xfrm>
          <a:prstGeom prst="rect">
            <a:avLst/>
          </a:prstGeom>
          <a:noFill/>
        </p:spPr>
        <p:txBody>
          <a:bodyPr wrap="none" rtlCol="0">
            <a:spAutoFit/>
          </a:bodyPr>
          <a:lstStyle/>
          <a:p>
            <a:pPr algn="ctr"/>
            <a:r>
              <a:rPr lang="en-US" sz="1200" dirty="0"/>
              <a:t>Integration Layer</a:t>
            </a:r>
          </a:p>
        </p:txBody>
      </p:sp>
      <p:sp>
        <p:nvSpPr>
          <p:cNvPr id="50" name="TextBox 49">
            <a:extLst>
              <a:ext uri="{FF2B5EF4-FFF2-40B4-BE49-F238E27FC236}">
                <a16:creationId xmlns:a16="http://schemas.microsoft.com/office/drawing/2014/main" id="{0C18E82E-B7AC-4F2B-9262-F3EB44E9D491}"/>
              </a:ext>
            </a:extLst>
          </p:cNvPr>
          <p:cNvSpPr txBox="1"/>
          <p:nvPr/>
        </p:nvSpPr>
        <p:spPr>
          <a:xfrm>
            <a:off x="4258508" y="950353"/>
            <a:ext cx="1645920" cy="276999"/>
          </a:xfrm>
          <a:prstGeom prst="rect">
            <a:avLst/>
          </a:prstGeom>
          <a:noFill/>
        </p:spPr>
        <p:txBody>
          <a:bodyPr wrap="none" rtlCol="0">
            <a:spAutoFit/>
          </a:bodyPr>
          <a:lstStyle/>
          <a:p>
            <a:pPr algn="ctr"/>
            <a:r>
              <a:rPr lang="en-US" sz="1200" dirty="0"/>
              <a:t>API Management Layer</a:t>
            </a:r>
          </a:p>
        </p:txBody>
      </p:sp>
      <p:sp>
        <p:nvSpPr>
          <p:cNvPr id="51" name="TextBox 50">
            <a:extLst>
              <a:ext uri="{FF2B5EF4-FFF2-40B4-BE49-F238E27FC236}">
                <a16:creationId xmlns:a16="http://schemas.microsoft.com/office/drawing/2014/main" id="{75F87D3D-30F9-442E-A65C-A18611DC3A67}"/>
              </a:ext>
            </a:extLst>
          </p:cNvPr>
          <p:cNvSpPr txBox="1"/>
          <p:nvPr/>
        </p:nvSpPr>
        <p:spPr>
          <a:xfrm>
            <a:off x="6571606" y="950353"/>
            <a:ext cx="1131593" cy="276999"/>
          </a:xfrm>
          <a:prstGeom prst="rect">
            <a:avLst/>
          </a:prstGeom>
          <a:noFill/>
        </p:spPr>
        <p:txBody>
          <a:bodyPr wrap="none" rtlCol="0">
            <a:spAutoFit/>
          </a:bodyPr>
          <a:lstStyle/>
          <a:p>
            <a:pPr algn="ctr"/>
            <a:r>
              <a:rPr lang="en-US" sz="1200" dirty="0"/>
              <a:t>Gateway/EDGE</a:t>
            </a:r>
          </a:p>
        </p:txBody>
      </p:sp>
      <p:sp>
        <p:nvSpPr>
          <p:cNvPr id="39" name="TextBox 38">
            <a:extLst>
              <a:ext uri="{FF2B5EF4-FFF2-40B4-BE49-F238E27FC236}">
                <a16:creationId xmlns:a16="http://schemas.microsoft.com/office/drawing/2014/main" id="{B61664B8-75AA-4F9A-95C1-5F0222BCE6A4}"/>
              </a:ext>
            </a:extLst>
          </p:cNvPr>
          <p:cNvSpPr txBox="1"/>
          <p:nvPr/>
        </p:nvSpPr>
        <p:spPr>
          <a:xfrm>
            <a:off x="4200144" y="1798615"/>
            <a:ext cx="1762649" cy="1115514"/>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Micro Orchestration</a:t>
            </a:r>
          </a:p>
          <a:p>
            <a:pPr marL="171450" indent="-171450">
              <a:buFont typeface="Arial" panose="020B0604020202020204" pitchFamily="34" charset="0"/>
              <a:buChar char="•"/>
            </a:pPr>
            <a:r>
              <a:rPr lang="en-US" sz="1000" dirty="0">
                <a:solidFill>
                  <a:schemeClr val="accent3">
                    <a:lumMod val="50000"/>
                  </a:schemeClr>
                </a:solidFill>
              </a:rPr>
              <a:t>Throttling</a:t>
            </a:r>
          </a:p>
          <a:p>
            <a:pPr marL="171450" indent="-171450">
              <a:buFont typeface="Arial" panose="020B0604020202020204" pitchFamily="34" charset="0"/>
              <a:buChar char="•"/>
            </a:pPr>
            <a:r>
              <a:rPr lang="en-US" sz="1000" dirty="0">
                <a:solidFill>
                  <a:schemeClr val="accent3">
                    <a:lumMod val="50000"/>
                  </a:schemeClr>
                </a:solidFill>
              </a:rPr>
              <a:t>Traffic Management</a:t>
            </a:r>
          </a:p>
          <a:p>
            <a:pPr marL="171450" indent="-171450">
              <a:buFont typeface="Arial" panose="020B0604020202020204" pitchFamily="34" charset="0"/>
              <a:buChar char="•"/>
            </a:pPr>
            <a:r>
              <a:rPr lang="en-US" sz="1000" dirty="0">
                <a:solidFill>
                  <a:schemeClr val="accent3">
                    <a:lumMod val="50000"/>
                  </a:schemeClr>
                </a:solidFill>
              </a:rPr>
              <a:t>Mediation</a:t>
            </a:r>
          </a:p>
          <a:p>
            <a:pPr marL="171450" indent="-171450">
              <a:buFont typeface="Arial" panose="020B0604020202020204" pitchFamily="34" charset="0"/>
              <a:buChar char="•"/>
            </a:pPr>
            <a:r>
              <a:rPr lang="en-US" sz="1000" dirty="0">
                <a:solidFill>
                  <a:schemeClr val="accent3">
                    <a:lumMod val="50000"/>
                  </a:schemeClr>
                </a:solidFill>
              </a:rPr>
              <a:t>Authentication</a:t>
            </a:r>
          </a:p>
          <a:p>
            <a:pPr marL="171450" indent="-171450">
              <a:buFont typeface="Arial" panose="020B0604020202020204" pitchFamily="34" charset="0"/>
              <a:buChar char="•"/>
            </a:pPr>
            <a:r>
              <a:rPr lang="en-US" sz="1000" dirty="0">
                <a:solidFill>
                  <a:schemeClr val="accent3">
                    <a:lumMod val="50000"/>
                  </a:schemeClr>
                </a:solidFill>
              </a:rPr>
              <a:t>Authorization</a:t>
            </a:r>
          </a:p>
          <a:p>
            <a:pPr marL="171450" indent="-171450">
              <a:buFont typeface="Arial" panose="020B0604020202020204" pitchFamily="34" charset="0"/>
              <a:buChar char="•"/>
            </a:pPr>
            <a:r>
              <a:rPr lang="en-US" sz="1000" dirty="0">
                <a:solidFill>
                  <a:schemeClr val="accent3">
                    <a:lumMod val="50000"/>
                  </a:schemeClr>
                </a:solidFill>
              </a:rPr>
              <a:t>Service Metadata</a:t>
            </a:r>
          </a:p>
          <a:p>
            <a:pPr marL="171450" indent="-171450">
              <a:buFont typeface="Arial" panose="020B0604020202020204" pitchFamily="34" charset="0"/>
              <a:buChar char="•"/>
            </a:pPr>
            <a:endParaRPr lang="en-US" sz="1000" dirty="0">
              <a:solidFill>
                <a:schemeClr val="accent3">
                  <a:lumMod val="50000"/>
                </a:schemeClr>
              </a:solidFill>
            </a:endParaRPr>
          </a:p>
        </p:txBody>
      </p:sp>
      <p:sp>
        <p:nvSpPr>
          <p:cNvPr id="62" name="Rectangle 61">
            <a:extLst>
              <a:ext uri="{FF2B5EF4-FFF2-40B4-BE49-F238E27FC236}">
                <a16:creationId xmlns:a16="http://schemas.microsoft.com/office/drawing/2014/main" id="{40D51FA9-A17F-4864-841B-4677BB5C315E}"/>
              </a:ext>
            </a:extLst>
          </p:cNvPr>
          <p:cNvSpPr/>
          <p:nvPr/>
        </p:nvSpPr>
        <p:spPr>
          <a:xfrm>
            <a:off x="4277135" y="3554026"/>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Analytics Services</a:t>
            </a:r>
          </a:p>
        </p:txBody>
      </p:sp>
      <p:sp>
        <p:nvSpPr>
          <p:cNvPr id="63" name="TextBox 62">
            <a:extLst>
              <a:ext uri="{FF2B5EF4-FFF2-40B4-BE49-F238E27FC236}">
                <a16:creationId xmlns:a16="http://schemas.microsoft.com/office/drawing/2014/main" id="{5E2BEE51-FE9A-4E97-B13F-9D531CE3B009}"/>
              </a:ext>
            </a:extLst>
          </p:cNvPr>
          <p:cNvSpPr txBox="1"/>
          <p:nvPr/>
        </p:nvSpPr>
        <p:spPr>
          <a:xfrm>
            <a:off x="4200143" y="4034299"/>
            <a:ext cx="1762649" cy="569730"/>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Real Time Monitoring</a:t>
            </a:r>
          </a:p>
          <a:p>
            <a:pPr marL="171450" indent="-171450">
              <a:buFont typeface="Arial" panose="020B0604020202020204" pitchFamily="34" charset="0"/>
              <a:buChar char="•"/>
            </a:pPr>
            <a:r>
              <a:rPr lang="en-US" sz="1000" dirty="0">
                <a:solidFill>
                  <a:schemeClr val="accent3">
                    <a:lumMod val="50000"/>
                  </a:schemeClr>
                </a:solidFill>
              </a:rPr>
              <a:t>Historic Traffic Analytics</a:t>
            </a:r>
          </a:p>
          <a:p>
            <a:pPr marL="171450" indent="-171450">
              <a:buFont typeface="Arial" panose="020B0604020202020204" pitchFamily="34" charset="0"/>
              <a:buChar char="•"/>
            </a:pPr>
            <a:r>
              <a:rPr lang="en-US" sz="1000" dirty="0">
                <a:solidFill>
                  <a:schemeClr val="accent3">
                    <a:lumMod val="50000"/>
                  </a:schemeClr>
                </a:solidFill>
              </a:rPr>
              <a:t>Deep Log Observability</a:t>
            </a:r>
          </a:p>
        </p:txBody>
      </p:sp>
      <p:sp>
        <p:nvSpPr>
          <p:cNvPr id="65" name="TextBox 64">
            <a:extLst>
              <a:ext uri="{FF2B5EF4-FFF2-40B4-BE49-F238E27FC236}">
                <a16:creationId xmlns:a16="http://schemas.microsoft.com/office/drawing/2014/main" id="{8805FD69-48A8-4373-BD2E-60E90084D8B1}"/>
              </a:ext>
            </a:extLst>
          </p:cNvPr>
          <p:cNvSpPr txBox="1"/>
          <p:nvPr/>
        </p:nvSpPr>
        <p:spPr>
          <a:xfrm>
            <a:off x="6298408" y="4504164"/>
            <a:ext cx="1762649" cy="1001998"/>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High Availability</a:t>
            </a:r>
          </a:p>
          <a:p>
            <a:pPr marL="171450" indent="-171450">
              <a:buFont typeface="Arial" panose="020B0604020202020204" pitchFamily="34" charset="0"/>
              <a:buChar char="•"/>
            </a:pPr>
            <a:r>
              <a:rPr lang="en-US" sz="1000" dirty="0">
                <a:solidFill>
                  <a:schemeClr val="accent3">
                    <a:lumMod val="50000"/>
                  </a:schemeClr>
                </a:solidFill>
              </a:rPr>
              <a:t>Load Balancing</a:t>
            </a:r>
          </a:p>
          <a:p>
            <a:pPr marL="171450" indent="-171450">
              <a:buFont typeface="Arial" panose="020B0604020202020204" pitchFamily="34" charset="0"/>
              <a:buChar char="•"/>
            </a:pPr>
            <a:r>
              <a:rPr lang="en-US" sz="1000" dirty="0">
                <a:solidFill>
                  <a:schemeClr val="accent3">
                    <a:lumMod val="50000"/>
                  </a:schemeClr>
                </a:solidFill>
              </a:rPr>
              <a:t>Reverse Proxy</a:t>
            </a:r>
          </a:p>
          <a:p>
            <a:pPr marL="171450" indent="-171450">
              <a:buFont typeface="Arial" panose="020B0604020202020204" pitchFamily="34" charset="0"/>
              <a:buChar char="•"/>
            </a:pPr>
            <a:r>
              <a:rPr lang="en-US" sz="1000" dirty="0">
                <a:solidFill>
                  <a:schemeClr val="accent3">
                    <a:lumMod val="50000"/>
                  </a:schemeClr>
                </a:solidFill>
              </a:rPr>
              <a:t>Access Management</a:t>
            </a:r>
          </a:p>
          <a:p>
            <a:pPr marL="171450" indent="-171450">
              <a:buFont typeface="Arial" panose="020B0604020202020204" pitchFamily="34" charset="0"/>
              <a:buChar char="•"/>
            </a:pPr>
            <a:r>
              <a:rPr lang="en-US" sz="1000" dirty="0">
                <a:solidFill>
                  <a:schemeClr val="accent3">
                    <a:lumMod val="50000"/>
                  </a:schemeClr>
                </a:solidFill>
              </a:rPr>
              <a:t>Performance Acceleration</a:t>
            </a:r>
          </a:p>
          <a:p>
            <a:pPr marL="171450" indent="-171450">
              <a:buFont typeface="Arial" panose="020B0604020202020204" pitchFamily="34" charset="0"/>
              <a:buChar char="•"/>
            </a:pPr>
            <a:r>
              <a:rPr lang="en-US" sz="1000" dirty="0">
                <a:solidFill>
                  <a:schemeClr val="accent3">
                    <a:lumMod val="50000"/>
                  </a:schemeClr>
                </a:solidFill>
              </a:rPr>
              <a:t>Location Specific Delivery</a:t>
            </a:r>
          </a:p>
        </p:txBody>
      </p:sp>
      <p:sp>
        <p:nvSpPr>
          <p:cNvPr id="66" name="TextBox 65">
            <a:extLst>
              <a:ext uri="{FF2B5EF4-FFF2-40B4-BE49-F238E27FC236}">
                <a16:creationId xmlns:a16="http://schemas.microsoft.com/office/drawing/2014/main" id="{6BC46586-BD8C-493C-B5AC-650A16CB2D99}"/>
              </a:ext>
            </a:extLst>
          </p:cNvPr>
          <p:cNvSpPr txBox="1"/>
          <p:nvPr/>
        </p:nvSpPr>
        <p:spPr>
          <a:xfrm>
            <a:off x="2109094" y="2658981"/>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Service Orchestration</a:t>
            </a:r>
          </a:p>
          <a:p>
            <a:pPr marL="171450" indent="-171450">
              <a:buFont typeface="Arial" panose="020B0604020202020204" pitchFamily="34" charset="0"/>
              <a:buChar char="•"/>
            </a:pPr>
            <a:r>
              <a:rPr lang="en-US" sz="1000" dirty="0">
                <a:solidFill>
                  <a:schemeClr val="accent3">
                    <a:lumMod val="50000"/>
                  </a:schemeClr>
                </a:solidFill>
              </a:rPr>
              <a:t>Message Queuing</a:t>
            </a:r>
          </a:p>
          <a:p>
            <a:pPr marL="171450" indent="-171450">
              <a:buFont typeface="Arial" panose="020B0604020202020204" pitchFamily="34" charset="0"/>
              <a:buChar char="•"/>
            </a:pPr>
            <a:r>
              <a:rPr lang="en-US" sz="900" dirty="0">
                <a:solidFill>
                  <a:schemeClr val="accent3">
                    <a:lumMod val="50000"/>
                  </a:schemeClr>
                </a:solidFill>
              </a:rPr>
              <a:t>Business Process Orchestration</a:t>
            </a:r>
          </a:p>
          <a:p>
            <a:pPr marL="171450" indent="-171450">
              <a:buFont typeface="Arial" panose="020B0604020202020204" pitchFamily="34" charset="0"/>
              <a:buChar char="•"/>
            </a:pPr>
            <a:r>
              <a:rPr lang="en-US" sz="1000" dirty="0">
                <a:solidFill>
                  <a:schemeClr val="accent3">
                    <a:lumMod val="50000"/>
                  </a:schemeClr>
                </a:solidFill>
              </a:rPr>
              <a:t>Microservice Applications</a:t>
            </a:r>
          </a:p>
          <a:p>
            <a:pPr marL="171450" indent="-171450">
              <a:buFont typeface="Arial" panose="020B0604020202020204" pitchFamily="34" charset="0"/>
              <a:buChar char="•"/>
            </a:pPr>
            <a:r>
              <a:rPr lang="en-US" sz="1000" dirty="0">
                <a:solidFill>
                  <a:schemeClr val="accent3">
                    <a:lumMod val="50000"/>
                  </a:schemeClr>
                </a:solidFill>
              </a:rPr>
              <a:t>Database Connectivity</a:t>
            </a:r>
          </a:p>
          <a:p>
            <a:pPr marL="171450" indent="-171450">
              <a:buFont typeface="Arial" panose="020B0604020202020204" pitchFamily="34" charset="0"/>
              <a:buChar char="•"/>
            </a:pPr>
            <a:endParaRPr lang="en-US" sz="900" dirty="0">
              <a:solidFill>
                <a:schemeClr val="accent3">
                  <a:lumMod val="50000"/>
                </a:schemeClr>
              </a:solidFill>
            </a:endParaRPr>
          </a:p>
        </p:txBody>
      </p:sp>
      <p:sp>
        <p:nvSpPr>
          <p:cNvPr id="68" name="Rectangle 67">
            <a:extLst>
              <a:ext uri="{FF2B5EF4-FFF2-40B4-BE49-F238E27FC236}">
                <a16:creationId xmlns:a16="http://schemas.microsoft.com/office/drawing/2014/main" id="{65A78A72-BA3A-4296-89DB-605E008A1E29}"/>
              </a:ext>
            </a:extLst>
          </p:cNvPr>
          <p:cNvSpPr/>
          <p:nvPr/>
        </p:nvSpPr>
        <p:spPr>
          <a:xfrm>
            <a:off x="2291919" y="3815319"/>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Data Repository</a:t>
            </a:r>
          </a:p>
        </p:txBody>
      </p:sp>
      <p:sp>
        <p:nvSpPr>
          <p:cNvPr id="69" name="TextBox 68">
            <a:extLst>
              <a:ext uri="{FF2B5EF4-FFF2-40B4-BE49-F238E27FC236}">
                <a16:creationId xmlns:a16="http://schemas.microsoft.com/office/drawing/2014/main" id="{DCEE9687-3184-4233-867F-BC9161CB8FC0}"/>
              </a:ext>
            </a:extLst>
          </p:cNvPr>
          <p:cNvSpPr txBox="1"/>
          <p:nvPr/>
        </p:nvSpPr>
        <p:spPr>
          <a:xfrm>
            <a:off x="2109094" y="4319164"/>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Local Data Storage</a:t>
            </a:r>
          </a:p>
          <a:p>
            <a:pPr marL="171450" indent="-171450">
              <a:buFont typeface="Arial" panose="020B0604020202020204" pitchFamily="34" charset="0"/>
              <a:buChar char="•"/>
            </a:pPr>
            <a:r>
              <a:rPr lang="en-US" sz="1000" dirty="0">
                <a:solidFill>
                  <a:schemeClr val="accent3">
                    <a:lumMod val="50000"/>
                  </a:schemeClr>
                </a:solidFill>
              </a:rPr>
              <a:t>Caching Mechanisms</a:t>
            </a:r>
          </a:p>
          <a:p>
            <a:pPr marL="171450" indent="-171450">
              <a:buFont typeface="Arial" panose="020B0604020202020204" pitchFamily="34" charset="0"/>
              <a:buChar char="•"/>
            </a:pPr>
            <a:r>
              <a:rPr lang="en-US" sz="1000" dirty="0">
                <a:solidFill>
                  <a:schemeClr val="accent3">
                    <a:lumMod val="50000"/>
                  </a:schemeClr>
                </a:solidFill>
              </a:rPr>
              <a:t>In-Memory Store</a:t>
            </a:r>
          </a:p>
          <a:p>
            <a:pPr marL="171450" indent="-171450">
              <a:buFont typeface="Arial" panose="020B0604020202020204" pitchFamily="34" charset="0"/>
              <a:buChar char="•"/>
            </a:pPr>
            <a:r>
              <a:rPr lang="en-US" sz="1000" dirty="0">
                <a:solidFill>
                  <a:schemeClr val="accent3">
                    <a:lumMod val="50000"/>
                  </a:schemeClr>
                </a:solidFill>
              </a:rPr>
              <a:t>Master Data Correlations</a:t>
            </a:r>
          </a:p>
          <a:p>
            <a:pPr marL="171450" indent="-171450">
              <a:buFont typeface="Arial" panose="020B0604020202020204" pitchFamily="34" charset="0"/>
              <a:buChar char="•"/>
            </a:pPr>
            <a:r>
              <a:rPr lang="en-US" sz="1000" dirty="0">
                <a:solidFill>
                  <a:schemeClr val="accent3">
                    <a:lumMod val="50000"/>
                  </a:schemeClr>
                </a:solidFill>
              </a:rPr>
              <a:t>Application Specific Data Store</a:t>
            </a:r>
            <a:endParaRPr lang="en-US" sz="900" dirty="0">
              <a:solidFill>
                <a:schemeClr val="accent3">
                  <a:lumMod val="50000"/>
                </a:schemeClr>
              </a:solidFill>
            </a:endParaRPr>
          </a:p>
        </p:txBody>
      </p:sp>
      <p:sp>
        <p:nvSpPr>
          <p:cNvPr id="70" name="TextBox 69">
            <a:extLst>
              <a:ext uri="{FF2B5EF4-FFF2-40B4-BE49-F238E27FC236}">
                <a16:creationId xmlns:a16="http://schemas.microsoft.com/office/drawing/2014/main" id="{E2D43F80-E18A-4119-B991-540E1C592497}"/>
              </a:ext>
            </a:extLst>
          </p:cNvPr>
          <p:cNvSpPr txBox="1"/>
          <p:nvPr/>
        </p:nvSpPr>
        <p:spPr>
          <a:xfrm>
            <a:off x="8236561" y="950353"/>
            <a:ext cx="907439" cy="276999"/>
          </a:xfrm>
          <a:prstGeom prst="rect">
            <a:avLst/>
          </a:prstGeom>
          <a:noFill/>
        </p:spPr>
        <p:txBody>
          <a:bodyPr wrap="square" rtlCol="0">
            <a:spAutoFit/>
          </a:bodyPr>
          <a:lstStyle/>
          <a:p>
            <a:pPr algn="ctr"/>
            <a:r>
              <a:rPr lang="en-US" sz="1200" dirty="0"/>
              <a:t>Consumers</a:t>
            </a:r>
          </a:p>
        </p:txBody>
      </p:sp>
      <p:sp>
        <p:nvSpPr>
          <p:cNvPr id="71" name="Arrow: Left-Right 70">
            <a:extLst>
              <a:ext uri="{FF2B5EF4-FFF2-40B4-BE49-F238E27FC236}">
                <a16:creationId xmlns:a16="http://schemas.microsoft.com/office/drawing/2014/main" id="{B3B50061-1EA4-4A95-99E8-ECEC27844E7F}"/>
              </a:ext>
            </a:extLst>
          </p:cNvPr>
          <p:cNvSpPr/>
          <p:nvPr/>
        </p:nvSpPr>
        <p:spPr>
          <a:xfrm>
            <a:off x="1767499" y="344354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sp>
        <p:nvSpPr>
          <p:cNvPr id="72" name="Arrow: Left-Right 71">
            <a:extLst>
              <a:ext uri="{FF2B5EF4-FFF2-40B4-BE49-F238E27FC236}">
                <a16:creationId xmlns:a16="http://schemas.microsoft.com/office/drawing/2014/main" id="{D7AD0C2E-09F0-45A9-BBDC-13AF042E40C4}"/>
              </a:ext>
            </a:extLst>
          </p:cNvPr>
          <p:cNvSpPr/>
          <p:nvPr/>
        </p:nvSpPr>
        <p:spPr>
          <a:xfrm>
            <a:off x="8001037" y="340986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pic>
        <p:nvPicPr>
          <p:cNvPr id="42" name="Picture 41">
            <a:extLst>
              <a:ext uri="{FF2B5EF4-FFF2-40B4-BE49-F238E27FC236}">
                <a16:creationId xmlns:a16="http://schemas.microsoft.com/office/drawing/2014/main" id="{8FEC25B9-50FD-4D44-99D2-82033143B604}"/>
              </a:ext>
            </a:extLst>
          </p:cNvPr>
          <p:cNvPicPr>
            <a:picLocks noChangeAspect="1"/>
          </p:cNvPicPr>
          <p:nvPr/>
        </p:nvPicPr>
        <p:blipFill>
          <a:blip r:embed="rId7"/>
          <a:stretch>
            <a:fillRect/>
          </a:stretch>
        </p:blipFill>
        <p:spPr>
          <a:xfrm>
            <a:off x="4258508" y="4842666"/>
            <a:ext cx="914400" cy="487236"/>
          </a:xfrm>
          <a:prstGeom prst="rect">
            <a:avLst/>
          </a:prstGeom>
        </p:spPr>
      </p:pic>
      <p:pic>
        <p:nvPicPr>
          <p:cNvPr id="43" name="Picture 16" descr="Nginx Logo SVG Vector (3.63 KB) Download Free - CDNLOGO">
            <a:extLst>
              <a:ext uri="{FF2B5EF4-FFF2-40B4-BE49-F238E27FC236}">
                <a16:creationId xmlns:a16="http://schemas.microsoft.com/office/drawing/2014/main" id="{766D2AAB-9EB5-4D79-B34F-4C39707AE8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1243" y="5655630"/>
            <a:ext cx="614649" cy="47913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Elk Stack Logo PNG Image | Transparent PNG Free Download on SeekPNG">
            <a:extLst>
              <a:ext uri="{FF2B5EF4-FFF2-40B4-BE49-F238E27FC236}">
                <a16:creationId xmlns:a16="http://schemas.microsoft.com/office/drawing/2014/main" id="{2C5266CA-4F78-480E-80E9-D36DA9E2BA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3496" y="5329902"/>
            <a:ext cx="657197" cy="26448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a:extLst>
              <a:ext uri="{FF2B5EF4-FFF2-40B4-BE49-F238E27FC236}">
                <a16:creationId xmlns:a16="http://schemas.microsoft.com/office/drawing/2014/main" id="{BC9054DA-6F5E-4A6D-B209-3F60EA97E136}"/>
              </a:ext>
            </a:extLst>
          </p:cNvPr>
          <p:cNvPicPr>
            <a:picLocks noChangeAspect="1"/>
          </p:cNvPicPr>
          <p:nvPr/>
        </p:nvPicPr>
        <p:blipFill>
          <a:blip r:embed="rId10"/>
          <a:stretch>
            <a:fillRect/>
          </a:stretch>
        </p:blipFill>
        <p:spPr>
          <a:xfrm>
            <a:off x="2102811" y="5245173"/>
            <a:ext cx="1142234" cy="380744"/>
          </a:xfrm>
          <a:prstGeom prst="rect">
            <a:avLst/>
          </a:prstGeom>
        </p:spPr>
      </p:pic>
      <p:sp>
        <p:nvSpPr>
          <p:cNvPr id="2" name="Rectangle 1">
            <a:extLst>
              <a:ext uri="{FF2B5EF4-FFF2-40B4-BE49-F238E27FC236}">
                <a16:creationId xmlns:a16="http://schemas.microsoft.com/office/drawing/2014/main" id="{B2659ED7-396B-417D-BD4C-D7B065E6DDFE}"/>
              </a:ext>
            </a:extLst>
          </p:cNvPr>
          <p:cNvSpPr/>
          <p:nvPr/>
        </p:nvSpPr>
        <p:spPr>
          <a:xfrm>
            <a:off x="4200144" y="1305227"/>
            <a:ext cx="1762649" cy="1842718"/>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246785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a:extLst>
              <a:ext uri="{FF2B5EF4-FFF2-40B4-BE49-F238E27FC236}">
                <a16:creationId xmlns:a16="http://schemas.microsoft.com/office/drawing/2014/main" id="{6022D458-9AAE-EE88-C7B2-01C322AC3049}"/>
              </a:ext>
            </a:extLst>
          </p:cNvPr>
          <p:cNvCxnSpPr>
            <a:cxnSpLocks/>
            <a:stCxn id="83" idx="4"/>
            <a:endCxn id="8" idx="0"/>
          </p:cNvCxnSpPr>
          <p:nvPr/>
        </p:nvCxnSpPr>
        <p:spPr>
          <a:xfrm>
            <a:off x="5460864" y="3122859"/>
            <a:ext cx="1" cy="126681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 name="Rectangle 6">
            <a:extLst>
              <a:ext uri="{FF2B5EF4-FFF2-40B4-BE49-F238E27FC236}">
                <a16:creationId xmlns:a16="http://schemas.microsoft.com/office/drawing/2014/main" id="{F68167F2-5A50-4495-B7CE-7FE5B3646960}"/>
              </a:ext>
            </a:extLst>
          </p:cNvPr>
          <p:cNvSpPr/>
          <p:nvPr/>
        </p:nvSpPr>
        <p:spPr>
          <a:xfrm>
            <a:off x="4865987" y="3540003"/>
            <a:ext cx="1189755" cy="625302"/>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N1</a:t>
            </a:r>
          </a:p>
          <a:p>
            <a:pPr algn="ctr"/>
            <a:r>
              <a:rPr lang="en-US" sz="1400" b="1" dirty="0">
                <a:solidFill>
                  <a:schemeClr val="tx1"/>
                </a:solidFill>
                <a:latin typeface="Sitka Display" pitchFamily="2" charset="0"/>
              </a:rPr>
              <a:t>10.19.10.165</a:t>
            </a:r>
          </a:p>
        </p:txBody>
      </p:sp>
      <p:sp>
        <p:nvSpPr>
          <p:cNvPr id="3" name="Title 2">
            <a:extLst>
              <a:ext uri="{FF2B5EF4-FFF2-40B4-BE49-F238E27FC236}">
                <a16:creationId xmlns:a16="http://schemas.microsoft.com/office/drawing/2014/main" id="{8F4D80B0-6448-4597-B3BD-A3A2D9BDD306}"/>
              </a:ext>
            </a:extLst>
          </p:cNvPr>
          <p:cNvSpPr>
            <a:spLocks noGrp="1"/>
          </p:cNvSpPr>
          <p:nvPr>
            <p:ph type="title"/>
          </p:nvPr>
        </p:nvSpPr>
        <p:spPr/>
        <p:txBody>
          <a:bodyPr>
            <a:noAutofit/>
          </a:bodyPr>
          <a:lstStyle/>
          <a:p>
            <a:r>
              <a:rPr lang="en-US" sz="1400" dirty="0"/>
              <a:t>Low Level Design</a:t>
            </a:r>
          </a:p>
        </p:txBody>
      </p:sp>
      <p:sp>
        <p:nvSpPr>
          <p:cNvPr id="4" name="Rectangle 3">
            <a:extLst>
              <a:ext uri="{FF2B5EF4-FFF2-40B4-BE49-F238E27FC236}">
                <a16:creationId xmlns:a16="http://schemas.microsoft.com/office/drawing/2014/main" id="{CE97925F-2709-4F62-AACB-DEFA51AF02D1}"/>
              </a:ext>
            </a:extLst>
          </p:cNvPr>
          <p:cNvSpPr/>
          <p:nvPr/>
        </p:nvSpPr>
        <p:spPr>
          <a:xfrm>
            <a:off x="2351193" y="3347328"/>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N1</a:t>
            </a:r>
          </a:p>
          <a:p>
            <a:pPr algn="ctr"/>
            <a:r>
              <a:rPr lang="en-US" sz="1400" b="1" dirty="0">
                <a:solidFill>
                  <a:schemeClr val="bg1"/>
                </a:solidFill>
                <a:latin typeface="Sitka Display" pitchFamily="2" charset="0"/>
              </a:rPr>
              <a:t>10.19.10.162</a:t>
            </a:r>
          </a:p>
        </p:txBody>
      </p:sp>
      <p:sp>
        <p:nvSpPr>
          <p:cNvPr id="8" name="Rectangle 7">
            <a:extLst>
              <a:ext uri="{FF2B5EF4-FFF2-40B4-BE49-F238E27FC236}">
                <a16:creationId xmlns:a16="http://schemas.microsoft.com/office/drawing/2014/main" id="{CD94A444-352E-42C9-8BC6-4ACBE4A6BE2B}"/>
              </a:ext>
            </a:extLst>
          </p:cNvPr>
          <p:cNvSpPr/>
          <p:nvPr/>
        </p:nvSpPr>
        <p:spPr>
          <a:xfrm>
            <a:off x="4865987" y="4389670"/>
            <a:ext cx="1189755" cy="661735"/>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N2</a:t>
            </a:r>
          </a:p>
          <a:p>
            <a:pPr algn="ctr"/>
            <a:r>
              <a:rPr lang="en-US" sz="1400" b="1" dirty="0">
                <a:solidFill>
                  <a:schemeClr val="tx1"/>
                </a:solidFill>
                <a:latin typeface="Sitka Display" pitchFamily="2" charset="0"/>
              </a:rPr>
              <a:t>10.19.10.166</a:t>
            </a:r>
          </a:p>
        </p:txBody>
      </p:sp>
      <p:sp>
        <p:nvSpPr>
          <p:cNvPr id="9" name="Rectangle 8">
            <a:extLst>
              <a:ext uri="{FF2B5EF4-FFF2-40B4-BE49-F238E27FC236}">
                <a16:creationId xmlns:a16="http://schemas.microsoft.com/office/drawing/2014/main" id="{62332E74-A311-4F5B-89E9-53E180616708}"/>
              </a:ext>
            </a:extLst>
          </p:cNvPr>
          <p:cNvSpPr/>
          <p:nvPr/>
        </p:nvSpPr>
        <p:spPr>
          <a:xfrm>
            <a:off x="6736307" y="3541082"/>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Edge1</a:t>
            </a:r>
          </a:p>
          <a:p>
            <a:pPr algn="ctr"/>
            <a:r>
              <a:rPr lang="en-US" sz="1400" dirty="0">
                <a:solidFill>
                  <a:schemeClr val="bg1"/>
                </a:solidFill>
                <a:latin typeface="Sitka Display" pitchFamily="2" charset="0"/>
              </a:rPr>
              <a:t>10.19.10.168</a:t>
            </a:r>
          </a:p>
        </p:txBody>
      </p:sp>
      <p:sp>
        <p:nvSpPr>
          <p:cNvPr id="12" name="Rectangle 11">
            <a:extLst>
              <a:ext uri="{FF2B5EF4-FFF2-40B4-BE49-F238E27FC236}">
                <a16:creationId xmlns:a16="http://schemas.microsoft.com/office/drawing/2014/main" id="{B945FF15-014C-49AE-ACD8-1CE0FADD406A}"/>
              </a:ext>
            </a:extLst>
          </p:cNvPr>
          <p:cNvSpPr/>
          <p:nvPr/>
        </p:nvSpPr>
        <p:spPr>
          <a:xfrm>
            <a:off x="2437868" y="1435472"/>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3" name="Rectangle 12">
            <a:extLst>
              <a:ext uri="{FF2B5EF4-FFF2-40B4-BE49-F238E27FC236}">
                <a16:creationId xmlns:a16="http://schemas.microsoft.com/office/drawing/2014/main" id="{A62B7CF2-88EB-47BC-95A8-A3E74F9ADA82}"/>
              </a:ext>
            </a:extLst>
          </p:cNvPr>
          <p:cNvSpPr/>
          <p:nvPr/>
        </p:nvSpPr>
        <p:spPr>
          <a:xfrm>
            <a:off x="2564868" y="1545588"/>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4" name="Rectangle 13">
            <a:extLst>
              <a:ext uri="{FF2B5EF4-FFF2-40B4-BE49-F238E27FC236}">
                <a16:creationId xmlns:a16="http://schemas.microsoft.com/office/drawing/2014/main" id="{0370DE52-F771-4ADD-8965-B2DA404257F4}"/>
              </a:ext>
            </a:extLst>
          </p:cNvPr>
          <p:cNvSpPr/>
          <p:nvPr/>
        </p:nvSpPr>
        <p:spPr>
          <a:xfrm>
            <a:off x="2691868" y="1681056"/>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Internal APIs</a:t>
            </a:r>
          </a:p>
        </p:txBody>
      </p:sp>
      <p:sp>
        <p:nvSpPr>
          <p:cNvPr id="15" name="Rectangle 14">
            <a:extLst>
              <a:ext uri="{FF2B5EF4-FFF2-40B4-BE49-F238E27FC236}">
                <a16:creationId xmlns:a16="http://schemas.microsoft.com/office/drawing/2014/main" id="{E9E02E87-7F69-419D-AA20-364E0D49B415}"/>
              </a:ext>
            </a:extLst>
          </p:cNvPr>
          <p:cNvSpPr/>
          <p:nvPr/>
        </p:nvSpPr>
        <p:spPr>
          <a:xfrm>
            <a:off x="3879806" y="3479151"/>
            <a:ext cx="287868" cy="169196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vert270" wrap="square" rtlCol="0" anchor="ctr">
            <a:noAutofit/>
          </a:bodyPr>
          <a:lstStyle/>
          <a:p>
            <a:pPr algn="ctr"/>
            <a:r>
              <a:rPr lang="en-US" sz="1400" dirty="0">
                <a:solidFill>
                  <a:schemeClr val="bg1"/>
                </a:solidFill>
                <a:latin typeface="Sitka Display" pitchFamily="2" charset="0"/>
              </a:rPr>
              <a:t>SOA Cluster</a:t>
            </a:r>
          </a:p>
        </p:txBody>
      </p:sp>
      <p:cxnSp>
        <p:nvCxnSpPr>
          <p:cNvPr id="19" name="Straight Connector 18">
            <a:extLst>
              <a:ext uri="{FF2B5EF4-FFF2-40B4-BE49-F238E27FC236}">
                <a16:creationId xmlns:a16="http://schemas.microsoft.com/office/drawing/2014/main" id="{D827ACD7-D971-48C9-BAA7-DA287119BB1F}"/>
              </a:ext>
            </a:extLst>
          </p:cNvPr>
          <p:cNvCxnSpPr>
            <a:cxnSpLocks/>
            <a:stCxn id="7" idx="1"/>
            <a:endCxn id="15" idx="3"/>
          </p:cNvCxnSpPr>
          <p:nvPr/>
        </p:nvCxnSpPr>
        <p:spPr>
          <a:xfrm flipH="1">
            <a:off x="4167674" y="3852654"/>
            <a:ext cx="698313" cy="47247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50FE7F-84F6-4C76-9F24-555FE62E6085}"/>
              </a:ext>
            </a:extLst>
          </p:cNvPr>
          <p:cNvCxnSpPr>
            <a:cxnSpLocks/>
            <a:stCxn id="8" idx="1"/>
            <a:endCxn id="15" idx="3"/>
          </p:cNvCxnSpPr>
          <p:nvPr/>
        </p:nvCxnSpPr>
        <p:spPr>
          <a:xfrm flipH="1" flipV="1">
            <a:off x="4167674" y="4325131"/>
            <a:ext cx="698313" cy="39540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E4B9FE-00FA-4597-A8E4-F00C7E28FDF0}"/>
              </a:ext>
            </a:extLst>
          </p:cNvPr>
          <p:cNvCxnSpPr>
            <a:cxnSpLocks/>
            <a:stCxn id="7" idx="1"/>
            <a:endCxn id="14" idx="3"/>
          </p:cNvCxnSpPr>
          <p:nvPr/>
        </p:nvCxnSpPr>
        <p:spPr>
          <a:xfrm flipH="1" flipV="1">
            <a:off x="3614736" y="1922356"/>
            <a:ext cx="1251251" cy="193029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A196CE-98E3-499F-B3ED-BC9684FC3F2B}"/>
              </a:ext>
            </a:extLst>
          </p:cNvPr>
          <p:cNvCxnSpPr>
            <a:cxnSpLocks/>
            <a:stCxn id="8" idx="1"/>
            <a:endCxn id="14" idx="3"/>
          </p:cNvCxnSpPr>
          <p:nvPr/>
        </p:nvCxnSpPr>
        <p:spPr>
          <a:xfrm flipH="1" flipV="1">
            <a:off x="3614736" y="1922356"/>
            <a:ext cx="1251251" cy="27981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E559552-6705-4279-92A8-F5D7B2E14A71}"/>
              </a:ext>
            </a:extLst>
          </p:cNvPr>
          <p:cNvCxnSpPr>
            <a:cxnSpLocks/>
            <a:stCxn id="9" idx="1"/>
            <a:endCxn id="8" idx="3"/>
          </p:cNvCxnSpPr>
          <p:nvPr/>
        </p:nvCxnSpPr>
        <p:spPr>
          <a:xfrm flipH="1">
            <a:off x="6055742" y="3853194"/>
            <a:ext cx="680565" cy="86734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063C0B9-45C6-49E8-A3B0-D26CB1A59053}"/>
              </a:ext>
            </a:extLst>
          </p:cNvPr>
          <p:cNvCxnSpPr>
            <a:cxnSpLocks/>
            <a:stCxn id="107" idx="1"/>
            <a:endCxn id="7" idx="3"/>
          </p:cNvCxnSpPr>
          <p:nvPr/>
        </p:nvCxnSpPr>
        <p:spPr>
          <a:xfrm flipH="1" flipV="1">
            <a:off x="6055742" y="3852654"/>
            <a:ext cx="698313" cy="84912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34561E6-4A19-4923-A08F-B1E8F2608EFA}"/>
              </a:ext>
            </a:extLst>
          </p:cNvPr>
          <p:cNvCxnSpPr>
            <a:cxnSpLocks/>
            <a:stCxn id="9" idx="1"/>
            <a:endCxn id="7" idx="3"/>
          </p:cNvCxnSpPr>
          <p:nvPr/>
        </p:nvCxnSpPr>
        <p:spPr>
          <a:xfrm flipH="1" flipV="1">
            <a:off x="6055742" y="3852654"/>
            <a:ext cx="680565" cy="54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7E32E24-C821-4FED-AB0E-02CA89156516}"/>
              </a:ext>
            </a:extLst>
          </p:cNvPr>
          <p:cNvCxnSpPr>
            <a:cxnSpLocks/>
            <a:stCxn id="107" idx="1"/>
            <a:endCxn id="8" idx="3"/>
          </p:cNvCxnSpPr>
          <p:nvPr/>
        </p:nvCxnSpPr>
        <p:spPr>
          <a:xfrm flipH="1">
            <a:off x="6055742" y="4701782"/>
            <a:ext cx="698313" cy="18756"/>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9BDF3C7-3B1F-466E-9D85-4484BFB5AFD9}"/>
              </a:ext>
            </a:extLst>
          </p:cNvPr>
          <p:cNvCxnSpPr/>
          <p:nvPr/>
        </p:nvCxnSpPr>
        <p:spPr>
          <a:xfrm>
            <a:off x="3832862" y="5051405"/>
            <a:ext cx="0" cy="32173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D8C19573-BCE2-F1F4-4578-23562794C392}"/>
              </a:ext>
            </a:extLst>
          </p:cNvPr>
          <p:cNvSpPr/>
          <p:nvPr/>
        </p:nvSpPr>
        <p:spPr>
          <a:xfrm>
            <a:off x="622863" y="3101831"/>
            <a:ext cx="1361245" cy="1621306"/>
          </a:xfrm>
          <a:prstGeom prst="roundRect">
            <a:avLst>
              <a:gd name="adj" fmla="val 4626"/>
            </a:avLst>
          </a:prstGeom>
          <a:solidFill>
            <a:srgbClr val="FF535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Repository Server </a:t>
            </a:r>
          </a:p>
          <a:p>
            <a:pPr algn="ctr"/>
            <a:r>
              <a:rPr lang="en-US" sz="1400" b="1" dirty="0">
                <a:solidFill>
                  <a:schemeClr val="bg1"/>
                </a:solidFill>
                <a:latin typeface="Sitka Display" pitchFamily="2" charset="0"/>
              </a:rPr>
              <a:t>10.19.10.161</a:t>
            </a:r>
          </a:p>
          <a:p>
            <a:pPr algn="ctr"/>
            <a:r>
              <a:rPr lang="en-US" sz="1400" dirty="0">
                <a:solidFill>
                  <a:schemeClr val="bg1"/>
                </a:solidFill>
                <a:latin typeface="Sitka Display" pitchFamily="2" charset="0"/>
              </a:rPr>
              <a:t>2 Instances of </a:t>
            </a:r>
          </a:p>
          <a:p>
            <a:pPr algn="ctr"/>
            <a:r>
              <a:rPr lang="en-US" sz="1400" dirty="0">
                <a:solidFill>
                  <a:schemeClr val="bg1"/>
                </a:solidFill>
                <a:latin typeface="Sitka Display" pitchFamily="2" charset="0"/>
              </a:rPr>
              <a:t>Oracle Database Running on Pod</a:t>
            </a:r>
          </a:p>
        </p:txBody>
      </p:sp>
      <p:sp>
        <p:nvSpPr>
          <p:cNvPr id="32" name="Rectangle 31">
            <a:extLst>
              <a:ext uri="{FF2B5EF4-FFF2-40B4-BE49-F238E27FC236}">
                <a16:creationId xmlns:a16="http://schemas.microsoft.com/office/drawing/2014/main" id="{94EB4188-1A9D-4ED3-E134-7D1D82D908AC}"/>
              </a:ext>
            </a:extLst>
          </p:cNvPr>
          <p:cNvSpPr/>
          <p:nvPr/>
        </p:nvSpPr>
        <p:spPr>
          <a:xfrm>
            <a:off x="2351194" y="2488874"/>
            <a:ext cx="1481668" cy="725314"/>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err="1">
                <a:solidFill>
                  <a:schemeClr val="bg1"/>
                </a:solidFill>
                <a:latin typeface="Sitka Display" pitchFamily="2" charset="0"/>
              </a:rPr>
              <a:t>Weblogic</a:t>
            </a:r>
            <a:r>
              <a:rPr lang="en-US" sz="1400" dirty="0">
                <a:solidFill>
                  <a:schemeClr val="bg1"/>
                </a:solidFill>
                <a:latin typeface="Sitka Display" pitchFamily="2" charset="0"/>
              </a:rPr>
              <a:t> </a:t>
            </a:r>
          </a:p>
          <a:p>
            <a:pPr algn="ctr"/>
            <a:r>
              <a:rPr lang="en-US" sz="1400" dirty="0">
                <a:solidFill>
                  <a:schemeClr val="bg1"/>
                </a:solidFill>
                <a:latin typeface="Sitka Display" pitchFamily="2" charset="0"/>
              </a:rPr>
              <a:t>Admin Server</a:t>
            </a:r>
          </a:p>
          <a:p>
            <a:pPr algn="ctr"/>
            <a:r>
              <a:rPr lang="en-US" sz="1400" b="1" dirty="0">
                <a:solidFill>
                  <a:schemeClr val="bg1"/>
                </a:solidFill>
                <a:latin typeface="Sitka Display" pitchFamily="2" charset="0"/>
              </a:rPr>
              <a:t>(10.19.10.161)</a:t>
            </a:r>
          </a:p>
        </p:txBody>
      </p:sp>
      <p:sp>
        <p:nvSpPr>
          <p:cNvPr id="42" name="Rectangle 41">
            <a:extLst>
              <a:ext uri="{FF2B5EF4-FFF2-40B4-BE49-F238E27FC236}">
                <a16:creationId xmlns:a16="http://schemas.microsoft.com/office/drawing/2014/main" id="{A0841E5A-B34C-6854-8C74-34C7D149A528}"/>
              </a:ext>
            </a:extLst>
          </p:cNvPr>
          <p:cNvSpPr/>
          <p:nvPr/>
        </p:nvSpPr>
        <p:spPr>
          <a:xfrm>
            <a:off x="2351192" y="4042956"/>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N2</a:t>
            </a:r>
          </a:p>
          <a:p>
            <a:pPr algn="ctr"/>
            <a:r>
              <a:rPr lang="en-US" sz="1400" b="1" dirty="0">
                <a:solidFill>
                  <a:schemeClr val="bg1"/>
                </a:solidFill>
                <a:latin typeface="Sitka Display" pitchFamily="2" charset="0"/>
              </a:rPr>
              <a:t>10.19.10.163</a:t>
            </a:r>
          </a:p>
        </p:txBody>
      </p:sp>
      <p:sp>
        <p:nvSpPr>
          <p:cNvPr id="47" name="Rectangle 46">
            <a:extLst>
              <a:ext uri="{FF2B5EF4-FFF2-40B4-BE49-F238E27FC236}">
                <a16:creationId xmlns:a16="http://schemas.microsoft.com/office/drawing/2014/main" id="{AB8FD1EC-00B2-44EE-72AA-0823974F097B}"/>
              </a:ext>
            </a:extLst>
          </p:cNvPr>
          <p:cNvSpPr/>
          <p:nvPr/>
        </p:nvSpPr>
        <p:spPr>
          <a:xfrm>
            <a:off x="2351192" y="4720537"/>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N3</a:t>
            </a:r>
          </a:p>
          <a:p>
            <a:pPr algn="ctr"/>
            <a:r>
              <a:rPr lang="en-US" sz="1400" b="1" dirty="0">
                <a:solidFill>
                  <a:schemeClr val="bg1"/>
                </a:solidFill>
                <a:latin typeface="Sitka Display" pitchFamily="2" charset="0"/>
              </a:rPr>
              <a:t>10.19.10.164</a:t>
            </a:r>
          </a:p>
        </p:txBody>
      </p:sp>
      <p:sp>
        <p:nvSpPr>
          <p:cNvPr id="83" name="Oval 82">
            <a:extLst>
              <a:ext uri="{FF2B5EF4-FFF2-40B4-BE49-F238E27FC236}">
                <a16:creationId xmlns:a16="http://schemas.microsoft.com/office/drawing/2014/main" id="{38B28792-41A4-5407-ABF1-22EA9B51E619}"/>
              </a:ext>
            </a:extLst>
          </p:cNvPr>
          <p:cNvSpPr/>
          <p:nvPr/>
        </p:nvSpPr>
        <p:spPr>
          <a:xfrm>
            <a:off x="4613917" y="2516950"/>
            <a:ext cx="1693894" cy="605909"/>
          </a:xfrm>
          <a:prstGeom prst="ellipse">
            <a:avLst/>
          </a:prstGeom>
          <a:solidFill>
            <a:schemeClr val="accent3">
              <a:lumMod val="60000"/>
              <a:lumOff val="40000"/>
            </a:schemeClr>
          </a:solidFill>
          <a:effectLst>
            <a:outerShdw blurRad="254000" dist="127000" dir="2700000" algn="ctr" rotWithShape="0">
              <a:schemeClr val="bg1">
                <a:lumMod val="50000"/>
              </a:schemeClr>
            </a:outerShdw>
          </a:effectLst>
        </p:spPr>
        <p:txBody>
          <a:bodyPr wrap="square" rtlCol="0" anchor="ctr">
            <a:spAutoFit/>
          </a:bodyPr>
          <a:lstStyle/>
          <a:p>
            <a:pPr algn="ctr"/>
            <a:r>
              <a:rPr lang="en-US" sz="1100" dirty="0">
                <a:latin typeface="Sitka Display" pitchFamily="2" charset="0"/>
              </a:rPr>
              <a:t>WSO2 </a:t>
            </a:r>
            <a:r>
              <a:rPr lang="en-US" sz="1100" dirty="0" err="1">
                <a:latin typeface="Sitka Display" pitchFamily="2" charset="0"/>
              </a:rPr>
              <a:t>MySql</a:t>
            </a:r>
            <a:r>
              <a:rPr lang="en-US" sz="1100" dirty="0">
                <a:latin typeface="Sitka Display" pitchFamily="2" charset="0"/>
              </a:rPr>
              <a:t> DB Pod(10.19.10.165)</a:t>
            </a:r>
          </a:p>
        </p:txBody>
      </p:sp>
      <p:cxnSp>
        <p:nvCxnSpPr>
          <p:cNvPr id="85" name="Straight Arrow Connector 84">
            <a:extLst>
              <a:ext uri="{FF2B5EF4-FFF2-40B4-BE49-F238E27FC236}">
                <a16:creationId xmlns:a16="http://schemas.microsoft.com/office/drawing/2014/main" id="{7E71E739-60EB-4E6C-2FC6-2778A16DA277}"/>
              </a:ext>
            </a:extLst>
          </p:cNvPr>
          <p:cNvCxnSpPr>
            <a:cxnSpLocks/>
            <a:stCxn id="83" idx="4"/>
            <a:endCxn id="7" idx="0"/>
          </p:cNvCxnSpPr>
          <p:nvPr/>
        </p:nvCxnSpPr>
        <p:spPr>
          <a:xfrm>
            <a:off x="5460864" y="3122859"/>
            <a:ext cx="1" cy="41714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07" name="Rectangle 106">
            <a:extLst>
              <a:ext uri="{FF2B5EF4-FFF2-40B4-BE49-F238E27FC236}">
                <a16:creationId xmlns:a16="http://schemas.microsoft.com/office/drawing/2014/main" id="{C0C198E5-9FDE-1B8B-98A3-0E1EFD99B163}"/>
              </a:ext>
            </a:extLst>
          </p:cNvPr>
          <p:cNvSpPr/>
          <p:nvPr/>
        </p:nvSpPr>
        <p:spPr>
          <a:xfrm>
            <a:off x="6754055" y="4389670"/>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Edge2</a:t>
            </a:r>
          </a:p>
          <a:p>
            <a:pPr algn="ctr"/>
            <a:r>
              <a:rPr lang="en-US" sz="1400" dirty="0">
                <a:solidFill>
                  <a:schemeClr val="bg1"/>
                </a:solidFill>
                <a:latin typeface="Sitka Display" pitchFamily="2" charset="0"/>
              </a:rPr>
              <a:t>10.19.10.169</a:t>
            </a:r>
          </a:p>
        </p:txBody>
      </p:sp>
      <p:sp>
        <p:nvSpPr>
          <p:cNvPr id="113" name="TextBox 112">
            <a:extLst>
              <a:ext uri="{FF2B5EF4-FFF2-40B4-BE49-F238E27FC236}">
                <a16:creationId xmlns:a16="http://schemas.microsoft.com/office/drawing/2014/main" id="{2A00ACD5-E196-2F69-FA20-46B0790C3112}"/>
              </a:ext>
            </a:extLst>
          </p:cNvPr>
          <p:cNvSpPr txBox="1"/>
          <p:nvPr/>
        </p:nvSpPr>
        <p:spPr>
          <a:xfrm>
            <a:off x="291645" y="916550"/>
            <a:ext cx="3749616" cy="369332"/>
          </a:xfrm>
          <a:prstGeom prst="rect">
            <a:avLst/>
          </a:prstGeom>
          <a:noFill/>
        </p:spPr>
        <p:txBody>
          <a:bodyPr wrap="none" rtlCol="0">
            <a:spAutoFit/>
          </a:bodyPr>
          <a:lstStyle/>
          <a:p>
            <a:r>
              <a:rPr lang="en-US" dirty="0"/>
              <a:t>All Servers’ Operating System: RHEL 7.</a:t>
            </a:r>
          </a:p>
        </p:txBody>
      </p:sp>
      <p:sp>
        <p:nvSpPr>
          <p:cNvPr id="116" name="Arrow: Left-Right 115">
            <a:extLst>
              <a:ext uri="{FF2B5EF4-FFF2-40B4-BE49-F238E27FC236}">
                <a16:creationId xmlns:a16="http://schemas.microsoft.com/office/drawing/2014/main" id="{A7002A7A-5229-439F-66D4-19538AAA5BED}"/>
              </a:ext>
            </a:extLst>
          </p:cNvPr>
          <p:cNvSpPr/>
          <p:nvPr/>
        </p:nvSpPr>
        <p:spPr>
          <a:xfrm>
            <a:off x="2001844" y="3909550"/>
            <a:ext cx="302393" cy="190302"/>
          </a:xfrm>
          <a:prstGeom prst="leftRightArrow">
            <a:avLst/>
          </a:prstGeom>
          <a:solidFill>
            <a:schemeClr val="tx2"/>
          </a:solidFill>
          <a:effectLst>
            <a:outerShdw blurRad="254000" dist="127000" dir="2700000" algn="ctr" rotWithShape="0">
              <a:schemeClr val="bg1">
                <a:lumMod val="50000"/>
              </a:schemeClr>
            </a:outerShdw>
          </a:effectLst>
        </p:spPr>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696181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7A61D2-23EC-14E5-F120-D4C3B830B0C3}"/>
              </a:ext>
            </a:extLst>
          </p:cNvPr>
          <p:cNvSpPr>
            <a:spLocks noGrp="1"/>
          </p:cNvSpPr>
          <p:nvPr>
            <p:ph type="title"/>
          </p:nvPr>
        </p:nvSpPr>
        <p:spPr/>
        <p:txBody>
          <a:bodyPr/>
          <a:lstStyle/>
          <a:p>
            <a:r>
              <a:rPr lang="en-US" dirty="0"/>
              <a:t>Services on Servers</a:t>
            </a:r>
          </a:p>
        </p:txBody>
      </p:sp>
      <p:graphicFrame>
        <p:nvGraphicFramePr>
          <p:cNvPr id="6" name="Table 6">
            <a:extLst>
              <a:ext uri="{FF2B5EF4-FFF2-40B4-BE49-F238E27FC236}">
                <a16:creationId xmlns:a16="http://schemas.microsoft.com/office/drawing/2014/main" id="{440198EE-1486-605C-0706-EFB255F7917E}"/>
              </a:ext>
            </a:extLst>
          </p:cNvPr>
          <p:cNvGraphicFramePr>
            <a:graphicFrameLocks noGrp="1"/>
          </p:cNvGraphicFramePr>
          <p:nvPr>
            <p:extLst>
              <p:ext uri="{D42A27DB-BD31-4B8C-83A1-F6EECF244321}">
                <p14:modId xmlns:p14="http://schemas.microsoft.com/office/powerpoint/2010/main" val="1089649564"/>
              </p:ext>
            </p:extLst>
          </p:nvPr>
        </p:nvGraphicFramePr>
        <p:xfrm>
          <a:off x="301925" y="1293483"/>
          <a:ext cx="4166557" cy="4861309"/>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80749">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22097">
                <a:tc>
                  <a:txBody>
                    <a:bodyPr/>
                    <a:lstStyle/>
                    <a:p>
                      <a:pPr algn="l"/>
                      <a:r>
                        <a:rPr lang="en-US" dirty="0"/>
                        <a:t>10.19.10.161</a:t>
                      </a:r>
                    </a:p>
                  </a:txBody>
                  <a:tcPr/>
                </a:tc>
                <a:tc>
                  <a:txBody>
                    <a:bodyPr/>
                    <a:lstStyle/>
                    <a:p>
                      <a:pPr algn="l"/>
                      <a:r>
                        <a:rPr lang="en-US" dirty="0"/>
                        <a:t>Oracle LS 7.9</a:t>
                      </a:r>
                    </a:p>
                  </a:txBody>
                  <a:tcPr/>
                </a:tc>
                <a:tc>
                  <a:txBody>
                    <a:bodyPr/>
                    <a:lstStyle/>
                    <a:p>
                      <a:pPr algn="l"/>
                      <a:r>
                        <a:rPr lang="en-US" dirty="0" err="1"/>
                        <a:t>Podman</a:t>
                      </a:r>
                      <a:endParaRPr lang="en-US" dirty="0"/>
                    </a:p>
                    <a:p>
                      <a:pPr algn="l"/>
                      <a:r>
                        <a:rPr lang="en-US" dirty="0"/>
                        <a:t>Oracle DB</a:t>
                      </a:r>
                    </a:p>
                    <a:p>
                      <a:pPr algn="l"/>
                      <a:r>
                        <a:rPr lang="en-US" dirty="0" err="1"/>
                        <a:t>Weblogic</a:t>
                      </a:r>
                      <a:r>
                        <a:rPr lang="en-US" dirty="0"/>
                        <a:t> FMW</a:t>
                      </a:r>
                    </a:p>
                    <a:p>
                      <a:pPr algn="l"/>
                      <a:r>
                        <a:rPr lang="en-US" dirty="0" err="1"/>
                        <a:t>Weblogic</a:t>
                      </a:r>
                      <a:r>
                        <a:rPr lang="en-US" dirty="0"/>
                        <a:t> SOA</a:t>
                      </a:r>
                    </a:p>
                    <a:p>
                      <a:pPr algn="l"/>
                      <a:r>
                        <a:rPr lang="en-US" dirty="0" err="1"/>
                        <a:t>Mysql</a:t>
                      </a:r>
                      <a:r>
                        <a:rPr lang="en-US" dirty="0"/>
                        <a:t> DB</a:t>
                      </a:r>
                    </a:p>
                    <a:p>
                      <a:pPr algn="l"/>
                      <a:r>
                        <a:rPr lang="en-US" dirty="0"/>
                        <a:t>Zabbix Agent</a:t>
                      </a:r>
                    </a:p>
                  </a:txBody>
                  <a:tcPr/>
                </a:tc>
                <a:extLst>
                  <a:ext uri="{0D108BD9-81ED-4DB2-BD59-A6C34878D82A}">
                    <a16:rowId xmlns:a16="http://schemas.microsoft.com/office/drawing/2014/main" val="3562830188"/>
                  </a:ext>
                </a:extLst>
              </a:tr>
              <a:tr h="911791">
                <a:tc>
                  <a:txBody>
                    <a:bodyPr/>
                    <a:lstStyle/>
                    <a:p>
                      <a:pPr algn="l"/>
                      <a:r>
                        <a:rPr lang="en-US" dirty="0"/>
                        <a:t>10.19.10.162</a:t>
                      </a:r>
                    </a:p>
                  </a:txBody>
                  <a:tcPr/>
                </a:tc>
                <a:tc>
                  <a:txBody>
                    <a:bodyPr/>
                    <a:lstStyle/>
                    <a:p>
                      <a:pPr algn="l"/>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3815992576"/>
                  </a:ext>
                </a:extLst>
              </a:tr>
              <a:tr h="911791">
                <a:tc>
                  <a:txBody>
                    <a:bodyPr/>
                    <a:lstStyle/>
                    <a:p>
                      <a:pPr algn="l"/>
                      <a:r>
                        <a:rPr lang="en-US" dirty="0"/>
                        <a:t>10.19.10.163</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634926294"/>
                  </a:ext>
                </a:extLst>
              </a:tr>
              <a:tr h="1322097">
                <a:tc>
                  <a:txBody>
                    <a:bodyPr/>
                    <a:lstStyle/>
                    <a:p>
                      <a:pPr algn="l"/>
                      <a:r>
                        <a:rPr lang="en-US" dirty="0"/>
                        <a:t>10.19.10.164</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WSO2 </a:t>
                      </a:r>
                      <a:r>
                        <a:rPr lang="en-US" dirty="0" err="1"/>
                        <a:t>Api</a:t>
                      </a:r>
                      <a:r>
                        <a:rPr lang="en-US" dirty="0"/>
                        <a:t> Manager</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err="1"/>
                        <a:t>Mysql</a:t>
                      </a:r>
                      <a:r>
                        <a:rPr lang="en-US" dirty="0"/>
                        <a:t> DB</a:t>
                      </a:r>
                    </a:p>
                  </a:txBody>
                  <a:tcPr/>
                </a:tc>
                <a:extLst>
                  <a:ext uri="{0D108BD9-81ED-4DB2-BD59-A6C34878D82A}">
                    <a16:rowId xmlns:a16="http://schemas.microsoft.com/office/drawing/2014/main" val="603594416"/>
                  </a:ext>
                </a:extLst>
              </a:tr>
            </a:tbl>
          </a:graphicData>
        </a:graphic>
      </p:graphicFrame>
      <p:graphicFrame>
        <p:nvGraphicFramePr>
          <p:cNvPr id="7" name="Table 6">
            <a:extLst>
              <a:ext uri="{FF2B5EF4-FFF2-40B4-BE49-F238E27FC236}">
                <a16:creationId xmlns:a16="http://schemas.microsoft.com/office/drawing/2014/main" id="{FCB313C8-DF1C-3E09-57CA-2EF3C9C32E76}"/>
              </a:ext>
            </a:extLst>
          </p:cNvPr>
          <p:cNvGraphicFramePr>
            <a:graphicFrameLocks noGrp="1"/>
          </p:cNvGraphicFramePr>
          <p:nvPr>
            <p:extLst>
              <p:ext uri="{D42A27DB-BD31-4B8C-83A1-F6EECF244321}">
                <p14:modId xmlns:p14="http://schemas.microsoft.com/office/powerpoint/2010/main" val="4034923705"/>
              </p:ext>
            </p:extLst>
          </p:nvPr>
        </p:nvGraphicFramePr>
        <p:xfrm>
          <a:off x="4658264" y="1293486"/>
          <a:ext cx="4166557" cy="4861306"/>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07822">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73358">
                <a:tc>
                  <a:txBody>
                    <a:bodyPr/>
                    <a:lstStyle/>
                    <a:p>
                      <a:pPr algn="l"/>
                      <a:r>
                        <a:rPr lang="en-US" dirty="0"/>
                        <a:t>10.19.10.165</a:t>
                      </a:r>
                    </a:p>
                  </a:txBody>
                  <a:tcPr/>
                </a:tc>
                <a:tc>
                  <a:txBody>
                    <a:bodyPr/>
                    <a:lstStyle/>
                    <a:p>
                      <a:pPr algn="l"/>
                      <a:r>
                        <a:rPr lang="en-US" dirty="0"/>
                        <a:t>RHEL Server 7.9</a:t>
                      </a:r>
                    </a:p>
                  </a:txBody>
                  <a:tcPr/>
                </a:tc>
                <a:tc>
                  <a:txBody>
                    <a:bodyPr/>
                    <a:lstStyle/>
                    <a:p>
                      <a:pPr algn="l"/>
                      <a:r>
                        <a:rPr lang="en-US" dirty="0"/>
                        <a:t>WSO API Manager</a:t>
                      </a:r>
                    </a:p>
                    <a:p>
                      <a:pPr algn="l"/>
                      <a:r>
                        <a:rPr lang="en-US" dirty="0"/>
                        <a:t>WSO Micro Int.</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562830188"/>
                  </a:ext>
                </a:extLst>
              </a:tr>
              <a:tr h="1160251">
                <a:tc>
                  <a:txBody>
                    <a:bodyPr/>
                    <a:lstStyle/>
                    <a:p>
                      <a:pPr algn="l"/>
                      <a:r>
                        <a:rPr lang="en-US" dirty="0"/>
                        <a:t>10.19.10.166</a:t>
                      </a:r>
                    </a:p>
                  </a:txBody>
                  <a:tcPr/>
                </a:tc>
                <a:tc>
                  <a:txBody>
                    <a:bodyPr/>
                    <a:lstStyle/>
                    <a:p>
                      <a:pPr algn="l"/>
                      <a:r>
                        <a:rPr lang="en-US" dirty="0"/>
                        <a:t>RHEL Server 7.9</a:t>
                      </a:r>
                    </a:p>
                  </a:txBody>
                  <a:tcPr/>
                </a:tc>
                <a:tc>
                  <a:txBody>
                    <a:bodyPr/>
                    <a:lstStyle/>
                    <a:p>
                      <a:pPr algn="l"/>
                      <a:r>
                        <a:rPr lang="en-US" dirty="0"/>
                        <a:t>WSO API Manager</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815992576"/>
                  </a:ext>
                </a:extLst>
              </a:tr>
              <a:tr h="1373358">
                <a:tc>
                  <a:txBody>
                    <a:bodyPr/>
                    <a:lstStyle/>
                    <a:p>
                      <a:pPr algn="l"/>
                      <a:r>
                        <a:rPr lang="en-US" dirty="0"/>
                        <a:t>10.19.10.167</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a:t>Zabbix Server</a:t>
                      </a:r>
                    </a:p>
                    <a:p>
                      <a:pPr algn="l"/>
                      <a:r>
                        <a:rPr lang="en-US" dirty="0"/>
                        <a:t>Zabbix Agent</a:t>
                      </a:r>
                    </a:p>
                    <a:p>
                      <a:pPr algn="l"/>
                      <a:r>
                        <a:rPr lang="en-US" dirty="0"/>
                        <a:t>Elasticsearch </a:t>
                      </a:r>
                    </a:p>
                    <a:p>
                      <a:pPr algn="l"/>
                      <a:r>
                        <a:rPr lang="en-US" dirty="0"/>
                        <a:t>Kibana</a:t>
                      </a:r>
                    </a:p>
                    <a:p>
                      <a:pPr algn="l"/>
                      <a:r>
                        <a:rPr lang="en-US" dirty="0"/>
                        <a:t>Logstash</a:t>
                      </a:r>
                    </a:p>
                    <a:p>
                      <a:pPr algn="l"/>
                      <a:r>
                        <a:rPr lang="en-US" dirty="0"/>
                        <a:t>Zabbix Agent</a:t>
                      </a:r>
                    </a:p>
                  </a:txBody>
                  <a:tcPr/>
                </a:tc>
                <a:extLst>
                  <a:ext uri="{0D108BD9-81ED-4DB2-BD59-A6C34878D82A}">
                    <a16:rowId xmlns:a16="http://schemas.microsoft.com/office/drawing/2014/main" val="634926294"/>
                  </a:ext>
                </a:extLst>
              </a:tr>
              <a:tr h="646517">
                <a:tc>
                  <a:txBody>
                    <a:bodyPr/>
                    <a:lstStyle/>
                    <a:p>
                      <a:pPr algn="l"/>
                      <a:r>
                        <a:rPr lang="en-US" dirty="0"/>
                        <a:t>10.19.10.168-9</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a:t>Nginx</a:t>
                      </a:r>
                    </a:p>
                    <a:p>
                      <a:pPr algn="l"/>
                      <a:r>
                        <a:rPr lang="en-US" dirty="0"/>
                        <a:t>Zabbix Agent</a:t>
                      </a:r>
                    </a:p>
                  </a:txBody>
                  <a:tcPr/>
                </a:tc>
                <a:extLst>
                  <a:ext uri="{0D108BD9-81ED-4DB2-BD59-A6C34878D82A}">
                    <a16:rowId xmlns:a16="http://schemas.microsoft.com/office/drawing/2014/main" val="603594416"/>
                  </a:ext>
                </a:extLst>
              </a:tr>
            </a:tbl>
          </a:graphicData>
        </a:graphic>
      </p:graphicFrame>
    </p:spTree>
    <p:extLst>
      <p:ext uri="{BB962C8B-B14F-4D97-AF65-F5344CB8AC3E}">
        <p14:creationId xmlns:p14="http://schemas.microsoft.com/office/powerpoint/2010/main" val="351875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87DE78-B330-4148-8CD3-5AB8336464A4}"/>
              </a:ext>
            </a:extLst>
          </p:cNvPr>
          <p:cNvSpPr>
            <a:spLocks noGrp="1"/>
          </p:cNvSpPr>
          <p:nvPr>
            <p:ph idx="1"/>
          </p:nvPr>
        </p:nvSpPr>
        <p:spPr/>
        <p:txBody>
          <a:bodyPr>
            <a:normAutofit/>
          </a:bodyPr>
          <a:lstStyle/>
          <a:p>
            <a:r>
              <a:rPr lang="en-US" sz="1800" dirty="0"/>
              <a:t>Supports publishing SOAP, REST, JSON and XML style services as APIs</a:t>
            </a:r>
          </a:p>
          <a:p>
            <a:r>
              <a:rPr lang="en-US" sz="1800" dirty="0"/>
              <a:t>Publish APIs to a selected set of gateways in a multi-gateway environment</a:t>
            </a:r>
          </a:p>
          <a:p>
            <a:r>
              <a:rPr lang="en-US" sz="1800" dirty="0"/>
              <a:t>Manage API visibility to restrict access to specific partners or customers</a:t>
            </a:r>
          </a:p>
          <a:p>
            <a:r>
              <a:rPr lang="en-US" sz="1800" dirty="0"/>
              <a:t>Manage API lifecycle: create, publish, block, deprecate and retire</a:t>
            </a:r>
          </a:p>
          <a:p>
            <a:r>
              <a:rPr lang="en-US" sz="1800" dirty="0"/>
              <a:t>Manage API versions</a:t>
            </a:r>
          </a:p>
          <a:p>
            <a:r>
              <a:rPr lang="en-US" sz="1800" dirty="0"/>
              <a:t>Apply security policies to API: Authentication &amp; Authorization</a:t>
            </a:r>
          </a:p>
          <a:p>
            <a:r>
              <a:rPr lang="en-US" sz="1800" dirty="0"/>
              <a:t>Graphical experience: browse and search</a:t>
            </a:r>
          </a:p>
          <a:p>
            <a:r>
              <a:rPr lang="en-US" sz="1800" dirty="0"/>
              <a:t>Enforces rate limiting and throttling policies</a:t>
            </a:r>
          </a:p>
          <a:p>
            <a:r>
              <a:rPr lang="en-US" sz="1800" dirty="0"/>
              <a:t>Horizontally scalable with easy cluster deployment</a:t>
            </a:r>
          </a:p>
          <a:p>
            <a:r>
              <a:rPr lang="en-US" sz="1800" dirty="0"/>
              <a:t>REST API with and extensible security mechanism: OAuth 2.0 by default</a:t>
            </a:r>
          </a:p>
          <a:p>
            <a:r>
              <a:rPr lang="en-US" sz="1800" dirty="0"/>
              <a:t>Integrates into enterprise identity systems including LDAP</a:t>
            </a:r>
          </a:p>
          <a:p>
            <a:r>
              <a:rPr lang="en-US" sz="1800" dirty="0"/>
              <a:t>Pluggable into third party systems and billing systems</a:t>
            </a:r>
          </a:p>
        </p:txBody>
      </p:sp>
      <p:sp>
        <p:nvSpPr>
          <p:cNvPr id="3" name="Title 2">
            <a:extLst>
              <a:ext uri="{FF2B5EF4-FFF2-40B4-BE49-F238E27FC236}">
                <a16:creationId xmlns:a16="http://schemas.microsoft.com/office/drawing/2014/main" id="{DCC85F54-BDE7-4244-9C50-0D297A9250AE}"/>
              </a:ext>
            </a:extLst>
          </p:cNvPr>
          <p:cNvSpPr>
            <a:spLocks noGrp="1"/>
          </p:cNvSpPr>
          <p:nvPr>
            <p:ph type="title"/>
          </p:nvPr>
        </p:nvSpPr>
        <p:spPr/>
        <p:txBody>
          <a:bodyPr/>
          <a:lstStyle/>
          <a:p>
            <a:r>
              <a:rPr lang="en-US" dirty="0"/>
              <a:t>API Manager Key Features - WSO2 </a:t>
            </a:r>
          </a:p>
        </p:txBody>
      </p:sp>
      <p:pic>
        <p:nvPicPr>
          <p:cNvPr id="4" name="Picture 3">
            <a:extLst>
              <a:ext uri="{FF2B5EF4-FFF2-40B4-BE49-F238E27FC236}">
                <a16:creationId xmlns:a16="http://schemas.microsoft.com/office/drawing/2014/main" id="{86BB9F49-3303-4EB2-9F90-40046DDC176F}"/>
              </a:ext>
            </a:extLst>
          </p:cNvPr>
          <p:cNvPicPr>
            <a:picLocks noChangeAspect="1"/>
          </p:cNvPicPr>
          <p:nvPr/>
        </p:nvPicPr>
        <p:blipFill>
          <a:blip r:embed="rId2"/>
          <a:stretch>
            <a:fillRect/>
          </a:stretch>
        </p:blipFill>
        <p:spPr>
          <a:xfrm>
            <a:off x="7039007" y="5575675"/>
            <a:ext cx="1368393" cy="729145"/>
          </a:xfrm>
          <a:prstGeom prst="rect">
            <a:avLst/>
          </a:prstGeom>
        </p:spPr>
      </p:pic>
    </p:spTree>
    <p:extLst>
      <p:ext uri="{BB962C8B-B14F-4D97-AF65-F5344CB8AC3E}">
        <p14:creationId xmlns:p14="http://schemas.microsoft.com/office/powerpoint/2010/main" val="2658747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583B25-F3F3-4DFE-B8FE-BE825F9FB7A3}"/>
              </a:ext>
            </a:extLst>
          </p:cNvPr>
          <p:cNvSpPr>
            <a:spLocks noGrp="1"/>
          </p:cNvSpPr>
          <p:nvPr>
            <p:ph type="title"/>
          </p:nvPr>
        </p:nvSpPr>
        <p:spPr/>
        <p:txBody>
          <a:bodyPr/>
          <a:lstStyle/>
          <a:p>
            <a:r>
              <a:rPr lang="en-US" dirty="0"/>
              <a:t>WSO2 Architecture</a:t>
            </a:r>
          </a:p>
        </p:txBody>
      </p:sp>
      <p:pic>
        <p:nvPicPr>
          <p:cNvPr id="8194" name="Picture 2" descr="Deployment Patterns - API Manager 2.1.0 - WSO2 Documentation">
            <a:extLst>
              <a:ext uri="{FF2B5EF4-FFF2-40B4-BE49-F238E27FC236}">
                <a16:creationId xmlns:a16="http://schemas.microsoft.com/office/drawing/2014/main" id="{5B7BACB0-57ED-48F3-8C25-4D42AB855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92" y="849318"/>
            <a:ext cx="6153150" cy="527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49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0E7F4B-57AD-4205-8AD9-2C870BC3DB8C}"/>
              </a:ext>
            </a:extLst>
          </p:cNvPr>
          <p:cNvSpPr>
            <a:spLocks noGrp="1"/>
          </p:cNvSpPr>
          <p:nvPr>
            <p:ph type="title"/>
          </p:nvPr>
        </p:nvSpPr>
        <p:spPr/>
        <p:txBody>
          <a:bodyPr/>
          <a:lstStyle/>
          <a:p>
            <a:r>
              <a:rPr lang="en-US" dirty="0"/>
              <a:t>ELK Components</a:t>
            </a:r>
          </a:p>
        </p:txBody>
      </p:sp>
      <p:pic>
        <p:nvPicPr>
          <p:cNvPr id="4098" name="Picture 2">
            <a:extLst>
              <a:ext uri="{FF2B5EF4-FFF2-40B4-BE49-F238E27FC236}">
                <a16:creationId xmlns:a16="http://schemas.microsoft.com/office/drawing/2014/main" id="{680C7B69-5FD2-4DCE-8373-58505EDCF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762125"/>
            <a:ext cx="7505700"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Healthcare Dashboard Examples - Klipfolio">
            <a:extLst>
              <a:ext uri="{FF2B5EF4-FFF2-40B4-BE49-F238E27FC236}">
                <a16:creationId xmlns:a16="http://schemas.microsoft.com/office/drawing/2014/main" id="{1E20DBBF-D5A0-4238-8475-7CAD446C635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30113333-388C-40E1-B6CB-22D2B7C4AF59}"/>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Reporting and data visualization in Kibana | by Veronika Rovnik | Towards  Data Science">
            <a:extLst>
              <a:ext uri="{FF2B5EF4-FFF2-40B4-BE49-F238E27FC236}">
                <a16:creationId xmlns:a16="http://schemas.microsoft.com/office/drawing/2014/main" id="{29D2EBEB-C5F8-4897-82D6-D79B6758830F}"/>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574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CD15BF-27B0-D6C0-6441-91C73B58C588}"/>
              </a:ext>
            </a:extLst>
          </p:cNvPr>
          <p:cNvSpPr>
            <a:spLocks noGrp="1"/>
          </p:cNvSpPr>
          <p:nvPr>
            <p:ph idx="1"/>
          </p:nvPr>
        </p:nvSpPr>
        <p:spPr>
          <a:xfrm>
            <a:off x="322909" y="1013017"/>
            <a:ext cx="8229600" cy="4906963"/>
          </a:xfrm>
        </p:spPr>
        <p:txBody>
          <a:bodyPr>
            <a:normAutofit/>
          </a:bodyPr>
          <a:lstStyle/>
          <a:p>
            <a:r>
              <a:rPr lang="en-US" sz="2000" b="1" dirty="0"/>
              <a:t>What is Service-Oriented Architecture</a:t>
            </a:r>
          </a:p>
          <a:p>
            <a:pPr marL="0" indent="0">
              <a:buNone/>
            </a:pPr>
            <a:endParaRPr lang="en-US" sz="2000" b="1" dirty="0"/>
          </a:p>
          <a:p>
            <a:pPr lvl="1">
              <a:buFont typeface="Wingdings" panose="05000000000000000000" pitchFamily="2" charset="2"/>
              <a:buChar char="q"/>
            </a:pPr>
            <a:r>
              <a:rPr lang="en-US" b="1" dirty="0">
                <a:solidFill>
                  <a:srgbClr val="333333"/>
                </a:solidFill>
                <a:latin typeface="AmazonEmber"/>
              </a:rPr>
              <a:t>What is SOA:</a:t>
            </a:r>
            <a:r>
              <a:rPr lang="en-US" dirty="0">
                <a:solidFill>
                  <a:srgbClr val="333333"/>
                </a:solidFill>
                <a:latin typeface="AmazonEmber"/>
              </a:rPr>
              <a:t> </a:t>
            </a:r>
            <a:r>
              <a:rPr lang="en-US" b="0" i="0" dirty="0">
                <a:solidFill>
                  <a:srgbClr val="333333"/>
                </a:solidFill>
                <a:effectLst/>
                <a:latin typeface="AmazonEmber"/>
              </a:rPr>
              <a:t>Service-oriented architecture (SOA) is a method of software development that uses software components called services to create business applications. </a:t>
            </a:r>
          </a:p>
          <a:p>
            <a:pPr marL="342891" lvl="1" indent="0">
              <a:buNone/>
            </a:pPr>
            <a:endParaRPr lang="en-US" b="0" i="0" dirty="0">
              <a:solidFill>
                <a:srgbClr val="333333"/>
              </a:solidFill>
              <a:effectLst/>
              <a:latin typeface="AmazonEmber"/>
            </a:endParaRPr>
          </a:p>
          <a:p>
            <a:pPr lvl="1">
              <a:buFont typeface="Wingdings" panose="05000000000000000000" pitchFamily="2" charset="2"/>
              <a:buChar char="q"/>
            </a:pPr>
            <a:r>
              <a:rPr lang="en-US" dirty="0">
                <a:solidFill>
                  <a:srgbClr val="333333"/>
                </a:solidFill>
                <a:latin typeface="AmazonEmber"/>
              </a:rPr>
              <a:t>Benefits</a:t>
            </a:r>
            <a:endParaRPr lang="en-US" b="0" i="0" dirty="0">
              <a:solidFill>
                <a:srgbClr val="333333"/>
              </a:solidFill>
              <a:effectLst/>
              <a:latin typeface="AmazonEmber"/>
            </a:endParaRPr>
          </a:p>
          <a:p>
            <a:pPr lvl="2"/>
            <a:r>
              <a:rPr lang="en-US" b="1" i="0" dirty="0">
                <a:solidFill>
                  <a:srgbClr val="333333"/>
                </a:solidFill>
                <a:effectLst/>
                <a:latin typeface="AmazonEmber"/>
              </a:rPr>
              <a:t>Faster time to market</a:t>
            </a:r>
          </a:p>
          <a:p>
            <a:pPr lvl="2"/>
            <a:r>
              <a:rPr lang="en-US" b="1" i="0" dirty="0">
                <a:solidFill>
                  <a:srgbClr val="333333"/>
                </a:solidFill>
                <a:effectLst/>
                <a:latin typeface="AmazonEmber"/>
              </a:rPr>
              <a:t>Efficient maintenance</a:t>
            </a:r>
          </a:p>
          <a:p>
            <a:pPr lvl="2"/>
            <a:r>
              <a:rPr lang="en-US" b="1" i="0" dirty="0">
                <a:solidFill>
                  <a:srgbClr val="333333"/>
                </a:solidFill>
                <a:effectLst/>
                <a:latin typeface="AmazonEmber"/>
              </a:rPr>
              <a:t>Greater adaptability</a:t>
            </a:r>
          </a:p>
          <a:p>
            <a:pPr marL="685782" lvl="2" indent="0">
              <a:buNone/>
            </a:pPr>
            <a:endParaRPr lang="en-US" b="1" i="0" dirty="0">
              <a:solidFill>
                <a:srgbClr val="333333"/>
              </a:solidFill>
              <a:effectLst/>
              <a:latin typeface="AmazonEmber"/>
            </a:endParaRPr>
          </a:p>
          <a:p>
            <a:pPr marL="573088" lvl="2" indent="-231775">
              <a:buFont typeface="Wingdings" panose="05000000000000000000" pitchFamily="2" charset="2"/>
              <a:buChar char="q"/>
            </a:pPr>
            <a:r>
              <a:rPr lang="en-US" dirty="0">
                <a:solidFill>
                  <a:srgbClr val="333333"/>
                </a:solidFill>
                <a:latin typeface="AmazonEmber"/>
              </a:rPr>
              <a:t>Limitation</a:t>
            </a:r>
            <a:r>
              <a:rPr lang="en-US" b="1" i="0" dirty="0">
                <a:solidFill>
                  <a:srgbClr val="333333"/>
                </a:solidFill>
                <a:effectLst/>
                <a:latin typeface="AmazonEmber"/>
              </a:rPr>
              <a:t> </a:t>
            </a:r>
          </a:p>
          <a:p>
            <a:pPr marL="915980" lvl="3" indent="-285750">
              <a:buFont typeface="Arial" panose="020B0604020202020204" pitchFamily="34" charset="0"/>
              <a:buChar char="•"/>
            </a:pPr>
            <a:r>
              <a:rPr lang="en-US" b="1" dirty="0">
                <a:solidFill>
                  <a:srgbClr val="333333"/>
                </a:solidFill>
                <a:latin typeface="AmazonEmber"/>
              </a:rPr>
              <a:t>Limited scalability</a:t>
            </a:r>
          </a:p>
          <a:p>
            <a:pPr marL="915980" lvl="3" indent="-285750">
              <a:buFont typeface="Arial" panose="020B0604020202020204" pitchFamily="34" charset="0"/>
              <a:buChar char="•"/>
            </a:pPr>
            <a:r>
              <a:rPr lang="en-US" b="1" dirty="0">
                <a:solidFill>
                  <a:srgbClr val="333333"/>
                </a:solidFill>
                <a:latin typeface="AmazonEmber"/>
              </a:rPr>
              <a:t>Increasing interdependencies</a:t>
            </a:r>
          </a:p>
          <a:p>
            <a:pPr marL="915980" lvl="3" indent="-285750">
              <a:buFont typeface="Arial" panose="020B0604020202020204" pitchFamily="34" charset="0"/>
              <a:buChar char="•"/>
            </a:pPr>
            <a:r>
              <a:rPr lang="en-US" b="1" dirty="0">
                <a:solidFill>
                  <a:srgbClr val="333333"/>
                </a:solidFill>
                <a:latin typeface="AmazonEmber"/>
              </a:rPr>
              <a:t>Single point of failure</a:t>
            </a: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p:txBody>
      </p:sp>
      <p:sp>
        <p:nvSpPr>
          <p:cNvPr id="3" name="Title 2">
            <a:extLst>
              <a:ext uri="{FF2B5EF4-FFF2-40B4-BE49-F238E27FC236}">
                <a16:creationId xmlns:a16="http://schemas.microsoft.com/office/drawing/2014/main" id="{5949415C-882D-4139-A02D-E250A1AEB9CA}"/>
              </a:ext>
            </a:extLst>
          </p:cNvPr>
          <p:cNvSpPr>
            <a:spLocks noGrp="1"/>
          </p:cNvSpPr>
          <p:nvPr>
            <p:ph type="title"/>
          </p:nvPr>
        </p:nvSpPr>
        <p:spPr/>
        <p:txBody>
          <a:bodyPr/>
          <a:lstStyle/>
          <a:p>
            <a:r>
              <a:rPr lang="en-US" dirty="0" err="1"/>
              <a:t>Intoduction</a:t>
            </a:r>
            <a:r>
              <a:rPr lang="en-US" dirty="0"/>
              <a:t> to SOA</a:t>
            </a:r>
          </a:p>
        </p:txBody>
      </p:sp>
      <p:pic>
        <p:nvPicPr>
          <p:cNvPr id="1030" name="Picture 6" descr="Illustration showing Service-Oriented architecture. It shows various SOA building blocks being assembled into a composite application.">
            <a:extLst>
              <a:ext uri="{FF2B5EF4-FFF2-40B4-BE49-F238E27FC236}">
                <a16:creationId xmlns:a16="http://schemas.microsoft.com/office/drawing/2014/main" id="{4CBF0C57-D4F4-D86B-6421-A82E7FDE509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9983" y="3313940"/>
            <a:ext cx="5562548" cy="260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90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2418B3-0C5C-2AB6-0B26-75AE5D1C25F8}"/>
              </a:ext>
            </a:extLst>
          </p:cNvPr>
          <p:cNvSpPr>
            <a:spLocks noGrp="1"/>
          </p:cNvSpPr>
          <p:nvPr>
            <p:ph idx="1"/>
          </p:nvPr>
        </p:nvSpPr>
        <p:spPr>
          <a:xfrm>
            <a:off x="555223" y="1303025"/>
            <a:ext cx="6065520" cy="2125975"/>
          </a:xfrm>
        </p:spPr>
        <p:txBody>
          <a:bodyPr>
            <a:normAutofit fontScale="92500" lnSpcReduction="10000"/>
          </a:bodyPr>
          <a:lstStyle/>
          <a:p>
            <a:pPr marL="231775" marR="0" lvl="1" indent="0" rtl="0">
              <a:lnSpc>
                <a:spcPct val="107000"/>
              </a:lnSpc>
              <a:spcBef>
                <a:spcPts val="0"/>
              </a:spcBef>
              <a:spcAft>
                <a:spcPts val="0"/>
              </a:spcAft>
              <a:buNone/>
            </a:pPr>
            <a:r>
              <a:rPr lang="en-US" sz="1800" b="1" dirty="0">
                <a:solidFill>
                  <a:srgbClr val="292929"/>
                </a:solidFill>
                <a:latin typeface="sohne"/>
              </a:rPr>
              <a:t>Topics:	</a:t>
            </a:r>
          </a:p>
          <a:p>
            <a:pPr marL="231775" marR="0" lvl="1" indent="0" rtl="0">
              <a:lnSpc>
                <a:spcPct val="107000"/>
              </a:lnSpc>
              <a:spcBef>
                <a:spcPts val="0"/>
              </a:spcBef>
              <a:spcAft>
                <a:spcPts val="0"/>
              </a:spcAft>
              <a:buNone/>
            </a:pPr>
            <a:endParaRPr lang="en-US" sz="1800" b="1" dirty="0">
              <a:solidFill>
                <a:srgbClr val="292929"/>
              </a:solidFill>
              <a:latin typeface="sohne"/>
            </a:endParaRPr>
          </a:p>
          <a:p>
            <a:pPr marL="817554" lvl="2" indent="-285750">
              <a:lnSpc>
                <a:spcPct val="107000"/>
              </a:lnSpc>
              <a:spcBef>
                <a:spcPts val="0"/>
              </a:spcBef>
              <a:buFont typeface="Courier New" panose="02070309020205020404" pitchFamily="49" charset="0"/>
              <a:buChar char="o"/>
            </a:pPr>
            <a:r>
              <a:rPr lang="en-US" sz="1800" b="1" dirty="0">
                <a:solidFill>
                  <a:srgbClr val="292929"/>
                </a:solidFill>
                <a:latin typeface="sohne"/>
              </a:rPr>
              <a:t>Overview of XML, XSD, Web-Services, SOAP, WSDL</a:t>
            </a:r>
          </a:p>
          <a:p>
            <a:pPr marL="817554" lvl="2" indent="-285750">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buFont typeface="Courier New" panose="02070309020205020404" pitchFamily="49" charset="0"/>
              <a:buChar char="o"/>
            </a:pPr>
            <a:r>
              <a:rPr lang="en-US" sz="1800" b="1" dirty="0">
                <a:solidFill>
                  <a:srgbClr val="292929"/>
                </a:solidFill>
                <a:latin typeface="sohne"/>
              </a:rPr>
              <a:t>Web Services Sample Demonstration</a:t>
            </a:r>
          </a:p>
          <a:p>
            <a:pPr marL="817554" lvl="2" indent="-288925">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spcAft>
                <a:spcPts val="800"/>
              </a:spcAft>
              <a:buFont typeface="Courier New" panose="02070309020205020404" pitchFamily="49" charset="0"/>
              <a:buChar char="o"/>
            </a:pPr>
            <a:r>
              <a:rPr lang="en-US" sz="1800" b="1" dirty="0">
                <a:solidFill>
                  <a:srgbClr val="292929"/>
                </a:solidFill>
                <a:latin typeface="sohne"/>
              </a:rPr>
              <a:t>Understanding WSDL</a:t>
            </a:r>
          </a:p>
          <a:p>
            <a:pPr marL="817554" lvl="2" indent="-288925">
              <a:lnSpc>
                <a:spcPct val="107000"/>
              </a:lnSpc>
              <a:spcBef>
                <a:spcPts val="0"/>
              </a:spcBef>
              <a:spcAft>
                <a:spcPts val="800"/>
              </a:spcAft>
              <a:buFont typeface="Courier New" panose="02070309020205020404" pitchFamily="49" charset="0"/>
              <a:buChar char="o"/>
            </a:pPr>
            <a:endParaRPr lang="en-US" sz="1800" b="1" dirty="0">
              <a:solidFill>
                <a:srgbClr val="292929"/>
              </a:solidFill>
              <a:latin typeface="sohne"/>
            </a:endParaRPr>
          </a:p>
          <a:p>
            <a:endParaRPr lang="en-US" dirty="0"/>
          </a:p>
        </p:txBody>
      </p:sp>
      <p:sp>
        <p:nvSpPr>
          <p:cNvPr id="3" name="Title 2">
            <a:extLst>
              <a:ext uri="{FF2B5EF4-FFF2-40B4-BE49-F238E27FC236}">
                <a16:creationId xmlns:a16="http://schemas.microsoft.com/office/drawing/2014/main" id="{9A54B9A6-0CE3-DF04-CEBE-F39634C424D1}"/>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383840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01D58-6113-2824-61B1-928A5F206AFE}"/>
              </a:ext>
            </a:extLst>
          </p:cNvPr>
          <p:cNvSpPr>
            <a:spLocks noGrp="1"/>
          </p:cNvSpPr>
          <p:nvPr>
            <p:ph idx="1"/>
          </p:nvPr>
        </p:nvSpPr>
        <p:spPr>
          <a:xfrm>
            <a:off x="365760" y="975518"/>
            <a:ext cx="8229600" cy="4906963"/>
          </a:xfrm>
        </p:spPr>
        <p:txBody>
          <a:bodyPr>
            <a:normAutofit lnSpcReduction="10000"/>
          </a:bodyPr>
          <a:lstStyle/>
          <a:p>
            <a:r>
              <a:rPr lang="en-US" sz="2000" b="1" dirty="0">
                <a:solidFill>
                  <a:srgbClr val="292929"/>
                </a:solidFill>
                <a:latin typeface="sohne"/>
              </a:rPr>
              <a:t>Overview of XML, XSD, Web-Services, WSDL , SOAP</a:t>
            </a:r>
          </a:p>
          <a:p>
            <a:endParaRPr lang="en-US" dirty="0"/>
          </a:p>
          <a:p>
            <a:pPr lvl="1">
              <a:buFont typeface="Wingdings" panose="05000000000000000000" pitchFamily="2" charset="2"/>
              <a:buChar char="q"/>
            </a:pPr>
            <a:r>
              <a:rPr lang="en-US" dirty="0"/>
              <a:t>XML: </a:t>
            </a:r>
            <a:r>
              <a:rPr lang="en-US" dirty="0" err="1"/>
              <a:t>eXtensible</a:t>
            </a:r>
            <a:r>
              <a:rPr lang="en-US" dirty="0"/>
              <a:t> Markup Language</a:t>
            </a:r>
          </a:p>
          <a:p>
            <a:pPr lvl="2"/>
            <a:r>
              <a:rPr lang="en-US" dirty="0">
                <a:solidFill>
                  <a:schemeClr val="bg2">
                    <a:lumMod val="50000"/>
                  </a:schemeClr>
                </a:solidFill>
              </a:rPr>
              <a:t>Use Tags to elements within a document</a:t>
            </a:r>
          </a:p>
          <a:p>
            <a:pPr lvl="2"/>
            <a:r>
              <a:rPr lang="en-US" sz="1800" dirty="0">
                <a:solidFill>
                  <a:schemeClr val="bg2">
                    <a:lumMod val="50000"/>
                  </a:schemeClr>
                </a:solidFill>
                <a:effectLst/>
                <a:latin typeface="Calibri" panose="020F0502020204030204" pitchFamily="34" charset="0"/>
              </a:rPr>
              <a:t>Designed to store and transport data</a:t>
            </a:r>
            <a:endParaRPr lang="en-US" dirty="0">
              <a:solidFill>
                <a:schemeClr val="bg2">
                  <a:lumMod val="50000"/>
                </a:schemeClr>
              </a:solidFill>
            </a:endParaRPr>
          </a:p>
          <a:p>
            <a:pPr lvl="1">
              <a:buFont typeface="Wingdings" panose="05000000000000000000" pitchFamily="2" charset="2"/>
              <a:buChar char="q"/>
            </a:pPr>
            <a:endParaRPr lang="en-US" dirty="0"/>
          </a:p>
          <a:p>
            <a:pPr lvl="1">
              <a:buFont typeface="Wingdings" panose="05000000000000000000" pitchFamily="2" charset="2"/>
              <a:buChar char="q"/>
            </a:pPr>
            <a:r>
              <a:rPr lang="en-US" dirty="0"/>
              <a:t>XSD: XML Schema Definition </a:t>
            </a:r>
          </a:p>
          <a:p>
            <a:pPr lvl="2"/>
            <a:r>
              <a:rPr lang="en-US" dirty="0">
                <a:solidFill>
                  <a:schemeClr val="bg2">
                    <a:lumMod val="50000"/>
                  </a:schemeClr>
                </a:solidFill>
              </a:rPr>
              <a:t>Several Standard to form XML file and validate:</a:t>
            </a:r>
          </a:p>
          <a:p>
            <a:pPr lvl="3"/>
            <a:r>
              <a:rPr lang="en-US" dirty="0">
                <a:solidFill>
                  <a:schemeClr val="bg2">
                    <a:lumMod val="50000"/>
                  </a:schemeClr>
                </a:solidFill>
              </a:rPr>
              <a:t>XSD </a:t>
            </a:r>
          </a:p>
          <a:p>
            <a:pPr lvl="3"/>
            <a:r>
              <a:rPr lang="en-US" dirty="0">
                <a:solidFill>
                  <a:schemeClr val="bg2">
                    <a:lumMod val="50000"/>
                  </a:schemeClr>
                </a:solidFill>
              </a:rPr>
              <a:t>DTD</a:t>
            </a:r>
          </a:p>
          <a:p>
            <a:pPr lvl="3"/>
            <a:r>
              <a:rPr lang="en-US" dirty="0">
                <a:solidFill>
                  <a:schemeClr val="bg2">
                    <a:lumMod val="50000"/>
                  </a:schemeClr>
                </a:solidFill>
              </a:rPr>
              <a:t>…</a:t>
            </a:r>
            <a:endParaRPr lang="en-US" dirty="0"/>
          </a:p>
          <a:p>
            <a:pPr algn="l"/>
            <a:r>
              <a:rPr lang="en-US" b="0" i="0" dirty="0">
                <a:solidFill>
                  <a:srgbClr val="FFFFFF"/>
                </a:solidFill>
                <a:effectLst/>
                <a:latin typeface="walsheim"/>
              </a:rPr>
              <a:t>Web Services</a:t>
            </a:r>
          </a:p>
          <a:p>
            <a:pPr marL="574675" indent="-234950" algn="l">
              <a:buFont typeface="Wingdings" panose="05000000000000000000" pitchFamily="2" charset="2"/>
              <a:buChar char="q"/>
            </a:pPr>
            <a:r>
              <a:rPr lang="en-US" sz="1500" dirty="0"/>
              <a:t>Web Services </a:t>
            </a:r>
          </a:p>
          <a:p>
            <a:pPr marL="925506" lvl="1" indent="-285750">
              <a:buFont typeface="Arial" panose="020B0604020202020204" pitchFamily="34" charset="0"/>
              <a:buChar char="•"/>
            </a:pPr>
            <a:r>
              <a:rPr lang="en-US" dirty="0">
                <a:solidFill>
                  <a:schemeClr val="bg2">
                    <a:lumMod val="50000"/>
                  </a:schemeClr>
                </a:solidFill>
              </a:rPr>
              <a:t>The latest distributed technology and, as we will see, the most suitable technology for the realization of SOA. They have become the commonly used technology for interoperability and the integration of applications and information systems. Web Services provide the technological foundation for achieving interoperability between applications using different software platforms, operating systems, and programming.</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p:txBody>
      </p:sp>
      <p:sp>
        <p:nvSpPr>
          <p:cNvPr id="3" name="Title 2">
            <a:extLst>
              <a:ext uri="{FF2B5EF4-FFF2-40B4-BE49-F238E27FC236}">
                <a16:creationId xmlns:a16="http://schemas.microsoft.com/office/drawing/2014/main" id="{265C0078-30AC-AD5E-A251-94230D599BE2}"/>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225363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A372DF-C909-2DAB-2A80-36D38A0F2F06}"/>
              </a:ext>
            </a:extLst>
          </p:cNvPr>
          <p:cNvSpPr>
            <a:spLocks noGrp="1"/>
          </p:cNvSpPr>
          <p:nvPr>
            <p:ph idx="1"/>
          </p:nvPr>
        </p:nvSpPr>
        <p:spPr/>
        <p:txBody>
          <a:bodyPr/>
          <a:lstStyle/>
          <a:p>
            <a:endParaRPr lang="en-US" dirty="0"/>
          </a:p>
          <a:p>
            <a:pPr lvl="1">
              <a:buFont typeface="Wingdings" panose="05000000000000000000" pitchFamily="2" charset="2"/>
              <a:buChar char="q"/>
            </a:pPr>
            <a:r>
              <a:rPr lang="en-US" dirty="0"/>
              <a:t>WSDL: Web Service Description Language</a:t>
            </a:r>
          </a:p>
          <a:p>
            <a:pPr lvl="3"/>
            <a:r>
              <a:rPr lang="en-US" dirty="0">
                <a:solidFill>
                  <a:schemeClr val="bg2">
                    <a:lumMod val="50000"/>
                  </a:schemeClr>
                </a:solidFill>
              </a:rPr>
              <a:t>An XML-based definition language used for describing the functionality of </a:t>
            </a:r>
          </a:p>
          <a:p>
            <a:pPr marL="1028674" lvl="3" indent="0">
              <a:buNone/>
            </a:pPr>
            <a:r>
              <a:rPr lang="en-US" dirty="0">
                <a:solidFill>
                  <a:schemeClr val="bg2">
                    <a:lumMod val="50000"/>
                  </a:schemeClr>
                </a:solidFill>
              </a:rPr>
              <a:t>	SOAP-based Service</a:t>
            </a:r>
          </a:p>
          <a:p>
            <a:endParaRPr lang="en-US" dirty="0"/>
          </a:p>
          <a:p>
            <a:pPr marL="571500" indent="-228600">
              <a:buFont typeface="Wingdings" panose="05000000000000000000" pitchFamily="2" charset="2"/>
              <a:buChar char="q"/>
            </a:pPr>
            <a:r>
              <a:rPr lang="en-US" sz="1500" dirty="0"/>
              <a:t>SOAP: Simple Object Access Protocol</a:t>
            </a:r>
          </a:p>
        </p:txBody>
      </p:sp>
      <p:sp>
        <p:nvSpPr>
          <p:cNvPr id="3" name="Title 2">
            <a:extLst>
              <a:ext uri="{FF2B5EF4-FFF2-40B4-BE49-F238E27FC236}">
                <a16:creationId xmlns:a16="http://schemas.microsoft.com/office/drawing/2014/main" id="{8988A0F9-761B-DE47-60AA-BCFE89792727}"/>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pic>
        <p:nvPicPr>
          <p:cNvPr id="5" name="Picture 4">
            <a:extLst>
              <a:ext uri="{FF2B5EF4-FFF2-40B4-BE49-F238E27FC236}">
                <a16:creationId xmlns:a16="http://schemas.microsoft.com/office/drawing/2014/main" id="{78B213FD-1AA5-6054-5696-44BBB678E261}"/>
              </a:ext>
            </a:extLst>
          </p:cNvPr>
          <p:cNvPicPr>
            <a:picLocks noChangeAspect="1"/>
          </p:cNvPicPr>
          <p:nvPr/>
        </p:nvPicPr>
        <p:blipFill>
          <a:blip r:embed="rId2"/>
          <a:stretch>
            <a:fillRect/>
          </a:stretch>
        </p:blipFill>
        <p:spPr>
          <a:xfrm>
            <a:off x="5394609" y="2846966"/>
            <a:ext cx="2751171" cy="3157594"/>
          </a:xfrm>
          <a:prstGeom prst="rect">
            <a:avLst/>
          </a:prstGeom>
        </p:spPr>
      </p:pic>
      <p:sp>
        <p:nvSpPr>
          <p:cNvPr id="7" name="TextBox 6">
            <a:extLst>
              <a:ext uri="{FF2B5EF4-FFF2-40B4-BE49-F238E27FC236}">
                <a16:creationId xmlns:a16="http://schemas.microsoft.com/office/drawing/2014/main" id="{81269DDF-3171-D427-C5D9-64632610D238}"/>
              </a:ext>
            </a:extLst>
          </p:cNvPr>
          <p:cNvSpPr txBox="1"/>
          <p:nvPr/>
        </p:nvSpPr>
        <p:spPr>
          <a:xfrm>
            <a:off x="696536" y="3143726"/>
            <a:ext cx="4458737" cy="1477328"/>
          </a:xfrm>
          <a:prstGeom prst="rect">
            <a:avLst/>
          </a:prstGeom>
          <a:noFill/>
        </p:spPr>
        <p:txBody>
          <a:bodyPr wrap="square">
            <a:spAutoFit/>
          </a:bodyPr>
          <a:lstStyle/>
          <a:p>
            <a:pPr lvl="1"/>
            <a:r>
              <a:rPr lang="en-US" dirty="0">
                <a:solidFill>
                  <a:schemeClr val="bg2">
                    <a:lumMod val="50000"/>
                  </a:schemeClr>
                </a:solidFill>
              </a:rPr>
              <a:t>A messaging protocol specification for exchanging structured information in the implementation of web services. It uses XML information set for its message format.</a:t>
            </a:r>
          </a:p>
        </p:txBody>
      </p:sp>
    </p:spTree>
    <p:extLst>
      <p:ext uri="{BB962C8B-B14F-4D97-AF65-F5344CB8AC3E}">
        <p14:creationId xmlns:p14="http://schemas.microsoft.com/office/powerpoint/2010/main" val="238991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6A2570-6F15-B18C-C544-6B5FEEC40587}"/>
              </a:ext>
            </a:extLst>
          </p:cNvPr>
          <p:cNvSpPr>
            <a:spLocks noGrp="1"/>
          </p:cNvSpPr>
          <p:nvPr>
            <p:ph idx="1"/>
          </p:nvPr>
        </p:nvSpPr>
        <p:spPr>
          <a:xfrm>
            <a:off x="457200" y="914479"/>
            <a:ext cx="8229600" cy="5029042"/>
          </a:xfrm>
        </p:spPr>
        <p:txBody>
          <a:bodyPr/>
          <a:lstStyle/>
          <a:p>
            <a:pPr>
              <a:buFont typeface="Wingdings" panose="05000000000000000000" pitchFamily="2" charset="2"/>
              <a:buChar char="q"/>
            </a:pPr>
            <a:r>
              <a:rPr lang="en-US" sz="1500" dirty="0"/>
              <a:t>What is SCA:</a:t>
            </a:r>
          </a:p>
          <a:p>
            <a:pPr>
              <a:buFont typeface="Wingdings" panose="05000000000000000000" pitchFamily="2" charset="2"/>
              <a:buChar char="q"/>
            </a:pPr>
            <a:endParaRPr lang="en-US" sz="1500" dirty="0"/>
          </a:p>
          <a:p>
            <a:pPr lvl="1">
              <a:buFont typeface="Arial" panose="020B0604020202020204" pitchFamily="34" charset="0"/>
              <a:buChar char="•"/>
            </a:pPr>
            <a:r>
              <a:rPr lang="en-US" sz="1800" dirty="0">
                <a:solidFill>
                  <a:srgbClr val="0070C0"/>
                </a:solidFill>
                <a:latin typeface="inherit"/>
              </a:rPr>
              <a:t>Service Component Architecture </a:t>
            </a:r>
            <a:r>
              <a:rPr lang="en-US" sz="1800" dirty="0">
                <a:solidFill>
                  <a:schemeClr val="tx2">
                    <a:lumMod val="75000"/>
                  </a:schemeClr>
                </a:solidFill>
                <a:latin typeface="inherit"/>
              </a:rPr>
              <a:t>(SCA) is a set of specifications that describe a programming model for building applications and systems using a Service-Oriented Architecture (SOA). The specifications describe how to create composite applications.</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a:t>
            </a:r>
            <a:r>
              <a:rPr lang="en-US" sz="1800" dirty="0">
                <a:solidFill>
                  <a:srgbClr val="0070C0"/>
                </a:solidFill>
                <a:latin typeface="inherit"/>
              </a:rPr>
              <a:t>composite application </a:t>
            </a:r>
            <a:r>
              <a:rPr lang="en-US" sz="1800" dirty="0">
                <a:solidFill>
                  <a:schemeClr val="tx2">
                    <a:lumMod val="75000"/>
                  </a:schemeClr>
                </a:solidFill>
                <a:latin typeface="inherit"/>
              </a:rPr>
              <a:t>is created by combining one or more components that together implement the business logic of the new application. </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simple type of component has one </a:t>
            </a:r>
            <a:r>
              <a:rPr lang="en-US" sz="1800" dirty="0">
                <a:solidFill>
                  <a:srgbClr val="00B050"/>
                </a:solidFill>
                <a:latin typeface="inherit"/>
              </a:rPr>
              <a:t>service</a:t>
            </a:r>
            <a:r>
              <a:rPr lang="en-US" sz="1800" dirty="0">
                <a:solidFill>
                  <a:schemeClr val="tx2">
                    <a:lumMod val="75000"/>
                  </a:schemeClr>
                </a:solidFill>
                <a:latin typeface="inherit"/>
              </a:rPr>
              <a:t> and one </a:t>
            </a:r>
            <a:r>
              <a:rPr lang="en-US" sz="1800" dirty="0">
                <a:solidFill>
                  <a:srgbClr val="00B050"/>
                </a:solidFill>
                <a:latin typeface="inherit"/>
              </a:rPr>
              <a:t>reference</a:t>
            </a:r>
            <a:r>
              <a:rPr lang="en-US" sz="1800" dirty="0">
                <a:solidFill>
                  <a:schemeClr val="tx2">
                    <a:lumMod val="75000"/>
                  </a:schemeClr>
                </a:solidFill>
                <a:latin typeface="inherit"/>
              </a:rPr>
              <a:t>. </a:t>
            </a:r>
          </a:p>
          <a:p>
            <a:pPr lvl="1">
              <a:buFont typeface="Arial" panose="020B0604020202020204" pitchFamily="34" charset="0"/>
              <a:buChar char="•"/>
            </a:pPr>
            <a:r>
              <a:rPr lang="en-US" sz="1800" dirty="0">
                <a:solidFill>
                  <a:srgbClr val="0070C0"/>
                </a:solidFill>
                <a:latin typeface="inherit"/>
              </a:rPr>
              <a:t>Service:</a:t>
            </a:r>
            <a:r>
              <a:rPr lang="en-US" sz="1800" dirty="0">
                <a:solidFill>
                  <a:schemeClr val="tx2">
                    <a:lumMod val="75000"/>
                  </a:schemeClr>
                </a:solidFill>
                <a:latin typeface="inherit"/>
              </a:rPr>
              <a:t> is an addressable interface for the component that can contain one or more operations.</a:t>
            </a:r>
          </a:p>
          <a:p>
            <a:pPr lvl="1">
              <a:buFont typeface="Arial" panose="020B0604020202020204" pitchFamily="34" charset="0"/>
              <a:buChar char="•"/>
            </a:pPr>
            <a:r>
              <a:rPr lang="en-US" sz="1800" dirty="0">
                <a:solidFill>
                  <a:srgbClr val="0070C0"/>
                </a:solidFill>
                <a:latin typeface="inherit"/>
              </a:rPr>
              <a:t>reference</a:t>
            </a:r>
            <a:r>
              <a:rPr lang="en-US" sz="1800" dirty="0">
                <a:solidFill>
                  <a:schemeClr val="tx2">
                    <a:lumMod val="75000"/>
                  </a:schemeClr>
                </a:solidFill>
                <a:latin typeface="inherit"/>
              </a:rPr>
              <a:t> is a dependency on a service that is provided by another component. </a:t>
            </a:r>
          </a:p>
        </p:txBody>
      </p:sp>
      <p:sp>
        <p:nvSpPr>
          <p:cNvPr id="3" name="Title 2">
            <a:extLst>
              <a:ext uri="{FF2B5EF4-FFF2-40B4-BE49-F238E27FC236}">
                <a16:creationId xmlns:a16="http://schemas.microsoft.com/office/drawing/2014/main" id="{3839F294-1601-8F6D-6680-325D4795DE98}"/>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 </a:t>
            </a:r>
          </a:p>
        </p:txBody>
      </p:sp>
      <p:pic>
        <p:nvPicPr>
          <p:cNvPr id="5" name="Picture 4">
            <a:extLst>
              <a:ext uri="{FF2B5EF4-FFF2-40B4-BE49-F238E27FC236}">
                <a16:creationId xmlns:a16="http://schemas.microsoft.com/office/drawing/2014/main" id="{32B33856-1645-6416-FF79-EC8F8E4D739B}"/>
              </a:ext>
            </a:extLst>
          </p:cNvPr>
          <p:cNvPicPr>
            <a:picLocks noChangeAspect="1"/>
          </p:cNvPicPr>
          <p:nvPr/>
        </p:nvPicPr>
        <p:blipFill>
          <a:blip r:embed="rId2"/>
          <a:stretch>
            <a:fillRect/>
          </a:stretch>
        </p:blipFill>
        <p:spPr>
          <a:xfrm>
            <a:off x="2570537" y="5189173"/>
            <a:ext cx="3327344" cy="1278446"/>
          </a:xfrm>
          <a:prstGeom prst="rect">
            <a:avLst/>
          </a:prstGeom>
        </p:spPr>
      </p:pic>
    </p:spTree>
    <p:extLst>
      <p:ext uri="{BB962C8B-B14F-4D97-AF65-F5344CB8AC3E}">
        <p14:creationId xmlns:p14="http://schemas.microsoft.com/office/powerpoint/2010/main" val="362714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BA001D-BED3-B093-7D85-9099C53FC997}"/>
              </a:ext>
            </a:extLst>
          </p:cNvPr>
          <p:cNvSpPr>
            <a:spLocks noGrp="1"/>
          </p:cNvSpPr>
          <p:nvPr>
            <p:ph idx="1"/>
          </p:nvPr>
        </p:nvSpPr>
        <p:spPr/>
        <p:txBody>
          <a:bodyPr/>
          <a:lstStyle/>
          <a:p>
            <a:pPr algn="l" fontAlgn="base">
              <a:buFont typeface="Wingdings" panose="05000000000000000000" pitchFamily="2" charset="2"/>
              <a:buChar char="q"/>
            </a:pPr>
            <a:r>
              <a:rPr lang="en-US" sz="1500" dirty="0"/>
              <a:t>The bindings for the component can be defined in both the service and the reference:</a:t>
            </a:r>
          </a:p>
          <a:p>
            <a:pPr lvl="1" fontAlgn="base">
              <a:buFont typeface="Arial" panose="020B0604020202020204" pitchFamily="34" charset="0"/>
              <a:buChar char="•"/>
            </a:pPr>
            <a:r>
              <a:rPr lang="en-US" b="0" i="0" dirty="0">
                <a:solidFill>
                  <a:schemeClr val="accent3">
                    <a:lumMod val="75000"/>
                  </a:schemeClr>
                </a:solidFill>
                <a:effectLst/>
                <a:latin typeface="inherit"/>
              </a:rPr>
              <a:t>Component services </a:t>
            </a:r>
            <a:r>
              <a:rPr lang="en-US" b="0" i="0" dirty="0">
                <a:solidFill>
                  <a:srgbClr val="161616"/>
                </a:solidFill>
                <a:effectLst/>
                <a:latin typeface="inherit"/>
              </a:rPr>
              <a:t>use bindings to describe the access mechanism that other internal components have to use to call the component.</a:t>
            </a:r>
          </a:p>
          <a:p>
            <a:pPr lvl="1" fontAlgn="base">
              <a:buFont typeface="Arial" panose="020B0604020202020204" pitchFamily="34" charset="0"/>
              <a:buChar char="•"/>
            </a:pPr>
            <a:r>
              <a:rPr lang="en-US" b="0" i="0" dirty="0">
                <a:solidFill>
                  <a:schemeClr val="accent3">
                    <a:lumMod val="75000"/>
                  </a:schemeClr>
                </a:solidFill>
                <a:effectLst/>
                <a:latin typeface="inherit"/>
              </a:rPr>
              <a:t>Component references </a:t>
            </a:r>
            <a:r>
              <a:rPr lang="en-US" b="0" i="0" dirty="0">
                <a:solidFill>
                  <a:srgbClr val="161616"/>
                </a:solidFill>
                <a:effectLst/>
                <a:latin typeface="inherit"/>
              </a:rPr>
              <a:t>use bindings to describe the access mechanism that is used to call other components.</a:t>
            </a:r>
          </a:p>
          <a:p>
            <a:pPr lvl="1" fontAlgn="base">
              <a:buFont typeface="Arial" panose="020B0604020202020204" pitchFamily="34" charset="0"/>
              <a:buChar char="•"/>
            </a:pPr>
            <a:endParaRPr lang="en-US" b="0" i="0" dirty="0">
              <a:solidFill>
                <a:srgbClr val="161616"/>
              </a:solidFill>
              <a:effectLst/>
              <a:latin typeface="inherit"/>
            </a:endParaRPr>
          </a:p>
          <a:p>
            <a:pPr fontAlgn="base">
              <a:buFont typeface="Wingdings" panose="05000000000000000000" pitchFamily="2" charset="2"/>
              <a:buChar char="q"/>
            </a:pPr>
            <a:r>
              <a:rPr lang="en-US" sz="1500" dirty="0"/>
              <a:t>Component services and references are internal and are used only for component-to-component communication. </a:t>
            </a:r>
          </a:p>
          <a:p>
            <a:pPr fontAlgn="base">
              <a:buFont typeface="Wingdings" panose="05000000000000000000" pitchFamily="2" charset="2"/>
              <a:buChar char="q"/>
            </a:pPr>
            <a:endParaRPr lang="en-US" sz="1500" dirty="0"/>
          </a:p>
          <a:p>
            <a:pPr fontAlgn="base">
              <a:buFont typeface="Wingdings" panose="05000000000000000000" pitchFamily="2" charset="2"/>
              <a:buChar char="q"/>
            </a:pPr>
            <a:r>
              <a:rPr lang="en-US" sz="1500" dirty="0"/>
              <a:t>To create an external interface, the component must be deployed inside a composite.</a:t>
            </a:r>
          </a:p>
          <a:p>
            <a:pPr lvl="1" fontAlgn="base">
              <a:buFont typeface="Wingdings" panose="05000000000000000000" pitchFamily="2" charset="2"/>
              <a:buChar char="q"/>
            </a:pPr>
            <a:endParaRPr lang="en-US" dirty="0"/>
          </a:p>
          <a:p>
            <a:pPr>
              <a:buFont typeface="Wingdings" panose="05000000000000000000" pitchFamily="2" charset="2"/>
              <a:buChar char="q"/>
            </a:pPr>
            <a:r>
              <a:rPr lang="en-US" sz="1500" dirty="0"/>
              <a:t> A very simple composite has one external service and one external reference:</a:t>
            </a:r>
          </a:p>
          <a:p>
            <a:pPr lvl="1" fontAlgn="base">
              <a:buFont typeface="Arial" panose="020B0604020202020204" pitchFamily="34" charset="0"/>
              <a:buChar char="•"/>
            </a:pPr>
            <a:r>
              <a:rPr lang="en-US" dirty="0">
                <a:solidFill>
                  <a:schemeClr val="accent3">
                    <a:lumMod val="75000"/>
                  </a:schemeClr>
                </a:solidFill>
                <a:latin typeface="inherit"/>
              </a:rPr>
              <a:t>Composite services </a:t>
            </a:r>
            <a:r>
              <a:rPr lang="en-US" dirty="0">
                <a:solidFill>
                  <a:srgbClr val="161616"/>
                </a:solidFill>
                <a:latin typeface="inherit"/>
              </a:rPr>
              <a:t>use bindings to describe the access mechanism that external clients must use to call the service</a:t>
            </a:r>
          </a:p>
          <a:p>
            <a:pPr lvl="1" fontAlgn="base">
              <a:buFont typeface="Arial" panose="020B0604020202020204" pitchFamily="34" charset="0"/>
              <a:buChar char="•"/>
            </a:pPr>
            <a:r>
              <a:rPr lang="en-US" dirty="0">
                <a:solidFill>
                  <a:schemeClr val="accent3">
                    <a:lumMod val="75000"/>
                  </a:schemeClr>
                </a:solidFill>
                <a:latin typeface="inherit"/>
              </a:rPr>
              <a:t>Composite references </a:t>
            </a:r>
            <a:r>
              <a:rPr lang="en-US" b="0" i="0" dirty="0">
                <a:solidFill>
                  <a:srgbClr val="161616"/>
                </a:solidFill>
                <a:effectLst/>
                <a:latin typeface="inherit"/>
              </a:rPr>
              <a:t>use bindings to describe the access mechanism that is used to call another service.</a:t>
            </a:r>
          </a:p>
          <a:p>
            <a:pPr lvl="1" fontAlgn="base">
              <a:buFont typeface="Arial" panose="020B0604020202020204" pitchFamily="34" charset="0"/>
              <a:buChar char="•"/>
            </a:pPr>
            <a:endParaRPr lang="en-US" dirty="0">
              <a:solidFill>
                <a:srgbClr val="161616"/>
              </a:solidFill>
              <a:latin typeface="inherit"/>
            </a:endParaRPr>
          </a:p>
        </p:txBody>
      </p:sp>
      <p:sp>
        <p:nvSpPr>
          <p:cNvPr id="3" name="Title 2">
            <a:extLst>
              <a:ext uri="{FF2B5EF4-FFF2-40B4-BE49-F238E27FC236}">
                <a16:creationId xmlns:a16="http://schemas.microsoft.com/office/drawing/2014/main" id="{DD51C760-2776-4058-9496-1221ACDDC3B2}"/>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87881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42E5A1-B286-C08A-948F-EAEE7AC71D38}"/>
              </a:ext>
            </a:extLst>
          </p:cNvPr>
          <p:cNvSpPr>
            <a:spLocks noGrp="1"/>
          </p:cNvSpPr>
          <p:nvPr>
            <p:ph idx="1"/>
          </p:nvPr>
        </p:nvSpPr>
        <p:spPr/>
        <p:txBody>
          <a:bodyPr/>
          <a:lstStyle/>
          <a:p>
            <a:pPr>
              <a:buFont typeface="Wingdings" panose="05000000000000000000" pitchFamily="2" charset="2"/>
              <a:buChar char="q"/>
            </a:pPr>
            <a:r>
              <a:rPr lang="en-US" dirty="0"/>
              <a:t>ORACLE SOA SCA</a:t>
            </a:r>
          </a:p>
          <a:p>
            <a:pPr marL="0" indent="0">
              <a:buNone/>
            </a:pPr>
            <a:endParaRPr lang="en-US" sz="1100" dirty="0"/>
          </a:p>
          <a:p>
            <a:pPr lvl="1">
              <a:buFont typeface="Arial" panose="020B0604020202020204" pitchFamily="34" charset="0"/>
              <a:buChar char="•"/>
            </a:pPr>
            <a:r>
              <a:rPr lang="en-US" sz="1400" dirty="0">
                <a:solidFill>
                  <a:srgbClr val="161616"/>
                </a:solidFill>
                <a:latin typeface="inherit"/>
              </a:rPr>
              <a:t>The entry point to the composite itself is the </a:t>
            </a:r>
            <a:r>
              <a:rPr lang="en-US" sz="1400" dirty="0">
                <a:solidFill>
                  <a:srgbClr val="00B050"/>
                </a:solidFill>
                <a:latin typeface="inherit"/>
              </a:rPr>
              <a:t>Service</a:t>
            </a:r>
            <a:r>
              <a:rPr lang="en-US" sz="1400" dirty="0">
                <a:solidFill>
                  <a:srgbClr val="161616"/>
                </a:solidFill>
                <a:latin typeface="inherit"/>
              </a:rPr>
              <a:t> which exposes a chain of one or more components (each with its own Service interface) that are bound/linked together as dependencies (known as </a:t>
            </a:r>
            <a:r>
              <a:rPr lang="en-US" sz="1400" dirty="0">
                <a:solidFill>
                  <a:srgbClr val="00B050"/>
                </a:solidFill>
                <a:latin typeface="inherit"/>
              </a:rPr>
              <a:t>References</a:t>
            </a:r>
            <a:r>
              <a:rPr lang="en-US" sz="1400" dirty="0">
                <a:solidFill>
                  <a:srgbClr val="161616"/>
                </a:solidFill>
                <a:latin typeface="inherit"/>
              </a:rPr>
              <a:t>) through </a:t>
            </a:r>
            <a:r>
              <a:rPr lang="en-US" sz="1400" dirty="0">
                <a:solidFill>
                  <a:srgbClr val="00B050"/>
                </a:solidFill>
                <a:latin typeface="inherit"/>
              </a:rPr>
              <a:t>Wires</a:t>
            </a:r>
            <a:r>
              <a:rPr lang="en-US" sz="1400" dirty="0">
                <a:solidFill>
                  <a:srgbClr val="161616"/>
                </a:solidFill>
                <a:latin typeface="inherit"/>
              </a:rPr>
              <a:t>. </a:t>
            </a:r>
          </a:p>
          <a:p>
            <a:pPr lvl="1">
              <a:buFont typeface="Arial" panose="020B0604020202020204" pitchFamily="34" charset="0"/>
              <a:buChar char="•"/>
            </a:pPr>
            <a:r>
              <a:rPr lang="en-US" sz="1400" dirty="0">
                <a:solidFill>
                  <a:srgbClr val="161616"/>
                </a:solidFill>
                <a:latin typeface="inherit"/>
              </a:rPr>
              <a:t>The components can be local (such as a BPEL process or JCA adapter) or they can be remote using a protocol such as Web services. </a:t>
            </a:r>
          </a:p>
          <a:p>
            <a:pPr lvl="1">
              <a:buFont typeface="Arial" panose="020B0604020202020204" pitchFamily="34" charset="0"/>
              <a:buChar char="•"/>
            </a:pPr>
            <a:r>
              <a:rPr lang="en-US" sz="1400" dirty="0">
                <a:solidFill>
                  <a:srgbClr val="161616"/>
                </a:solidFill>
                <a:latin typeface="inherit"/>
              </a:rPr>
              <a:t>Finally, the specification allows for each of the components to have properties for customization within a particular use or deployment (e.g. the directory to which a completed Purchase Order document should be written).</a:t>
            </a:r>
          </a:p>
          <a:p>
            <a:pPr lvl="1">
              <a:buFont typeface="Arial" panose="020B0604020202020204" pitchFamily="34" charset="0"/>
              <a:buChar char="•"/>
            </a:pPr>
            <a:endParaRPr lang="en-US" sz="1400" dirty="0">
              <a:solidFill>
                <a:srgbClr val="161616"/>
              </a:solidFill>
              <a:latin typeface="inherit"/>
            </a:endParaRPr>
          </a:p>
          <a:p>
            <a:pPr lvl="1">
              <a:buFont typeface="Arial" panose="020B0604020202020204" pitchFamily="34" charset="0"/>
              <a:buChar char="•"/>
            </a:pPr>
            <a:endParaRPr lang="en-US" sz="1400" dirty="0">
              <a:solidFill>
                <a:srgbClr val="161616"/>
              </a:solidFill>
              <a:latin typeface="inherit"/>
            </a:endParaRPr>
          </a:p>
        </p:txBody>
      </p:sp>
      <p:sp>
        <p:nvSpPr>
          <p:cNvPr id="3" name="Title 2">
            <a:extLst>
              <a:ext uri="{FF2B5EF4-FFF2-40B4-BE49-F238E27FC236}">
                <a16:creationId xmlns:a16="http://schemas.microsoft.com/office/drawing/2014/main" id="{4C026758-6EB5-2BD2-2F2E-6132759AA3B5}"/>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pic>
        <p:nvPicPr>
          <p:cNvPr id="5" name="Picture 4">
            <a:extLst>
              <a:ext uri="{FF2B5EF4-FFF2-40B4-BE49-F238E27FC236}">
                <a16:creationId xmlns:a16="http://schemas.microsoft.com/office/drawing/2014/main" id="{A0E7569D-F024-74C0-6C41-D880A6C2907A}"/>
              </a:ext>
            </a:extLst>
          </p:cNvPr>
          <p:cNvPicPr>
            <a:picLocks noChangeAspect="1"/>
          </p:cNvPicPr>
          <p:nvPr/>
        </p:nvPicPr>
        <p:blipFill>
          <a:blip r:embed="rId2"/>
          <a:stretch>
            <a:fillRect/>
          </a:stretch>
        </p:blipFill>
        <p:spPr>
          <a:xfrm>
            <a:off x="625816" y="3672686"/>
            <a:ext cx="3279134" cy="2422954"/>
          </a:xfrm>
          <a:prstGeom prst="rect">
            <a:avLst/>
          </a:prstGeom>
        </p:spPr>
      </p:pic>
      <p:pic>
        <p:nvPicPr>
          <p:cNvPr id="7" name="Picture 6">
            <a:extLst>
              <a:ext uri="{FF2B5EF4-FFF2-40B4-BE49-F238E27FC236}">
                <a16:creationId xmlns:a16="http://schemas.microsoft.com/office/drawing/2014/main" id="{B88A8CE2-46E4-C98C-A654-B6D4CAD56CF9}"/>
              </a:ext>
            </a:extLst>
          </p:cNvPr>
          <p:cNvPicPr>
            <a:picLocks noChangeAspect="1"/>
          </p:cNvPicPr>
          <p:nvPr/>
        </p:nvPicPr>
        <p:blipFill>
          <a:blip r:embed="rId3"/>
          <a:stretch>
            <a:fillRect/>
          </a:stretch>
        </p:blipFill>
        <p:spPr>
          <a:xfrm>
            <a:off x="4073566" y="4013961"/>
            <a:ext cx="4396487" cy="1740403"/>
          </a:xfrm>
          <a:prstGeom prst="rect">
            <a:avLst/>
          </a:prstGeom>
        </p:spPr>
      </p:pic>
    </p:spTree>
    <p:extLst>
      <p:ext uri="{BB962C8B-B14F-4D97-AF65-F5344CB8AC3E}">
        <p14:creationId xmlns:p14="http://schemas.microsoft.com/office/powerpoint/2010/main" val="3505989978"/>
      </p:ext>
    </p:extLst>
  </p:cSld>
  <p:clrMapOvr>
    <a:masterClrMapping/>
  </p:clrMapOvr>
</p:sld>
</file>

<file path=ppt/theme/theme1.xml><?xml version="1.0" encoding="utf-8"?>
<a:theme xmlns:a="http://schemas.openxmlformats.org/drawingml/2006/main" name="PowerPoint_Bonyan_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C7DAE"/>
        </a:solidFill>
        <a:effectLst>
          <a:outerShdw blurRad="254000" dist="127000" dir="2700000" algn="ctr" rotWithShape="0">
            <a:schemeClr val="bg1">
              <a:lumMod val="50000"/>
            </a:schemeClr>
          </a:outerShdw>
        </a:effectLst>
      </a:spPr>
      <a:bodyPr wrap="square">
        <a:spAutoFit/>
      </a:bodyPr>
      <a:lstStyle>
        <a:defPPr algn="justLow">
          <a:defRPr dirty="0">
            <a:solidFill>
              <a:schemeClr val="bg1"/>
            </a:solidFill>
          </a:defRPr>
        </a:defPPr>
      </a:lstStyle>
    </a:spDef>
  </a:objectDefaults>
  <a:extraClrSchemeLst/>
  <a:extLst>
    <a:ext uri="{05A4C25C-085E-4340-85A3-A5531E510DB2}">
      <thm15:themeFamily xmlns:thm15="http://schemas.microsoft.com/office/thememl/2012/main" name="PowerPoint_Bonyan_Theme" id="{EEB680D2-D368-4AB1-92E1-A62EDF1F0523}" vid="{5004B035-8D30-414E-B09D-E2EC7F7C315E}"/>
    </a:ext>
  </a:extLst>
</a:theme>
</file>

<file path=docProps/app.xml><?xml version="1.0" encoding="utf-8"?>
<Properties xmlns="http://schemas.openxmlformats.org/officeDocument/2006/extended-properties" xmlns:vt="http://schemas.openxmlformats.org/officeDocument/2006/docPropsVTypes">
  <Template>PowerPoint_Bonyan_Theme</Template>
  <TotalTime>10074</TotalTime>
  <Words>2178</Words>
  <Application>Microsoft Macintosh PowerPoint</Application>
  <PresentationFormat>On-screen Show (4:3)</PresentationFormat>
  <Paragraphs>384</Paragraphs>
  <Slides>29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AmazonEmber</vt:lpstr>
      <vt:lpstr>Arial</vt:lpstr>
      <vt:lpstr>Berlin Sans FB</vt:lpstr>
      <vt:lpstr>Calibri</vt:lpstr>
      <vt:lpstr>Courier New</vt:lpstr>
      <vt:lpstr>inherit</vt:lpstr>
      <vt:lpstr>Segoe UI Semilight</vt:lpstr>
      <vt:lpstr>Sitka Display</vt:lpstr>
      <vt:lpstr>sohne</vt:lpstr>
      <vt:lpstr>Trebuchet MS</vt:lpstr>
      <vt:lpstr>Verdana</vt:lpstr>
      <vt:lpstr>walsheim</vt:lpstr>
      <vt:lpstr>Wingdings</vt:lpstr>
      <vt:lpstr>PowerPoint_Bonyan_Theme</vt:lpstr>
      <vt:lpstr>OSS API GW</vt:lpstr>
      <vt:lpstr>OUTLINE</vt:lpstr>
      <vt:lpstr>Intoduction to SOA</vt:lpstr>
      <vt:lpstr>Web Services Introduction </vt:lpstr>
      <vt:lpstr>Web Services Introduction </vt:lpstr>
      <vt:lpstr>Web Services Introduction </vt:lpstr>
      <vt:lpstr>Service Component Architecture (SCA) </vt:lpstr>
      <vt:lpstr>Service Component Architecture (SCA)</vt:lpstr>
      <vt:lpstr>Service Component Architecture (SCA)</vt:lpstr>
      <vt:lpstr>Service Component Architecture (SCA)</vt:lpstr>
      <vt:lpstr>Service Component Architecture (SCA)</vt:lpstr>
      <vt:lpstr>Service Component Architecture (SCA)</vt:lpstr>
      <vt:lpstr>Service Component Architecture (SCA)</vt:lpstr>
      <vt:lpstr>SOA Installation</vt:lpstr>
      <vt:lpstr>SOA Installation</vt:lpstr>
      <vt:lpstr>SOA Installation</vt:lpstr>
      <vt:lpstr>SOA Installation</vt:lpstr>
      <vt:lpstr>SOA Installation</vt:lpstr>
      <vt:lpstr>SOA Installation</vt:lpstr>
      <vt:lpstr>PowerPoint Presentation</vt:lpstr>
      <vt:lpstr>Managing and Monitoring Infrastructure and Applications</vt:lpstr>
      <vt:lpstr>Managing and Monitoring Infrastructure and Applications</vt:lpstr>
      <vt:lpstr>Managing and Monitoring Infrastructure and Applications</vt:lpstr>
      <vt:lpstr>High Level Design </vt:lpstr>
      <vt:lpstr>Low Level Design</vt:lpstr>
      <vt:lpstr>Services on Servers</vt:lpstr>
      <vt:lpstr>API Manager Key Features - WSO2 </vt:lpstr>
      <vt:lpstr>WSO2 Architecture</vt:lpstr>
      <vt:lpstr>ELK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MCI OSS ESB</dc:title>
  <dc:creator>Saeed M. Khoshbakht</dc:creator>
  <cp:lastModifiedBy>Fatemeh Bozorgi</cp:lastModifiedBy>
  <cp:revision>70</cp:revision>
  <dcterms:created xsi:type="dcterms:W3CDTF">2021-08-22T08:01:57Z</dcterms:created>
  <dcterms:modified xsi:type="dcterms:W3CDTF">2023-02-24T19:59:07Z</dcterms:modified>
</cp:coreProperties>
</file>