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9" r:id="rId4"/>
    <p:sldId id="276" r:id="rId5"/>
    <p:sldId id="277" r:id="rId6"/>
    <p:sldId id="261" r:id="rId7"/>
    <p:sldId id="268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FFF4A7-8656-40E4-A86B-A34E93A8988C}">
          <p14:sldIdLst>
            <p14:sldId id="256"/>
            <p14:sldId id="279"/>
          </p14:sldIdLst>
        </p14:section>
        <p14:section name="Architecture" id="{2E54B0A4-7D42-4DA8-B359-3DA8DE410F7E}">
          <p14:sldIdLst>
            <p14:sldId id="259"/>
            <p14:sldId id="276"/>
            <p14:sldId id="277"/>
            <p14:sldId id="261"/>
            <p14:sldId id="268"/>
          </p14:sldIdLst>
        </p14:section>
        <p14:section name="Untitled Section" id="{429284AA-B6A0-4DE6-9F56-83B5C3EC03F9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2B89B3"/>
    <a:srgbClr val="006600"/>
    <a:srgbClr val="AC8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3F538-73E1-416A-A70C-3406D9B0C1BE}" v="17" dt="2021-12-15T13:07:54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808288"/>
            <a:ext cx="8839202" cy="1420812"/>
          </a:xfrm>
          <a:prstGeom prst="rect">
            <a:avLst/>
          </a:prstGeom>
        </p:spPr>
        <p:txBody>
          <a:bodyPr anchor="ctr"/>
          <a:lstStyle>
            <a:lvl1pPr algn="ctr" rtl="0">
              <a:defRPr b="1">
                <a:solidFill>
                  <a:srgbClr val="1C7DAE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4403245"/>
            <a:ext cx="6400800" cy="941388"/>
          </a:xfrm>
        </p:spPr>
        <p:txBody>
          <a:bodyPr anchor="t">
            <a:normAutofit/>
          </a:bodyPr>
          <a:lstStyle>
            <a:lvl1pPr marL="0" indent="0" algn="ctr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3" y="1409705"/>
            <a:ext cx="8839201" cy="140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441D1C-2D10-4350-8C3A-19D22168C7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058" y="6220156"/>
            <a:ext cx="1574061" cy="3619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  <a:lvl2pPr marL="342892" indent="0" algn="ctr">
              <a:buFontTx/>
              <a:buNone/>
              <a:defRPr sz="750">
                <a:solidFill>
                  <a:schemeClr val="bg1">
                    <a:lumMod val="65000"/>
                  </a:schemeClr>
                </a:solidFill>
              </a:defRPr>
            </a:lvl2pPr>
            <a:lvl3pPr marL="685783" indent="0" algn="ctr">
              <a:buFontTx/>
              <a:buNone/>
              <a:defRPr sz="750">
                <a:solidFill>
                  <a:schemeClr val="bg1">
                    <a:lumMod val="65000"/>
                  </a:schemeClr>
                </a:solidFill>
              </a:defRPr>
            </a:lvl3pPr>
            <a:lvl4pPr marL="1028675" indent="0" algn="ctr">
              <a:buFontTx/>
              <a:buNone/>
              <a:defRPr sz="750">
                <a:solidFill>
                  <a:schemeClr val="bg1">
                    <a:lumMod val="65000"/>
                  </a:schemeClr>
                </a:solidFill>
              </a:defRPr>
            </a:lvl4pPr>
            <a:lvl5pPr marL="1371566" indent="0" algn="ctr">
              <a:buFontTx/>
              <a:buNone/>
              <a:defRPr sz="7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9911F-EAE7-4BFF-B9E1-59B699DB37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59" y="5979371"/>
            <a:ext cx="1626658" cy="6027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CA52EB-1368-4CC5-B093-EF952DAA782A}"/>
              </a:ext>
            </a:extLst>
          </p:cNvPr>
          <p:cNvCxnSpPr>
            <a:cxnSpLocks/>
          </p:cNvCxnSpPr>
          <p:nvPr userDrawn="1"/>
        </p:nvCxnSpPr>
        <p:spPr>
          <a:xfrm>
            <a:off x="1988191" y="4320330"/>
            <a:ext cx="516761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65018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5"/>
            <a:ext cx="8229600" cy="4906963"/>
          </a:xfrm>
        </p:spPr>
        <p:txBody>
          <a:bodyPr/>
          <a:lstStyle>
            <a:lvl1pPr>
              <a:defRPr sz="1875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2pPr>
            <a:lvl3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3pPr>
            <a:lvl4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4pPr>
            <a:lvl5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3" y="40337"/>
            <a:ext cx="8440016" cy="563562"/>
          </a:xfrm>
          <a:prstGeom prst="rect">
            <a:avLst/>
          </a:prstGeom>
        </p:spPr>
        <p:txBody>
          <a:bodyPr anchor="ctr"/>
          <a:lstStyle>
            <a:lvl1pPr algn="l" rtl="0">
              <a:defRPr sz="1875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717BF-93BA-49E2-9F06-75B49F6D5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FF66D-5968-47FF-8634-6AEE30C3B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65018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7543800" y="411822"/>
            <a:ext cx="1447800" cy="381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spc="225" dirty="0">
                <a:latin typeface="Trebuchet MS" pitchFamily="34" charset="0"/>
                <a:cs typeface="Arial" pitchFamily="34" charset="0"/>
              </a:rPr>
              <a:t>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5"/>
            <a:ext cx="8229600" cy="4906963"/>
          </a:xfrm>
        </p:spPr>
        <p:txBody>
          <a:bodyPr/>
          <a:lstStyle>
            <a:lvl1pPr>
              <a:defRPr sz="1875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2pPr>
            <a:lvl3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3pPr>
            <a:lvl4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4pPr>
            <a:lvl5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9043" y="40337"/>
            <a:ext cx="8440016" cy="563562"/>
          </a:xfrm>
          <a:prstGeom prst="rect">
            <a:avLst/>
          </a:prstGeom>
        </p:spPr>
        <p:txBody>
          <a:bodyPr anchor="ctr"/>
          <a:lstStyle>
            <a:lvl1pPr>
              <a:defRPr sz="1875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9ECB6-4FBB-408D-9FF5-83765067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03948-BEE7-4CD0-A74E-A4D251F2C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B5AEE-BD23-4B7E-BF44-84F5F6499055}"/>
              </a:ext>
            </a:extLst>
          </p:cNvPr>
          <p:cNvSpPr/>
          <p:nvPr/>
        </p:nvSpPr>
        <p:spPr>
          <a:xfrm>
            <a:off x="0" y="0"/>
            <a:ext cx="9144000" cy="665018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5"/>
            <a:ext cx="8229600" cy="4906963"/>
          </a:xfrm>
        </p:spPr>
        <p:txBody>
          <a:bodyPr/>
          <a:lstStyle>
            <a:lvl1pPr>
              <a:defRPr sz="1875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385754" indent="-214308"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2pPr>
            <a:lvl3pPr marL="257168" indent="0">
              <a:buFontTx/>
              <a:buNone/>
              <a:tabLst/>
              <a:defRPr sz="105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3pPr>
            <a:lvl4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4pPr>
            <a:lvl5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65018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39043" y="40337"/>
            <a:ext cx="8440016" cy="563562"/>
          </a:xfrm>
          <a:prstGeom prst="rect">
            <a:avLst/>
          </a:prstGeom>
        </p:spPr>
        <p:txBody>
          <a:bodyPr anchor="ctr"/>
          <a:lstStyle>
            <a:lvl1pPr>
              <a:defRPr sz="1875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3800" y="411822"/>
            <a:ext cx="1447800" cy="3810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spc="225" dirty="0">
                <a:latin typeface="Trebuchet MS" pitchFamily="34" charset="0"/>
                <a:cs typeface="Arial" pitchFamily="34" charset="0"/>
              </a:rPr>
              <a:t>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53791-52A8-4DB4-B47E-680A9711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CFADD-D997-4628-8B47-28EC4C440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0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-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65018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39043" y="40337"/>
            <a:ext cx="8440016" cy="563562"/>
          </a:xfrm>
          <a:prstGeom prst="rect">
            <a:avLst/>
          </a:prstGeom>
        </p:spPr>
        <p:txBody>
          <a:bodyPr anchor="ctr"/>
          <a:lstStyle>
            <a:lvl1pPr algn="l" rtl="0">
              <a:defRPr sz="1875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3800" y="411822"/>
            <a:ext cx="14478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spc="225" dirty="0">
                <a:latin typeface="Trebuchet MS" pitchFamily="34" charset="0"/>
                <a:cs typeface="Arial" pitchFamily="34" charset="0"/>
              </a:rPr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5"/>
            <a:ext cx="8229600" cy="4906963"/>
          </a:xfrm>
        </p:spPr>
        <p:txBody>
          <a:bodyPr/>
          <a:lstStyle>
            <a:lvl1pPr>
              <a:defRPr sz="1875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2pPr>
            <a:lvl3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3pPr>
            <a:lvl4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4pPr>
            <a:lvl5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359BE-CA57-47E2-A639-504D9654C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CDF8F6-459D-469E-8766-00F859E2D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1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73748"/>
            <a:ext cx="9144000" cy="304800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41" y="6574676"/>
            <a:ext cx="112819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Bonyan System</a:t>
            </a:r>
          </a:p>
        </p:txBody>
      </p:sp>
    </p:spTree>
    <p:extLst>
      <p:ext uri="{BB962C8B-B14F-4D97-AF65-F5344CB8AC3E}">
        <p14:creationId xmlns:p14="http://schemas.microsoft.com/office/powerpoint/2010/main" val="21080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685783" rtl="1" eaLnBrk="1" latinLnBrk="0" hangingPunct="1">
        <a:spcBef>
          <a:spcPct val="0"/>
        </a:spcBef>
        <a:buNone/>
        <a:defRPr sz="225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5537-28ED-4E7E-B9E1-380E95C49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3735917"/>
            <a:ext cx="8839202" cy="570145"/>
          </a:xfrm>
        </p:spPr>
        <p:txBody>
          <a:bodyPr/>
          <a:lstStyle/>
          <a:p>
            <a:pPr rtl="0"/>
            <a:r>
              <a:rPr lang="en-US" dirty="0"/>
              <a:t>OSS API GW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3520B-1478-46AD-92DC-6C1FADC9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4445580"/>
            <a:ext cx="6400800" cy="941388"/>
          </a:xfrm>
        </p:spPr>
        <p:txBody>
          <a:bodyPr/>
          <a:lstStyle/>
          <a:p>
            <a:pPr rtl="0"/>
            <a:r>
              <a:rPr lang="en-US" dirty="0"/>
              <a:t>Oracle SOA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6EA45-2955-4EC4-A67D-CF8067EF5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Bahman 1401</a:t>
            </a:r>
          </a:p>
        </p:txBody>
      </p:sp>
      <p:pic>
        <p:nvPicPr>
          <p:cNvPr id="6146" name="Picture 2" descr="همراه اول - اولین ارائه دهنده نسل چهار و نیم اینترنت همراه در ایران  (4.5G/4G/3G)">
            <a:extLst>
              <a:ext uri="{FF2B5EF4-FFF2-40B4-BE49-F238E27FC236}">
                <a16:creationId xmlns:a16="http://schemas.microsoft.com/office/drawing/2014/main" id="{7E1E9400-E880-4B7B-B4F1-0606DE43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32" y="5638799"/>
            <a:ext cx="1032933" cy="10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2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EEA3DD-85C6-A8E5-B587-05539162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Berlin Sans FB" panose="020E0602020502020306" pitchFamily="34" charset="0"/>
                <a:ea typeface="+mn-ea"/>
                <a:cs typeface="+mn-cs"/>
              </a:rPr>
              <a:t>OUTLINE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D90CF66-9EA8-969A-BD15-410AF24B8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05517"/>
              </p:ext>
            </p:extLst>
          </p:nvPr>
        </p:nvGraphicFramePr>
        <p:xfrm>
          <a:off x="719725" y="949773"/>
          <a:ext cx="7518839" cy="53178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302557">
                  <a:extLst>
                    <a:ext uri="{9D8B030D-6E8A-4147-A177-3AD203B41FA5}">
                      <a16:colId xmlns:a16="http://schemas.microsoft.com/office/drawing/2014/main" val="542272093"/>
                    </a:ext>
                  </a:extLst>
                </a:gridCol>
                <a:gridCol w="1216282">
                  <a:extLst>
                    <a:ext uri="{9D8B030D-6E8A-4147-A177-3AD203B41FA5}">
                      <a16:colId xmlns:a16="http://schemas.microsoft.com/office/drawing/2014/main" val="2578446560"/>
                    </a:ext>
                  </a:extLst>
                </a:gridCol>
              </a:tblGrid>
              <a:tr h="457912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11333"/>
                  </a:ext>
                </a:extLst>
              </a:tr>
              <a:tr h="3319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verview of Oracle SOA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~15m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727014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eb Services Introduction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4952257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rgbClr val="92D05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ervice Component Architecture (SCA)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2D05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~2h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2641455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OA Installation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~5h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0520909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anaging and Monitoring Composite Applications</a:t>
                      </a:r>
                      <a:endParaRPr lang="en-US" b="1" dirty="0">
                        <a:solidFill>
                          <a:srgbClr val="0070C0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~1h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2887379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reating Adapter Services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~2h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510773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C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usiness Process Execution Language(BPEL)</a:t>
                      </a:r>
                      <a:endParaRPr lang="en-US" b="1" dirty="0">
                        <a:solidFill>
                          <a:srgbClr val="FFC000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~5h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2870751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ctivities in Oracle BPEL Component Designer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~1h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3433042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5353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rchestrating Services with Oracle BPEL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1469511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66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orking with Mediator Components</a:t>
                      </a:r>
                      <a:endParaRPr lang="en-US" b="1" dirty="0">
                        <a:solidFill>
                          <a:srgbClr val="006600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66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~3h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5217423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ault Handling and Exception Management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~2h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0679501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DS Introduction</a:t>
                      </a:r>
                      <a:endParaRPr lang="en-US" b="1" dirty="0">
                        <a:solidFill>
                          <a:schemeClr val="accent5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~2h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0278010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B89B3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ensors</a:t>
                      </a:r>
                      <a:endParaRPr lang="en-US" b="1" dirty="0">
                        <a:solidFill>
                          <a:srgbClr val="2B89B3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B89B3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~2h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8223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6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63C6E-2FEA-4CD4-8C6B-68DE9E62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83E20-80B3-4265-952F-141C1B2753AE}"/>
              </a:ext>
            </a:extLst>
          </p:cNvPr>
          <p:cNvSpPr/>
          <p:nvPr/>
        </p:nvSpPr>
        <p:spPr>
          <a:xfrm>
            <a:off x="4277135" y="1432798"/>
            <a:ext cx="1608667" cy="3657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API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EAFA8-3A57-49AE-B604-107B61D6E6DD}"/>
              </a:ext>
            </a:extLst>
          </p:cNvPr>
          <p:cNvSpPr/>
          <p:nvPr/>
        </p:nvSpPr>
        <p:spPr>
          <a:xfrm>
            <a:off x="6629401" y="3306307"/>
            <a:ext cx="855136" cy="4305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GW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8424FE-6765-4927-B89B-4CF42BF7A50F}"/>
              </a:ext>
            </a:extLst>
          </p:cNvPr>
          <p:cNvSpPr/>
          <p:nvPr/>
        </p:nvSpPr>
        <p:spPr>
          <a:xfrm>
            <a:off x="6629401" y="2730574"/>
            <a:ext cx="855136" cy="4305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GW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D58F8-AA5A-4834-A6D2-A29EA3C52814}"/>
              </a:ext>
            </a:extLst>
          </p:cNvPr>
          <p:cNvSpPr/>
          <p:nvPr/>
        </p:nvSpPr>
        <p:spPr>
          <a:xfrm>
            <a:off x="2291919" y="2155136"/>
            <a:ext cx="1396999" cy="48621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Enterprise Service Integration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313A3C40-AB5B-4D5B-A76F-3A833E1C5858}"/>
              </a:ext>
            </a:extLst>
          </p:cNvPr>
          <p:cNvSpPr/>
          <p:nvPr/>
        </p:nvSpPr>
        <p:spPr>
          <a:xfrm>
            <a:off x="645370" y="4207819"/>
            <a:ext cx="258785" cy="392675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2240017F-A3C4-48C5-840C-F1C6E1187B9A}"/>
              </a:ext>
            </a:extLst>
          </p:cNvPr>
          <p:cNvSpPr/>
          <p:nvPr/>
        </p:nvSpPr>
        <p:spPr>
          <a:xfrm>
            <a:off x="941466" y="4207819"/>
            <a:ext cx="258785" cy="392675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436FEC6A-DA21-47A2-8735-7DCFAAAE8B77}"/>
              </a:ext>
            </a:extLst>
          </p:cNvPr>
          <p:cNvSpPr/>
          <p:nvPr/>
        </p:nvSpPr>
        <p:spPr>
          <a:xfrm>
            <a:off x="793537" y="4322647"/>
            <a:ext cx="258785" cy="392675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6D82D-AAB1-4158-AB5F-FBB8A82C092C}"/>
              </a:ext>
            </a:extLst>
          </p:cNvPr>
          <p:cNvSpPr txBox="1"/>
          <p:nvPr/>
        </p:nvSpPr>
        <p:spPr>
          <a:xfrm>
            <a:off x="522592" y="4691650"/>
            <a:ext cx="766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</a:t>
            </a:r>
          </a:p>
        </p:txBody>
      </p:sp>
      <p:pic>
        <p:nvPicPr>
          <p:cNvPr id="1026" name="Picture 2" descr="Iot Icon Png #64565 - Free Icons Library">
            <a:extLst>
              <a:ext uri="{FF2B5EF4-FFF2-40B4-BE49-F238E27FC236}">
                <a16:creationId xmlns:a16="http://schemas.microsoft.com/office/drawing/2014/main" id="{FE8AB76A-9E8D-4C35-84B0-E580CFA3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624" y="2706189"/>
            <a:ext cx="402891" cy="33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ication, custom, feature, program icon - Download on Iconfinder">
            <a:extLst>
              <a:ext uri="{FF2B5EF4-FFF2-40B4-BE49-F238E27FC236}">
                <a16:creationId xmlns:a16="http://schemas.microsoft.com/office/drawing/2014/main" id="{7D2CB1CB-7382-4909-89FF-DFE6CF5D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315" y="333299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D71F208-4571-4A09-9AA0-F0EB08A09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745" y="4094161"/>
            <a:ext cx="457200" cy="33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51AB52-1749-442A-AE2A-04147B880AFF}"/>
              </a:ext>
            </a:extLst>
          </p:cNvPr>
          <p:cNvCxnSpPr>
            <a:cxnSpLocks/>
          </p:cNvCxnSpPr>
          <p:nvPr/>
        </p:nvCxnSpPr>
        <p:spPr>
          <a:xfrm>
            <a:off x="8183587" y="1305227"/>
            <a:ext cx="42249" cy="481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Cloud outline">
            <a:extLst>
              <a:ext uri="{FF2B5EF4-FFF2-40B4-BE49-F238E27FC236}">
                <a16:creationId xmlns:a16="http://schemas.microsoft.com/office/drawing/2014/main" id="{3EFBABA6-D105-447A-9AB0-7A4B85DF8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831" y="2235835"/>
            <a:ext cx="1243921" cy="112254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F9C0BA5-CDF4-46FD-8538-7D27B1C3B52A}"/>
              </a:ext>
            </a:extLst>
          </p:cNvPr>
          <p:cNvSpPr txBox="1"/>
          <p:nvPr/>
        </p:nvSpPr>
        <p:spPr>
          <a:xfrm>
            <a:off x="414862" y="2650942"/>
            <a:ext cx="1022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Cloud 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D40773-9E8E-4ED4-A036-9443F1052021}"/>
              </a:ext>
            </a:extLst>
          </p:cNvPr>
          <p:cNvSpPr/>
          <p:nvPr/>
        </p:nvSpPr>
        <p:spPr>
          <a:xfrm>
            <a:off x="492442" y="3437704"/>
            <a:ext cx="898048" cy="5586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On Premise Applications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C6CBEF-DE05-420F-9072-9660A5C84579}"/>
              </a:ext>
            </a:extLst>
          </p:cNvPr>
          <p:cNvCxnSpPr>
            <a:cxnSpLocks/>
          </p:cNvCxnSpPr>
          <p:nvPr/>
        </p:nvCxnSpPr>
        <p:spPr>
          <a:xfrm>
            <a:off x="6110481" y="1305227"/>
            <a:ext cx="0" cy="481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40A1BC-2BDF-4841-9D56-DC6850A39D07}"/>
              </a:ext>
            </a:extLst>
          </p:cNvPr>
          <p:cNvCxnSpPr>
            <a:cxnSpLocks/>
          </p:cNvCxnSpPr>
          <p:nvPr/>
        </p:nvCxnSpPr>
        <p:spPr>
          <a:xfrm>
            <a:off x="4037374" y="1305227"/>
            <a:ext cx="0" cy="481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29F1F-B6D3-4202-A3A1-87A2238BAD27}"/>
              </a:ext>
            </a:extLst>
          </p:cNvPr>
          <p:cNvCxnSpPr>
            <a:cxnSpLocks/>
          </p:cNvCxnSpPr>
          <p:nvPr/>
        </p:nvCxnSpPr>
        <p:spPr>
          <a:xfrm>
            <a:off x="1964267" y="1305227"/>
            <a:ext cx="0" cy="481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4474C7-C985-48F7-9B57-C29E6E147E5E}"/>
              </a:ext>
            </a:extLst>
          </p:cNvPr>
          <p:cNvSpPr txBox="1"/>
          <p:nvPr/>
        </p:nvSpPr>
        <p:spPr>
          <a:xfrm>
            <a:off x="150243" y="950353"/>
            <a:ext cx="1645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Enterprise Applications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D8B159-E8E5-490B-8B42-A9ABD86AE52E}"/>
              </a:ext>
            </a:extLst>
          </p:cNvPr>
          <p:cNvSpPr txBox="1"/>
          <p:nvPr/>
        </p:nvSpPr>
        <p:spPr>
          <a:xfrm>
            <a:off x="2407820" y="950353"/>
            <a:ext cx="1238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Integration Layer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18E82E-B7AC-4F2B-9262-F3EB44E9D491}"/>
              </a:ext>
            </a:extLst>
          </p:cNvPr>
          <p:cNvSpPr txBox="1"/>
          <p:nvPr/>
        </p:nvSpPr>
        <p:spPr>
          <a:xfrm>
            <a:off x="4258508" y="950353"/>
            <a:ext cx="1645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API Management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87D3D-30F9-442E-A65C-A18611DC3A67}"/>
              </a:ext>
            </a:extLst>
          </p:cNvPr>
          <p:cNvSpPr txBox="1"/>
          <p:nvPr/>
        </p:nvSpPr>
        <p:spPr>
          <a:xfrm>
            <a:off x="6571606" y="950353"/>
            <a:ext cx="113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Gateway/EDGE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1664B8-75AA-4F9A-95C1-5F0222BCE6A4}"/>
              </a:ext>
            </a:extLst>
          </p:cNvPr>
          <p:cNvSpPr txBox="1"/>
          <p:nvPr/>
        </p:nvSpPr>
        <p:spPr>
          <a:xfrm>
            <a:off x="4200144" y="1798615"/>
            <a:ext cx="1762649" cy="11155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Micro Orchestration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Throttling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Traffic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Mediation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Authorization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Service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D51FA9-A17F-4864-841B-4677BB5C315E}"/>
              </a:ext>
            </a:extLst>
          </p:cNvPr>
          <p:cNvSpPr/>
          <p:nvPr/>
        </p:nvSpPr>
        <p:spPr>
          <a:xfrm>
            <a:off x="4277135" y="3554026"/>
            <a:ext cx="1608667" cy="3657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Analytics Services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2BEE51-FE9A-4E97-B13F-9D531CE3B009}"/>
              </a:ext>
            </a:extLst>
          </p:cNvPr>
          <p:cNvSpPr txBox="1"/>
          <p:nvPr/>
        </p:nvSpPr>
        <p:spPr>
          <a:xfrm>
            <a:off x="4200143" y="4034299"/>
            <a:ext cx="1762649" cy="5697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Real Time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Historic Traffic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Deep Log Observability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05FD69-48A8-4373-BD2E-60E90084D8B1}"/>
              </a:ext>
            </a:extLst>
          </p:cNvPr>
          <p:cNvSpPr txBox="1"/>
          <p:nvPr/>
        </p:nvSpPr>
        <p:spPr>
          <a:xfrm>
            <a:off x="6298408" y="4504164"/>
            <a:ext cx="1762649" cy="10019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High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Load Balancing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Reverse Proxy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Access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Performance Acceleration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Location Specific Delivery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C46586-BD8C-493C-B5AC-650A16CB2D99}"/>
              </a:ext>
            </a:extLst>
          </p:cNvPr>
          <p:cNvSpPr txBox="1"/>
          <p:nvPr/>
        </p:nvSpPr>
        <p:spPr>
          <a:xfrm>
            <a:off x="2109094" y="2658981"/>
            <a:ext cx="1762649" cy="8542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Service Orchestration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Message Queuing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Business Process Orchestration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Microservice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Database 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A78A72-BA3A-4296-89DB-605E008A1E29}"/>
              </a:ext>
            </a:extLst>
          </p:cNvPr>
          <p:cNvSpPr/>
          <p:nvPr/>
        </p:nvSpPr>
        <p:spPr>
          <a:xfrm>
            <a:off x="2291919" y="3815319"/>
            <a:ext cx="1396999" cy="48621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EE9687-3184-4233-867F-BC9161CB8FC0}"/>
              </a:ext>
            </a:extLst>
          </p:cNvPr>
          <p:cNvSpPr txBox="1"/>
          <p:nvPr/>
        </p:nvSpPr>
        <p:spPr>
          <a:xfrm>
            <a:off x="2109094" y="4319164"/>
            <a:ext cx="1762649" cy="8542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Local Data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Caching Mechanisms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In-Memory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Master Data Correlations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Application Specific Data Store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D43F80-E18A-4119-B991-540E1C592497}"/>
              </a:ext>
            </a:extLst>
          </p:cNvPr>
          <p:cNvSpPr txBox="1"/>
          <p:nvPr/>
        </p:nvSpPr>
        <p:spPr>
          <a:xfrm>
            <a:off x="8236561" y="950353"/>
            <a:ext cx="90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Consumers</a:t>
            </a:r>
          </a:p>
        </p:txBody>
      </p:sp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B3B50061-1EA4-4A95-99E8-ECEC27844E7F}"/>
              </a:ext>
            </a:extLst>
          </p:cNvPr>
          <p:cNvSpPr/>
          <p:nvPr/>
        </p:nvSpPr>
        <p:spPr>
          <a:xfrm>
            <a:off x="1767499" y="3443549"/>
            <a:ext cx="417040" cy="236574"/>
          </a:xfrm>
          <a:prstGeom prst="left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D7AD0C2E-09F0-45A9-BBDC-13AF042E40C4}"/>
              </a:ext>
            </a:extLst>
          </p:cNvPr>
          <p:cNvSpPr/>
          <p:nvPr/>
        </p:nvSpPr>
        <p:spPr>
          <a:xfrm>
            <a:off x="8001037" y="3409869"/>
            <a:ext cx="417040" cy="236574"/>
          </a:xfrm>
          <a:prstGeom prst="left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FEC25B9-50FD-4D44-99D2-82033143B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508" y="4842666"/>
            <a:ext cx="914400" cy="487236"/>
          </a:xfrm>
          <a:prstGeom prst="rect">
            <a:avLst/>
          </a:prstGeom>
        </p:spPr>
      </p:pic>
      <p:pic>
        <p:nvPicPr>
          <p:cNvPr id="43" name="Picture 16" descr="Nginx Logo SVG Vector (3.63 KB) Download Free - CDNLOGO">
            <a:extLst>
              <a:ext uri="{FF2B5EF4-FFF2-40B4-BE49-F238E27FC236}">
                <a16:creationId xmlns:a16="http://schemas.microsoft.com/office/drawing/2014/main" id="{766D2AAB-9EB5-4D79-B34F-4C39707A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43" y="5655630"/>
            <a:ext cx="614649" cy="47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lk Stack Logo PNG Image | Transparent PNG Free Download on SeekPNG">
            <a:extLst>
              <a:ext uri="{FF2B5EF4-FFF2-40B4-BE49-F238E27FC236}">
                <a16:creationId xmlns:a16="http://schemas.microsoft.com/office/drawing/2014/main" id="{2C5266CA-4F78-480E-80E9-D36DA9E2B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96" y="5329902"/>
            <a:ext cx="657197" cy="2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9054DA-6F5E-4A6D-B209-3F60EA97E1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2811" y="5245173"/>
            <a:ext cx="1142234" cy="3807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659ED7-396B-417D-BD4C-D7B065E6DDFE}"/>
              </a:ext>
            </a:extLst>
          </p:cNvPr>
          <p:cNvSpPr/>
          <p:nvPr/>
        </p:nvSpPr>
        <p:spPr>
          <a:xfrm>
            <a:off x="4200144" y="1305227"/>
            <a:ext cx="1762649" cy="18427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8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22D458-9AAE-EE88-C7B2-01C322AC3049}"/>
              </a:ext>
            </a:extLst>
          </p:cNvPr>
          <p:cNvCxnSpPr>
            <a:cxnSpLocks/>
            <a:stCxn id="83" idx="4"/>
            <a:endCxn id="8" idx="0"/>
          </p:cNvCxnSpPr>
          <p:nvPr/>
        </p:nvCxnSpPr>
        <p:spPr>
          <a:xfrm>
            <a:off x="5460864" y="3122859"/>
            <a:ext cx="1" cy="126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8167F2-5A50-4495-B7CE-7FE5B3646960}"/>
              </a:ext>
            </a:extLst>
          </p:cNvPr>
          <p:cNvSpPr/>
          <p:nvPr/>
        </p:nvSpPr>
        <p:spPr>
          <a:xfrm>
            <a:off x="4865987" y="3540003"/>
            <a:ext cx="1189755" cy="6253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Sitka Display" pitchFamily="2" charset="0"/>
              </a:rPr>
              <a:t>WSO2 N1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Sitka Display" pitchFamily="2" charset="0"/>
              </a:rPr>
              <a:t>10.19.10.165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4D80B0-6448-4597-B3BD-A3A2D9BD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Low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7925F-2709-4F62-AACB-DEFA51AF02D1}"/>
              </a:ext>
            </a:extLst>
          </p:cNvPr>
          <p:cNvSpPr/>
          <p:nvPr/>
        </p:nvSpPr>
        <p:spPr>
          <a:xfrm>
            <a:off x="2351193" y="3347328"/>
            <a:ext cx="1481659" cy="5470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SOA Worker N1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itka Display" pitchFamily="2" charset="0"/>
              </a:rPr>
              <a:t>10.19.10.162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4A444-352E-42C9-8BC6-4ACBE4A6BE2B}"/>
              </a:ext>
            </a:extLst>
          </p:cNvPr>
          <p:cNvSpPr/>
          <p:nvPr/>
        </p:nvSpPr>
        <p:spPr>
          <a:xfrm>
            <a:off x="4865987" y="4389670"/>
            <a:ext cx="1189755" cy="6617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Sitka Display" pitchFamily="2" charset="0"/>
              </a:rPr>
              <a:t>WSO2 N2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Sitka Display" pitchFamily="2" charset="0"/>
              </a:rPr>
              <a:t>10.19.10.166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332E74-A311-4F5B-89E9-53E180616708}"/>
              </a:ext>
            </a:extLst>
          </p:cNvPr>
          <p:cNvSpPr/>
          <p:nvPr/>
        </p:nvSpPr>
        <p:spPr>
          <a:xfrm>
            <a:off x="6736307" y="3541082"/>
            <a:ext cx="1189755" cy="6242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Nginx Edge1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10.19.10.168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45FF15-014C-49AE-ACD8-1CE0FADD406A}"/>
              </a:ext>
            </a:extLst>
          </p:cNvPr>
          <p:cNvSpPr/>
          <p:nvPr/>
        </p:nvSpPr>
        <p:spPr>
          <a:xfrm>
            <a:off x="2437868" y="1435472"/>
            <a:ext cx="922868" cy="482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B7CF2-88EB-47BC-95A8-A3E74F9ADA82}"/>
              </a:ext>
            </a:extLst>
          </p:cNvPr>
          <p:cNvSpPr/>
          <p:nvPr/>
        </p:nvSpPr>
        <p:spPr>
          <a:xfrm>
            <a:off x="2564868" y="1545588"/>
            <a:ext cx="922868" cy="482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70DE52-F771-4ADD-8965-B2DA404257F4}"/>
              </a:ext>
            </a:extLst>
          </p:cNvPr>
          <p:cNvSpPr/>
          <p:nvPr/>
        </p:nvSpPr>
        <p:spPr>
          <a:xfrm>
            <a:off x="2691868" y="1681056"/>
            <a:ext cx="922868" cy="482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APIs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02E87-7F69-419D-AA20-364E0D49B415}"/>
              </a:ext>
            </a:extLst>
          </p:cNvPr>
          <p:cNvSpPr/>
          <p:nvPr/>
        </p:nvSpPr>
        <p:spPr>
          <a:xfrm>
            <a:off x="3879806" y="3479151"/>
            <a:ext cx="287868" cy="1691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SOA Cluster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27ACD7-D971-48C9-BAA7-DA287119BB1F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4167674" y="3852654"/>
            <a:ext cx="698313" cy="47247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50FE7F-84F6-4C76-9F24-555FE62E6085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4167674" y="4325131"/>
            <a:ext cx="698313" cy="3954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4B9FE-00FA-4597-A8E4-F00C7E28FDF0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 flipV="1">
            <a:off x="3614736" y="1922356"/>
            <a:ext cx="1251251" cy="19302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A196CE-98E3-499F-B3ED-BC9684FC3F2B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 flipV="1">
            <a:off x="3614736" y="1922356"/>
            <a:ext cx="1251251" cy="27981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559552-6705-4279-92A8-F5D7B2E14A71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055742" y="3853194"/>
            <a:ext cx="680565" cy="86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63C0B9-45C6-49E8-A3B0-D26CB1A59053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flipH="1" flipV="1">
            <a:off x="6055742" y="3852654"/>
            <a:ext cx="698313" cy="84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4561E6-4A19-4923-A08F-B1E8F2608EFA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6055742" y="3852654"/>
            <a:ext cx="680565" cy="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E32E24-C821-4FED-AB0E-02CA89156516}"/>
              </a:ext>
            </a:extLst>
          </p:cNvPr>
          <p:cNvCxnSpPr>
            <a:cxnSpLocks/>
            <a:stCxn id="107" idx="1"/>
            <a:endCxn id="8" idx="3"/>
          </p:cNvCxnSpPr>
          <p:nvPr/>
        </p:nvCxnSpPr>
        <p:spPr>
          <a:xfrm flipH="1">
            <a:off x="6055742" y="4701782"/>
            <a:ext cx="698313" cy="18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BDF3C7-3B1F-466E-9D85-4484BFB5AFD9}"/>
              </a:ext>
            </a:extLst>
          </p:cNvPr>
          <p:cNvCxnSpPr/>
          <p:nvPr/>
        </p:nvCxnSpPr>
        <p:spPr>
          <a:xfrm>
            <a:off x="3832862" y="5051405"/>
            <a:ext cx="0" cy="3217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C19573-BCE2-F1F4-4578-23562794C392}"/>
              </a:ext>
            </a:extLst>
          </p:cNvPr>
          <p:cNvSpPr/>
          <p:nvPr/>
        </p:nvSpPr>
        <p:spPr>
          <a:xfrm>
            <a:off x="622863" y="3101831"/>
            <a:ext cx="1361245" cy="1621306"/>
          </a:xfrm>
          <a:prstGeom prst="roundRect">
            <a:avLst>
              <a:gd name="adj" fmla="val 4626"/>
            </a:avLst>
          </a:prstGeom>
          <a:solidFill>
            <a:srgbClr val="FF53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Repository Server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itka Display" pitchFamily="2" charset="0"/>
              </a:rPr>
              <a:t>10.19.10.161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2 Instances of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Oracle Database Running on 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EB4188-1A9D-4ED3-E134-7D1D82D908AC}"/>
              </a:ext>
            </a:extLst>
          </p:cNvPr>
          <p:cNvSpPr/>
          <p:nvPr/>
        </p:nvSpPr>
        <p:spPr>
          <a:xfrm>
            <a:off x="2351194" y="2488874"/>
            <a:ext cx="1481668" cy="725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Sitka Display" pitchFamily="2" charset="0"/>
              </a:rPr>
              <a:t>Weblogic</a:t>
            </a:r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Admin Server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itka Display" pitchFamily="2" charset="0"/>
              </a:rPr>
              <a:t>(10.19.10.161)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841E5A-B34C-6854-8C74-34C7D149A528}"/>
              </a:ext>
            </a:extLst>
          </p:cNvPr>
          <p:cNvSpPr/>
          <p:nvPr/>
        </p:nvSpPr>
        <p:spPr>
          <a:xfrm>
            <a:off x="2351192" y="4042956"/>
            <a:ext cx="1481659" cy="5470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SOA Worker N2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itka Display" pitchFamily="2" charset="0"/>
              </a:rPr>
              <a:t>10.19.10.163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8FD1EC-00B2-44EE-72AA-0823974F097B}"/>
              </a:ext>
            </a:extLst>
          </p:cNvPr>
          <p:cNvSpPr/>
          <p:nvPr/>
        </p:nvSpPr>
        <p:spPr>
          <a:xfrm>
            <a:off x="2351192" y="4720537"/>
            <a:ext cx="1481659" cy="5470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SOA Worker N3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itka Display" pitchFamily="2" charset="0"/>
              </a:rPr>
              <a:t>10.19.10.164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8B28792-41A4-5407-ABF1-22EA9B51E619}"/>
              </a:ext>
            </a:extLst>
          </p:cNvPr>
          <p:cNvSpPr/>
          <p:nvPr/>
        </p:nvSpPr>
        <p:spPr>
          <a:xfrm>
            <a:off x="4613917" y="2516950"/>
            <a:ext cx="1693894" cy="6059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254000" dist="127000" dir="2700000" algn="ctr" rotWithShape="0">
              <a:schemeClr val="bg1">
                <a:lumMod val="50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Sitka Display" pitchFamily="2" charset="0"/>
              </a:rPr>
              <a:t>WSO2 </a:t>
            </a:r>
            <a:r>
              <a:rPr lang="en-US" sz="1100" dirty="0" err="1">
                <a:latin typeface="Sitka Display" pitchFamily="2" charset="0"/>
              </a:rPr>
              <a:t>MySql</a:t>
            </a:r>
            <a:r>
              <a:rPr lang="en-US" sz="1100" dirty="0">
                <a:latin typeface="Sitka Display" pitchFamily="2" charset="0"/>
              </a:rPr>
              <a:t> DB Pod(10.19.10.165)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E71E739-60EB-4E6C-2FC6-2778A16DA277}"/>
              </a:ext>
            </a:extLst>
          </p:cNvPr>
          <p:cNvCxnSpPr>
            <a:cxnSpLocks/>
            <a:stCxn id="83" idx="4"/>
            <a:endCxn id="7" idx="0"/>
          </p:cNvCxnSpPr>
          <p:nvPr/>
        </p:nvCxnSpPr>
        <p:spPr>
          <a:xfrm>
            <a:off x="5460864" y="3122859"/>
            <a:ext cx="1" cy="41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C198E5-9FDE-1B8B-98A3-0E1EFD99B163}"/>
              </a:ext>
            </a:extLst>
          </p:cNvPr>
          <p:cNvSpPr/>
          <p:nvPr/>
        </p:nvSpPr>
        <p:spPr>
          <a:xfrm>
            <a:off x="6754055" y="4389670"/>
            <a:ext cx="1189755" cy="6242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Nginx Edge2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10.19.10.169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00ACD5-E196-2F69-FA20-46B0790C3112}"/>
              </a:ext>
            </a:extLst>
          </p:cNvPr>
          <p:cNvSpPr txBox="1"/>
          <p:nvPr/>
        </p:nvSpPr>
        <p:spPr>
          <a:xfrm>
            <a:off x="291645" y="916550"/>
            <a:ext cx="374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Servers’ Operating System: RHEL 7.</a:t>
            </a:r>
          </a:p>
        </p:txBody>
      </p:sp>
      <p:sp>
        <p:nvSpPr>
          <p:cNvPr id="116" name="Arrow: Left-Right 115">
            <a:extLst>
              <a:ext uri="{FF2B5EF4-FFF2-40B4-BE49-F238E27FC236}">
                <a16:creationId xmlns:a16="http://schemas.microsoft.com/office/drawing/2014/main" id="{A7002A7A-5229-439F-66D4-19538AAA5BED}"/>
              </a:ext>
            </a:extLst>
          </p:cNvPr>
          <p:cNvSpPr/>
          <p:nvPr/>
        </p:nvSpPr>
        <p:spPr>
          <a:xfrm>
            <a:off x="2001844" y="3909550"/>
            <a:ext cx="302393" cy="190302"/>
          </a:xfrm>
          <a:prstGeom prst="leftRightArrow">
            <a:avLst/>
          </a:prstGeom>
          <a:solidFill>
            <a:schemeClr val="tx2"/>
          </a:solidFill>
          <a:effectLst>
            <a:outerShdw blurRad="254000" dist="127000" dir="2700000" algn="ctr" rotWithShape="0">
              <a:schemeClr val="bg1">
                <a:lumMod val="50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8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7A61D2-23EC-14E5-F120-D4C3B830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on Servers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40198EE-1486-605C-0706-EFB255F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49564"/>
              </p:ext>
            </p:extLst>
          </p:nvPr>
        </p:nvGraphicFramePr>
        <p:xfrm>
          <a:off x="301925" y="1293483"/>
          <a:ext cx="4166557" cy="48613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0521">
                  <a:extLst>
                    <a:ext uri="{9D8B030D-6E8A-4147-A177-3AD203B41FA5}">
                      <a16:colId xmlns:a16="http://schemas.microsoft.com/office/drawing/2014/main" val="2196979327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1120687911"/>
                    </a:ext>
                  </a:extLst>
                </a:gridCol>
                <a:gridCol w="1552754">
                  <a:extLst>
                    <a:ext uri="{9D8B030D-6E8A-4147-A177-3AD203B41FA5}">
                      <a16:colId xmlns:a16="http://schemas.microsoft.com/office/drawing/2014/main" val="3514264166"/>
                    </a:ext>
                  </a:extLst>
                </a:gridCol>
              </a:tblGrid>
              <a:tr h="38074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1943"/>
                  </a:ext>
                </a:extLst>
              </a:tr>
              <a:tr h="132209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Oracle LS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Oracle DB</a:t>
                      </a:r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FMW</a:t>
                      </a:r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SOA</a:t>
                      </a:r>
                    </a:p>
                    <a:p>
                      <a:pPr algn="l"/>
                      <a:r>
                        <a:rPr lang="en-US" dirty="0" err="1"/>
                        <a:t>Mysql</a:t>
                      </a:r>
                      <a:r>
                        <a:rPr lang="en-US" dirty="0"/>
                        <a:t> DB</a:t>
                      </a:r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30188"/>
                  </a:ext>
                </a:extLst>
              </a:tr>
              <a:tr h="91179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RHEL Server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FMW</a:t>
                      </a:r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SOA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92576"/>
                  </a:ext>
                </a:extLst>
              </a:tr>
              <a:tr h="91179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RHEL Server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FMW</a:t>
                      </a:r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SOA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26294"/>
                  </a:ext>
                </a:extLst>
              </a:tr>
              <a:tr h="132209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RHEL Server 7.9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FMW</a:t>
                      </a:r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SOA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Zabbix Agent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WSO2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Manager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Mysql</a:t>
                      </a:r>
                      <a:r>
                        <a:rPr lang="en-US" dirty="0"/>
                        <a:t>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94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B313C8-DF1C-3E09-57CA-2EF3C9C32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23705"/>
              </p:ext>
            </p:extLst>
          </p:nvPr>
        </p:nvGraphicFramePr>
        <p:xfrm>
          <a:off x="4658264" y="1293486"/>
          <a:ext cx="4166557" cy="4861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0521">
                  <a:extLst>
                    <a:ext uri="{9D8B030D-6E8A-4147-A177-3AD203B41FA5}">
                      <a16:colId xmlns:a16="http://schemas.microsoft.com/office/drawing/2014/main" val="2196979327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1120687911"/>
                    </a:ext>
                  </a:extLst>
                </a:gridCol>
                <a:gridCol w="1552754">
                  <a:extLst>
                    <a:ext uri="{9D8B030D-6E8A-4147-A177-3AD203B41FA5}">
                      <a16:colId xmlns:a16="http://schemas.microsoft.com/office/drawing/2014/main" val="3514264166"/>
                    </a:ext>
                  </a:extLst>
                </a:gridCol>
              </a:tblGrid>
              <a:tr h="30782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1943"/>
                  </a:ext>
                </a:extLst>
              </a:tr>
              <a:tr h="137335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RHEL Server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WSO API Manager</a:t>
                      </a:r>
                    </a:p>
                    <a:p>
                      <a:pPr algn="l"/>
                      <a:r>
                        <a:rPr lang="en-US" dirty="0"/>
                        <a:t>WSO Micro Int.</a:t>
                      </a:r>
                    </a:p>
                    <a:p>
                      <a:pPr algn="l"/>
                      <a:r>
                        <a:rPr lang="en-US" dirty="0" err="1"/>
                        <a:t>Mysql</a:t>
                      </a:r>
                      <a:r>
                        <a:rPr lang="en-US" dirty="0"/>
                        <a:t>-DB</a:t>
                      </a:r>
                    </a:p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Filebeat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30188"/>
                  </a:ext>
                </a:extLst>
              </a:tr>
              <a:tr h="116025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RHEL Server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WSO API Manager</a:t>
                      </a:r>
                    </a:p>
                    <a:p>
                      <a:pPr algn="l"/>
                      <a:r>
                        <a:rPr lang="en-US" dirty="0" err="1"/>
                        <a:t>Mysql</a:t>
                      </a:r>
                      <a:r>
                        <a:rPr lang="en-US" dirty="0"/>
                        <a:t>-DB</a:t>
                      </a:r>
                    </a:p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Filebeat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92576"/>
                  </a:ext>
                </a:extLst>
              </a:tr>
              <a:tr h="137335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RHEL Server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Zabbix Server</a:t>
                      </a:r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  <a:p>
                      <a:pPr algn="l"/>
                      <a:r>
                        <a:rPr lang="en-US" dirty="0"/>
                        <a:t>Elasticsearch </a:t>
                      </a:r>
                    </a:p>
                    <a:p>
                      <a:pPr algn="l"/>
                      <a:r>
                        <a:rPr lang="en-US" dirty="0"/>
                        <a:t>Kibana</a:t>
                      </a:r>
                    </a:p>
                    <a:p>
                      <a:pPr algn="l"/>
                      <a:r>
                        <a:rPr lang="en-US" dirty="0"/>
                        <a:t>Logstash</a:t>
                      </a:r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26294"/>
                  </a:ext>
                </a:extLst>
              </a:tr>
              <a:tr h="6465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10.19.10.168-9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RHEL Server 7.9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Nginx</a:t>
                      </a:r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9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7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87DE78-B330-4148-8CD3-5AB83364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Supports publishing SOAP, REST, JSON and XML style services as APIs</a:t>
            </a:r>
          </a:p>
          <a:p>
            <a:r>
              <a:rPr lang="en-US" sz="1800" dirty="0"/>
              <a:t>Publish APIs to a selected set of gateways in a multi-gateway environment</a:t>
            </a:r>
          </a:p>
          <a:p>
            <a:r>
              <a:rPr lang="en-US" sz="1800" dirty="0"/>
              <a:t>Manage API visibility to restrict access to specific partners or customers</a:t>
            </a:r>
          </a:p>
          <a:p>
            <a:r>
              <a:rPr lang="en-US" sz="1800" dirty="0"/>
              <a:t>Manage API lifecycle: create, publish, block, deprecate and retire</a:t>
            </a:r>
          </a:p>
          <a:p>
            <a:r>
              <a:rPr lang="en-US" sz="1800" dirty="0"/>
              <a:t>Manage API versions</a:t>
            </a:r>
          </a:p>
          <a:p>
            <a:r>
              <a:rPr lang="en-US" sz="1800" dirty="0"/>
              <a:t>Apply security policies to API: Authentication &amp; Authorization</a:t>
            </a:r>
          </a:p>
          <a:p>
            <a:r>
              <a:rPr lang="en-US" sz="1800" dirty="0"/>
              <a:t>Graphical experience: browse and search</a:t>
            </a:r>
          </a:p>
          <a:p>
            <a:r>
              <a:rPr lang="en-US" sz="1800" dirty="0"/>
              <a:t>Enforces rate limiting and throttling policies</a:t>
            </a:r>
          </a:p>
          <a:p>
            <a:r>
              <a:rPr lang="en-US" sz="1800" dirty="0"/>
              <a:t>Horizontally scalable with easy cluster deployment</a:t>
            </a:r>
          </a:p>
          <a:p>
            <a:r>
              <a:rPr lang="en-US" sz="1800" dirty="0"/>
              <a:t>REST API with and extensible security mechanism: OAuth 2.0 by default</a:t>
            </a:r>
          </a:p>
          <a:p>
            <a:r>
              <a:rPr lang="en-US" sz="1800" dirty="0"/>
              <a:t>Integrates into enterprise identity systems including LDAP</a:t>
            </a:r>
          </a:p>
          <a:p>
            <a:r>
              <a:rPr lang="en-US" sz="1800" dirty="0"/>
              <a:t>Pluggable into third party systems and billing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85F54-BDE7-4244-9C50-0D297A92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Manager Key Features - WSO2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B9F49-3303-4EB2-9F90-40046DDC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007" y="5575675"/>
            <a:ext cx="1368393" cy="7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4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83B25-F3F3-4DFE-B8FE-BE825F9F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WSO2 Architecture</a:t>
            </a:r>
          </a:p>
        </p:txBody>
      </p:sp>
      <p:pic>
        <p:nvPicPr>
          <p:cNvPr id="8194" name="Picture 2" descr="Deployment Patterns - API Manager 2.1.0 - WSO2 Documentation">
            <a:extLst>
              <a:ext uri="{FF2B5EF4-FFF2-40B4-BE49-F238E27FC236}">
                <a16:creationId xmlns:a16="http://schemas.microsoft.com/office/drawing/2014/main" id="{5B7BACB0-57ED-48F3-8C25-4D42AB85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2" y="849318"/>
            <a:ext cx="615315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4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0E7F4B-57AD-4205-8AD9-2C870BC3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Components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0C7B69-5FD2-4DCE-8373-58505EDCF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62125"/>
            <a:ext cx="75057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ealthcare Dashboard Examples - Klipfolio">
            <a:extLst>
              <a:ext uri="{FF2B5EF4-FFF2-40B4-BE49-F238E27FC236}">
                <a16:creationId xmlns:a16="http://schemas.microsoft.com/office/drawing/2014/main" id="{1E20DBBF-D5A0-4238-8475-7CAD446C6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0113333-388C-40E1-B6CB-22D2B7C4A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Reporting and data visualization in Kibana | by Veronika Rovnik | Towards  Data Science">
            <a:extLst>
              <a:ext uri="{FF2B5EF4-FFF2-40B4-BE49-F238E27FC236}">
                <a16:creationId xmlns:a16="http://schemas.microsoft.com/office/drawing/2014/main" id="{29D2EBEB-C5F8-4897-82D6-D79B67588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519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Bonyan_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C7DAE"/>
        </a:solidFill>
        <a:effectLst>
          <a:outerShdw blurRad="254000" dist="127000" dir="2700000" algn="ctr" rotWithShape="0">
            <a:schemeClr val="bg1">
              <a:lumMod val="50000"/>
            </a:schemeClr>
          </a:outerShdw>
        </a:effectLst>
      </a:spPr>
      <a:bodyPr wrap="square">
        <a:spAutoFit/>
      </a:bodyPr>
      <a:lstStyle>
        <a:defPPr algn="justLow">
          <a:defRPr dirty="0">
            <a:solidFill>
              <a:schemeClr val="bg1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Bonyan_Theme" id="{EEB680D2-D368-4AB1-92E1-A62EDF1F0523}" vid="{5004B035-8D30-414E-B09D-E2EC7F7C3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PowerPoint_Bonyan_Theme</Template>
  <TotalTime>2794</TotalTime>
  <Words>466</Words>
  <Application>Microsoft Office PowerPoint</Application>
  <PresentationFormat>On-screen Show (4:3)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Berlin Sans FB</vt:lpstr>
      <vt:lpstr>Calibri</vt:lpstr>
      <vt:lpstr>Segoe UI Semilight</vt:lpstr>
      <vt:lpstr>Sitka Display</vt:lpstr>
      <vt:lpstr>Trebuchet MS</vt:lpstr>
      <vt:lpstr>PowerPoint_Bonyan_Theme</vt:lpstr>
      <vt:lpstr>OSS API GW</vt:lpstr>
      <vt:lpstr>OUTLINE</vt:lpstr>
      <vt:lpstr>High Level Design </vt:lpstr>
      <vt:lpstr>Low Level Design</vt:lpstr>
      <vt:lpstr>Services on Servers</vt:lpstr>
      <vt:lpstr>API Manager Key Features - WSO2 </vt:lpstr>
      <vt:lpstr>WSO2 Architecture</vt:lpstr>
      <vt:lpstr>ELK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MCI OSS ESB</dc:title>
  <dc:creator>Saeed M. Khoshbakht</dc:creator>
  <cp:lastModifiedBy>Amir Andalib</cp:lastModifiedBy>
  <cp:revision>52</cp:revision>
  <dcterms:created xsi:type="dcterms:W3CDTF">2021-08-22T08:01:57Z</dcterms:created>
  <dcterms:modified xsi:type="dcterms:W3CDTF">2023-02-11T10:34:02Z</dcterms:modified>
</cp:coreProperties>
</file>