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301" r:id="rId21"/>
    <p:sldId id="297" r:id="rId22"/>
    <p:sldId id="299" r:id="rId23"/>
    <p:sldId id="300" r:id="rId24"/>
    <p:sldId id="305" r:id="rId25"/>
    <p:sldId id="304" r:id="rId26"/>
    <p:sldId id="302" r:id="rId27"/>
    <p:sldId id="303" r:id="rId28"/>
    <p:sldId id="306" r:id="rId29"/>
    <p:sldId id="307" r:id="rId30"/>
    <p:sldId id="308" r:id="rId31"/>
    <p:sldId id="309" r:id="rId32"/>
    <p:sldId id="310" r:id="rId33"/>
    <p:sldId id="311" r:id="rId34"/>
    <p:sldId id="259" r:id="rId35"/>
    <p:sldId id="276" r:id="rId36"/>
    <p:sldId id="277" r:id="rId37"/>
    <p:sldId id="261" r:id="rId38"/>
    <p:sldId id="268" r:id="rId39"/>
    <p:sldId id="27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301"/>
            <p14:sldId id="297"/>
            <p14:sldId id="299"/>
            <p14:sldId id="300"/>
            <p14:sldId id="305"/>
            <p14:sldId id="304"/>
            <p14:sldId id="302"/>
            <p14:sldId id="303"/>
            <p14:sldId id="306"/>
            <p14:sldId id="307"/>
            <p14:sldId id="308"/>
            <p14:sldId id="309"/>
            <p14:sldId id="310"/>
            <p14:sldId id="311"/>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8" autoAdjust="0"/>
    <p:restoredTop sz="94660"/>
  </p:normalViewPr>
  <p:slideViewPr>
    <p:cSldViewPr snapToGrid="0">
      <p:cViewPr varScale="1">
        <p:scale>
          <a:sx n="107" d="100"/>
          <a:sy n="107" d="100"/>
        </p:scale>
        <p:origin x="20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us_(computing)"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Computer_architectu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5886029" y="1729779"/>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5886029" y="2923317"/>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6833985" y="2376110"/>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5886029" y="3981728"/>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6833985" y="3569648"/>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5886029" y="5178638"/>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6833985" y="4628059"/>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4867179" y="1082841"/>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
        <p:nvSpPr>
          <p:cNvPr id="4" name="TextBox 3">
            <a:extLst>
              <a:ext uri="{FF2B5EF4-FFF2-40B4-BE49-F238E27FC236}">
                <a16:creationId xmlns:a16="http://schemas.microsoft.com/office/drawing/2014/main" id="{A0B4A4B1-CFAE-93DB-76F4-D6661AD4B253}"/>
              </a:ext>
            </a:extLst>
          </p:cNvPr>
          <p:cNvSpPr txBox="1"/>
          <p:nvPr/>
        </p:nvSpPr>
        <p:spPr>
          <a:xfrm>
            <a:off x="449221" y="1089242"/>
            <a:ext cx="382760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SOA Infrastructure</a:t>
            </a:r>
          </a:p>
        </p:txBody>
      </p:sp>
      <p:sp>
        <p:nvSpPr>
          <p:cNvPr id="5" name="Rectangle 4">
            <a:extLst>
              <a:ext uri="{FF2B5EF4-FFF2-40B4-BE49-F238E27FC236}">
                <a16:creationId xmlns:a16="http://schemas.microsoft.com/office/drawing/2014/main" id="{69C166CA-C9F9-A525-FF73-311E800F8E1C}"/>
              </a:ext>
            </a:extLst>
          </p:cNvPr>
          <p:cNvSpPr/>
          <p:nvPr/>
        </p:nvSpPr>
        <p:spPr>
          <a:xfrm>
            <a:off x="1415066" y="1735125"/>
            <a:ext cx="1895904"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sz="1600" dirty="0"/>
              <a:t>Installing a supported Database</a:t>
            </a:r>
          </a:p>
          <a:p>
            <a:pPr algn="ctr"/>
            <a:r>
              <a:rPr lang="en-US" sz="1600" dirty="0"/>
              <a:t>(on one server for Cluster Architecture)</a:t>
            </a:r>
          </a:p>
        </p:txBody>
      </p:sp>
      <p:sp>
        <p:nvSpPr>
          <p:cNvPr id="6" name="Rectangle 5">
            <a:extLst>
              <a:ext uri="{FF2B5EF4-FFF2-40B4-BE49-F238E27FC236}">
                <a16:creationId xmlns:a16="http://schemas.microsoft.com/office/drawing/2014/main" id="{DEE1EB80-8A33-061C-8152-A5FED1B3CAB9}"/>
              </a:ext>
            </a:extLst>
          </p:cNvPr>
          <p:cNvSpPr/>
          <p:nvPr/>
        </p:nvSpPr>
        <p:spPr>
          <a:xfrm>
            <a:off x="1415058" y="2965447"/>
            <a:ext cx="1895912"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sz="1600" dirty="0"/>
              <a:t>Installing </a:t>
            </a:r>
          </a:p>
          <a:p>
            <a:pPr algn="justLow"/>
            <a:r>
              <a:rPr lang="en-US" sz="1600" dirty="0"/>
              <a:t>FMW (</a:t>
            </a:r>
            <a:r>
              <a:rPr lang="en-US" sz="1600" dirty="0" err="1"/>
              <a:t>weblogic</a:t>
            </a:r>
            <a:r>
              <a:rPr lang="en-US" sz="1600" dirty="0"/>
              <a:t>)</a:t>
            </a:r>
          </a:p>
          <a:p>
            <a:r>
              <a:rPr lang="en-US" sz="1600" dirty="0">
                <a:solidFill>
                  <a:schemeClr val="bg1"/>
                </a:solidFill>
              </a:rPr>
              <a:t>On every server (for Cluster Deployment)</a:t>
            </a:r>
          </a:p>
        </p:txBody>
      </p:sp>
      <p:cxnSp>
        <p:nvCxnSpPr>
          <p:cNvPr id="9" name="Straight Arrow Connector 8">
            <a:extLst>
              <a:ext uri="{FF2B5EF4-FFF2-40B4-BE49-F238E27FC236}">
                <a16:creationId xmlns:a16="http://schemas.microsoft.com/office/drawing/2014/main" id="{B2E9007B-0242-B9A8-41E9-C1173309F025}"/>
              </a:ext>
            </a:extLst>
          </p:cNvPr>
          <p:cNvCxnSpPr>
            <a:cxnSpLocks/>
            <a:stCxn id="5" idx="2"/>
            <a:endCxn id="6" idx="0"/>
          </p:cNvCxnSpPr>
          <p:nvPr/>
        </p:nvCxnSpPr>
        <p:spPr>
          <a:xfrm flipH="1">
            <a:off x="2363014" y="2812343"/>
            <a:ext cx="4" cy="15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90C9E4-E772-5BC0-BBA6-0EF2F14310B1}"/>
              </a:ext>
            </a:extLst>
          </p:cNvPr>
          <p:cNvSpPr/>
          <p:nvPr/>
        </p:nvSpPr>
        <p:spPr>
          <a:xfrm>
            <a:off x="1415058" y="4403074"/>
            <a:ext cx="1895912" cy="1354217"/>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r>
              <a:rPr lang="en-US" sz="1600" dirty="0"/>
              <a:t>Installing </a:t>
            </a:r>
          </a:p>
          <a:p>
            <a:r>
              <a:rPr lang="en-US" sz="1600" dirty="0"/>
              <a:t>SOA Suite</a:t>
            </a:r>
            <a:br>
              <a:rPr lang="en-US" sz="1600" dirty="0"/>
            </a:br>
            <a:r>
              <a:rPr lang="en-US" sz="1600" dirty="0">
                <a:solidFill>
                  <a:schemeClr val="bg1"/>
                </a:solidFill>
              </a:rPr>
              <a:t>On every server (for Cluster Deployment)</a:t>
            </a:r>
          </a:p>
          <a:p>
            <a:pPr algn="justLow"/>
            <a:endParaRPr lang="en-US" dirty="0">
              <a:solidFill>
                <a:schemeClr val="bg1"/>
              </a:solidFill>
            </a:endParaRPr>
          </a:p>
        </p:txBody>
      </p:sp>
      <p:cxnSp>
        <p:nvCxnSpPr>
          <p:cNvPr id="13" name="Straight Arrow Connector 12">
            <a:extLst>
              <a:ext uri="{FF2B5EF4-FFF2-40B4-BE49-F238E27FC236}">
                <a16:creationId xmlns:a16="http://schemas.microsoft.com/office/drawing/2014/main" id="{6D276495-2346-49F0-B077-6684F9A96FE1}"/>
              </a:ext>
            </a:extLst>
          </p:cNvPr>
          <p:cNvCxnSpPr>
            <a:cxnSpLocks/>
            <a:stCxn id="6" idx="2"/>
            <a:endCxn id="11" idx="0"/>
          </p:cNvCxnSpPr>
          <p:nvPr/>
        </p:nvCxnSpPr>
        <p:spPr>
          <a:xfrm>
            <a:off x="2363014" y="4042665"/>
            <a:ext cx="0" cy="36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B0C3A3-B4FA-595A-7082-77A50798FADB}"/>
              </a:ext>
            </a:extLst>
          </p:cNvPr>
          <p:cNvSpPr/>
          <p:nvPr/>
        </p:nvSpPr>
        <p:spPr>
          <a:xfrm>
            <a:off x="1415058" y="596283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Creating Domain</a:t>
            </a:r>
          </a:p>
        </p:txBody>
      </p:sp>
      <p:cxnSp>
        <p:nvCxnSpPr>
          <p:cNvPr id="17" name="Straight Arrow Connector 16">
            <a:extLst>
              <a:ext uri="{FF2B5EF4-FFF2-40B4-BE49-F238E27FC236}">
                <a16:creationId xmlns:a16="http://schemas.microsoft.com/office/drawing/2014/main" id="{4128ABB0-1AD6-4264-0E97-F8DC2363737D}"/>
              </a:ext>
            </a:extLst>
          </p:cNvPr>
          <p:cNvCxnSpPr>
            <a:cxnSpLocks/>
            <a:stCxn id="11" idx="2"/>
            <a:endCxn id="15" idx="0"/>
          </p:cNvCxnSpPr>
          <p:nvPr/>
        </p:nvCxnSpPr>
        <p:spPr>
          <a:xfrm>
            <a:off x="2363014" y="5757291"/>
            <a:ext cx="0" cy="20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 </a:t>
            </a:r>
          </a:p>
          <a:p>
            <a:pPr lvl="3"/>
            <a:r>
              <a:rPr lang="en-US" dirty="0"/>
              <a:t>$WLS_HOME/common/bin/</a:t>
            </a:r>
          </a:p>
          <a:p>
            <a:pPr lvl="3"/>
            <a:r>
              <a:rPr lang="en-US" dirty="0"/>
              <a:t>./</a:t>
            </a:r>
            <a:r>
              <a:rPr lang="en-US" dirty="0" err="1"/>
              <a:t>pack.sh</a:t>
            </a:r>
            <a:r>
              <a:rPr lang="en-US" dirty="0"/>
              <a:t> –managed=true –domain=$DOMAIN_HOME –template=${DOMAIN_HOME}-</a:t>
            </a:r>
            <a:r>
              <a:rPr lang="en-US" dirty="0" err="1"/>
              <a:t>template.jar</a:t>
            </a:r>
            <a:r>
              <a:rPr lang="en-US" dirty="0"/>
              <a:t> –</a:t>
            </a:r>
            <a:r>
              <a:rPr lang="en-US" dirty="0" err="1"/>
              <a:t>template_name</a:t>
            </a:r>
            <a:r>
              <a:rPr lang="en-US" dirty="0"/>
              <a:t>=&lt;</a:t>
            </a:r>
            <a:r>
              <a:rPr lang="en-US" dirty="0" err="1"/>
              <a:t>domain_name</a:t>
            </a:r>
            <a:r>
              <a:rPr lang="en-US" dirty="0"/>
              <a:t>&gt;</a:t>
            </a:r>
          </a:p>
          <a:p>
            <a:pPr lvl="3"/>
            <a:r>
              <a:rPr lang="en-US" dirty="0"/>
              <a:t>$ </a:t>
            </a:r>
            <a:r>
              <a:rPr lang="en-US" dirty="0" err="1"/>
              <a:t>scp</a:t>
            </a:r>
            <a:r>
              <a:rPr lang="en-US" dirty="0"/>
              <a:t> &lt;created-</a:t>
            </a:r>
            <a:r>
              <a:rPr lang="en-US" dirty="0" err="1"/>
              <a:t>template.jar</a:t>
            </a:r>
            <a:r>
              <a:rPr lang="en-US" dirty="0"/>
              <a:t>&gt; &lt;</a:t>
            </a:r>
            <a:r>
              <a:rPr lang="en-US" dirty="0" err="1"/>
              <a:t>sameuser</a:t>
            </a:r>
            <a:r>
              <a:rPr lang="en-US" dirty="0"/>
              <a:t>&gt;@&lt;</a:t>
            </a:r>
            <a:r>
              <a:rPr lang="en-US" dirty="0" err="1"/>
              <a:t>managed_server</a:t>
            </a:r>
            <a:r>
              <a:rPr lang="en-US" dirty="0"/>
              <a:t>&gt;:&lt;exact same path&gt;</a:t>
            </a:r>
          </a:p>
          <a:p>
            <a:pPr lvl="3"/>
            <a:r>
              <a:rPr lang="en-US" dirty="0"/>
              <a:t>Unpack .jar in destination server using tool: </a:t>
            </a:r>
            <a:r>
              <a:rPr lang="en-US" dirty="0" err="1"/>
              <a:t>unpack.sh</a:t>
            </a:r>
            <a:endParaRPr lang="en-US" dirty="0"/>
          </a:p>
          <a:p>
            <a:pPr lvl="4"/>
            <a:r>
              <a:rPr lang="en-US" dirty="0"/>
              <a:t>Available under: $WLS_HOME/common/bin</a:t>
            </a:r>
          </a:p>
          <a:p>
            <a:pPr marL="1371566" lvl="4" indent="0">
              <a:buNone/>
            </a:pPr>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859772043"/>
              </p:ext>
            </p:extLst>
          </p:nvPr>
        </p:nvGraphicFramePr>
        <p:xfrm>
          <a:off x="705394" y="949773"/>
          <a:ext cx="7533170" cy="5236180"/>
        </p:xfrm>
        <a:graphic>
          <a:graphicData uri="http://schemas.openxmlformats.org/drawingml/2006/table">
            <a:tbl>
              <a:tblPr firstRow="1" bandRow="1">
                <a:tableStyleId>{7E9639D4-E3E2-4D34-9284-5A2195B3D0D7}</a:tableStyleId>
              </a:tblPr>
              <a:tblGrid>
                <a:gridCol w="6316888">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42608">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5429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05E5-1697-7765-0435-FDD88273760C}"/>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
        <p:nvSpPr>
          <p:cNvPr id="4" name="Oval 3">
            <a:extLst>
              <a:ext uri="{FF2B5EF4-FFF2-40B4-BE49-F238E27FC236}">
                <a16:creationId xmlns:a16="http://schemas.microsoft.com/office/drawing/2014/main" id="{C33F89E5-C047-EE32-9585-2DD499B377A4}"/>
              </a:ext>
            </a:extLst>
          </p:cNvPr>
          <p:cNvSpPr/>
          <p:nvPr/>
        </p:nvSpPr>
        <p:spPr>
          <a:xfrm>
            <a:off x="1770077" y="1663950"/>
            <a:ext cx="2080470" cy="1298377"/>
          </a:xfrm>
          <a:prstGeom prst="ellipse">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Admin Server</a:t>
            </a:r>
          </a:p>
          <a:p>
            <a:pPr algn="justLow"/>
            <a:r>
              <a:rPr lang="en-US" dirty="0">
                <a:solidFill>
                  <a:schemeClr val="bg1"/>
                </a:solidFill>
              </a:rPr>
              <a:t>Port 162:10001</a:t>
            </a:r>
          </a:p>
        </p:txBody>
      </p:sp>
      <p:sp>
        <p:nvSpPr>
          <p:cNvPr id="5" name="Rounded Rectangle 4">
            <a:extLst>
              <a:ext uri="{FF2B5EF4-FFF2-40B4-BE49-F238E27FC236}">
                <a16:creationId xmlns:a16="http://schemas.microsoft.com/office/drawing/2014/main" id="{778DB6CC-F7EE-77E6-910B-1380776E3D9E}"/>
              </a:ext>
            </a:extLst>
          </p:cNvPr>
          <p:cNvSpPr/>
          <p:nvPr/>
        </p:nvSpPr>
        <p:spPr>
          <a:xfrm>
            <a:off x="4983381" y="1955593"/>
            <a:ext cx="1971412" cy="715089"/>
          </a:xfrm>
          <a:prstGeom prst="round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Manager Server 161:10003</a:t>
            </a:r>
          </a:p>
        </p:txBody>
      </p:sp>
      <p:sp>
        <p:nvSpPr>
          <p:cNvPr id="6" name="TextBox 5">
            <a:extLst>
              <a:ext uri="{FF2B5EF4-FFF2-40B4-BE49-F238E27FC236}">
                <a16:creationId xmlns:a16="http://schemas.microsoft.com/office/drawing/2014/main" id="{4E94E36F-B7E6-7D40-6A05-58938C86E174}"/>
              </a:ext>
            </a:extLst>
          </p:cNvPr>
          <p:cNvSpPr txBox="1"/>
          <p:nvPr/>
        </p:nvSpPr>
        <p:spPr>
          <a:xfrm>
            <a:off x="1536027" y="3249343"/>
            <a:ext cx="2530876" cy="646331"/>
          </a:xfrm>
          <a:prstGeom prst="rect">
            <a:avLst/>
          </a:prstGeom>
          <a:noFill/>
        </p:spPr>
        <p:txBody>
          <a:bodyPr wrap="square" rtlCol="0">
            <a:spAutoFit/>
          </a:bodyPr>
          <a:lstStyle/>
          <a:p>
            <a:r>
              <a:rPr lang="en-US" dirty="0"/>
              <a:t>$ORACLE_BASE/</a:t>
            </a:r>
            <a:r>
              <a:rPr lang="en-US" dirty="0" err="1"/>
              <a:t>user_projects</a:t>
            </a:r>
            <a:r>
              <a:rPr lang="en-US" dirty="0"/>
              <a:t>/domains/</a:t>
            </a:r>
            <a:r>
              <a:rPr lang="en-US" dirty="0" err="1"/>
              <a:t>soatrain</a:t>
            </a:r>
            <a:endParaRPr lang="en-US" dirty="0"/>
          </a:p>
        </p:txBody>
      </p:sp>
    </p:spTree>
    <p:extLst>
      <p:ext uri="{BB962C8B-B14F-4D97-AF65-F5344CB8AC3E}">
        <p14:creationId xmlns:p14="http://schemas.microsoft.com/office/powerpoint/2010/main" val="70957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968367" lvl="4" indent="-285750">
              <a:lnSpc>
                <a:spcPct val="150000"/>
              </a:lnSpc>
              <a:buFont typeface="Arial" panose="020B0604020202020204" pitchFamily="34" charset="0"/>
              <a:buChar char="•"/>
            </a:pPr>
            <a:r>
              <a:rPr lang="en-US" dirty="0">
                <a:solidFill>
                  <a:schemeClr val="accent3">
                    <a:lumMod val="75000"/>
                  </a:schemeClr>
                </a:solidFill>
              </a:rPr>
              <a:t>$DOMAIN_HOME/</a:t>
            </a:r>
            <a:r>
              <a:rPr lang="en-US" dirty="0" err="1">
                <a:solidFill>
                  <a:schemeClr val="accent3">
                    <a:lumMod val="75000"/>
                  </a:schemeClr>
                </a:solidFill>
              </a:rPr>
              <a:t>startWebLogic.sh</a:t>
            </a:r>
            <a:endParaRPr lang="en-US" dirty="0">
              <a:solidFill>
                <a:schemeClr val="accent3">
                  <a:lumMod val="75000"/>
                </a:schemeClr>
              </a:solidFill>
            </a:endParaRPr>
          </a:p>
          <a:p>
            <a:pPr marL="968367" lvl="4" indent="-285750">
              <a:lnSpc>
                <a:spcPct val="150000"/>
              </a:lnSpc>
              <a:buFont typeface="Arial" panose="020B0604020202020204" pitchFamily="34" charset="0"/>
              <a:buChar char="•"/>
            </a:pPr>
            <a:r>
              <a:rPr lang="en-US" dirty="0" err="1">
                <a:solidFill>
                  <a:schemeClr val="accent3">
                    <a:lumMod val="75000"/>
                  </a:schemeClr>
                </a:solidFill>
              </a:rPr>
              <a:t>Nohup</a:t>
            </a:r>
            <a:r>
              <a:rPr lang="en-US" dirty="0">
                <a:solidFill>
                  <a:schemeClr val="accent3">
                    <a:lumMod val="75000"/>
                  </a:schemeClr>
                </a:solidFill>
              </a:rPr>
              <a:t> ./</a:t>
            </a:r>
            <a:r>
              <a:rPr lang="en-US" dirty="0" err="1">
                <a:solidFill>
                  <a:schemeClr val="accent3">
                    <a:lumMod val="75000"/>
                  </a:schemeClr>
                </a:solidFill>
              </a:rPr>
              <a:t>startWeblogic.sh</a:t>
            </a:r>
            <a:r>
              <a:rPr lang="en-US" dirty="0">
                <a:solidFill>
                  <a:schemeClr val="accent3">
                    <a:lumMod val="75000"/>
                  </a:schemeClr>
                </a:solidFill>
              </a:rPr>
              <a:t> &gt; ./</a:t>
            </a:r>
            <a:r>
              <a:rPr lang="en-US" dirty="0" err="1">
                <a:solidFill>
                  <a:schemeClr val="accent3">
                    <a:lumMod val="75000"/>
                  </a:schemeClr>
                </a:solidFill>
              </a:rPr>
              <a:t>startWeblogic.log</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968367" lvl="4"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startNodeManager.sh</a:t>
            </a:r>
            <a:r>
              <a:rPr lang="en-US" dirty="0">
                <a:solidFill>
                  <a:schemeClr val="accent3">
                    <a:lumMod val="75000"/>
                  </a:schemeClr>
                </a:solidFill>
              </a:rPr>
              <a:t> </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stopWebLogic.sh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stopNodemanager.sh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endParaRPr lang="en-US" dirty="0">
              <a:solidFill>
                <a:schemeClr val="accent3">
                  <a:lumMod val="75000"/>
                </a:schemeClr>
              </a:solidFill>
            </a:endParaRP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a:p>
            <a:endParaRPr lang="en-US" dirty="0"/>
          </a:p>
          <a:p>
            <a:endParaRPr lang="en-US" dirty="0"/>
          </a:p>
          <a:p>
            <a:endParaRPr lang="en-US" dirty="0"/>
          </a:p>
          <a:p>
            <a:endParaRPr lang="en-US" dirty="0"/>
          </a:p>
          <a:p>
            <a:r>
              <a:rPr lang="en-US" dirty="0"/>
              <a:t>Review </a:t>
            </a:r>
            <a:r>
              <a:rPr lang="en-US" dirty="0" err="1"/>
              <a:t>Weblogic</a:t>
            </a:r>
            <a:r>
              <a:rPr lang="en-US" dirty="0"/>
              <a:t> Enterprise Manger </a:t>
            </a:r>
          </a:p>
          <a:p>
            <a:endParaRPr lang="en-US" dirty="0"/>
          </a:p>
          <a:p>
            <a:endParaRPr lang="en-US" dirty="0"/>
          </a:p>
          <a:p>
            <a:endParaRPr lang="en-US" dirty="0"/>
          </a:p>
          <a:p>
            <a:endParaRPr lang="en-US" dirty="0"/>
          </a:p>
          <a:p>
            <a:r>
              <a:rPr lang="en-US" dirty="0"/>
              <a:t>Adding Application Server on JDeveloper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 (Session 4)</a:t>
            </a:r>
          </a:p>
        </p:txBody>
      </p:sp>
    </p:spTree>
    <p:extLst>
      <p:ext uri="{BB962C8B-B14F-4D97-AF65-F5344CB8AC3E}">
        <p14:creationId xmlns:p14="http://schemas.microsoft.com/office/powerpoint/2010/main" val="191061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2417E6-6798-3FCD-6229-8F243510B260}"/>
              </a:ext>
            </a:extLst>
          </p:cNvPr>
          <p:cNvSpPr>
            <a:spLocks noGrp="1"/>
          </p:cNvSpPr>
          <p:nvPr>
            <p:ph idx="1"/>
          </p:nvPr>
        </p:nvSpPr>
        <p:spPr/>
        <p:txBody>
          <a:bodyPr/>
          <a:lstStyle/>
          <a:p>
            <a:endParaRPr lang="en-US" dirty="0"/>
          </a:p>
          <a:p>
            <a:r>
              <a:rPr lang="en-US" dirty="0"/>
              <a:t>When to use the Mediator </a:t>
            </a:r>
          </a:p>
          <a:p>
            <a:r>
              <a:rPr lang="en-US" dirty="0"/>
              <a:t>Because the Mediator runs within an SCA Assembly, it has the most efficient bindings to other SCA Assembly components, specifically the BPEL engine. This lets us focus on using the Mediator to provide service virtualization services within SCA assemblies. The Mediator enables the virtualization of inputs and outputs within an SCA Assembly. This leads us to four key uses of the Mediator within SCA. Routing between components in an SCA Assembly Validation of incoming messages into an SCA Assembly Transformation of data from one format to another within an SCA Assembly Filtering to allow</a:t>
            </a:r>
          </a:p>
        </p:txBody>
      </p:sp>
      <p:sp>
        <p:nvSpPr>
          <p:cNvPr id="3" name="Title 2">
            <a:extLst>
              <a:ext uri="{FF2B5EF4-FFF2-40B4-BE49-F238E27FC236}">
                <a16:creationId xmlns:a16="http://schemas.microsoft.com/office/drawing/2014/main" id="{F5EE7060-3F2A-6613-2D87-37E04EEAAF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0464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DBB9F-F005-7E98-7503-199198AD298C}"/>
              </a:ext>
            </a:extLst>
          </p:cNvPr>
          <p:cNvSpPr>
            <a:spLocks noGrp="1"/>
          </p:cNvSpPr>
          <p:nvPr>
            <p:ph idx="1"/>
          </p:nvPr>
        </p:nvSpPr>
        <p:spPr>
          <a:xfrm>
            <a:off x="457200" y="911552"/>
            <a:ext cx="8229600" cy="563562"/>
          </a:xfrm>
        </p:spPr>
        <p:txBody>
          <a:bodyPr/>
          <a:lstStyle/>
          <a:p>
            <a:r>
              <a:rPr lang="en-US" dirty="0"/>
              <a:t>Oracle Service Bus</a:t>
            </a:r>
          </a:p>
          <a:p>
            <a:endParaRPr lang="en-US" dirty="0"/>
          </a:p>
          <a:p>
            <a:endParaRPr lang="en-US" dirty="0"/>
          </a:p>
        </p:txBody>
      </p:sp>
      <p:sp>
        <p:nvSpPr>
          <p:cNvPr id="3" name="Title 2">
            <a:extLst>
              <a:ext uri="{FF2B5EF4-FFF2-40B4-BE49-F238E27FC236}">
                <a16:creationId xmlns:a16="http://schemas.microsoft.com/office/drawing/2014/main" id="{1BAA48B4-D5D1-49BF-E3AB-9E3DBC9E81A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410AC53-E4D2-5137-0D4A-DC042E0EA891}"/>
              </a:ext>
            </a:extLst>
          </p:cNvPr>
          <p:cNvPicPr>
            <a:picLocks noChangeAspect="1"/>
          </p:cNvPicPr>
          <p:nvPr/>
        </p:nvPicPr>
        <p:blipFill>
          <a:blip r:embed="rId2"/>
          <a:stretch>
            <a:fillRect/>
          </a:stretch>
        </p:blipFill>
        <p:spPr>
          <a:xfrm>
            <a:off x="6449886" y="911552"/>
            <a:ext cx="2203932" cy="3701749"/>
          </a:xfrm>
          <a:prstGeom prst="rect">
            <a:avLst/>
          </a:prstGeom>
        </p:spPr>
      </p:pic>
      <p:sp>
        <p:nvSpPr>
          <p:cNvPr id="7" name="TextBox 6">
            <a:extLst>
              <a:ext uri="{FF2B5EF4-FFF2-40B4-BE49-F238E27FC236}">
                <a16:creationId xmlns:a16="http://schemas.microsoft.com/office/drawing/2014/main" id="{27CA41C9-54AF-0AA6-1A74-B4ED139FCA18}"/>
              </a:ext>
            </a:extLst>
          </p:cNvPr>
          <p:cNvSpPr txBox="1"/>
          <p:nvPr/>
        </p:nvSpPr>
        <p:spPr>
          <a:xfrm>
            <a:off x="477865" y="1393089"/>
            <a:ext cx="5939039" cy="1015663"/>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The concept of the enterprise service bus is analogous to the </a:t>
            </a:r>
            <a:r>
              <a:rPr lang="en-US" sz="1500" dirty="0">
                <a:solidFill>
                  <a:schemeClr val="tx2">
                    <a:lumMod val="60000"/>
                    <a:lumOff val="40000"/>
                  </a:schemeClr>
                </a:solidFill>
                <a:latin typeface="Trebuchet MS" pitchFamily="34" charset="0"/>
                <a:hlinkClick r:id="rId3" tooltip="Bus (computing)">
                  <a:extLst>
                    <a:ext uri="{A12FA001-AC4F-418D-AE19-62706E023703}">
                      <ahyp:hlinkClr xmlns:ahyp="http://schemas.microsoft.com/office/drawing/2018/hyperlinkcolor" val="tx"/>
                    </a:ext>
                  </a:extLst>
                </a:hlinkClick>
              </a:rPr>
              <a:t>bus</a:t>
            </a:r>
            <a:r>
              <a:rPr lang="en-US" sz="1500" dirty="0">
                <a:solidFill>
                  <a:schemeClr val="tx2">
                    <a:lumMod val="60000"/>
                    <a:lumOff val="40000"/>
                  </a:schemeClr>
                </a:solidFill>
                <a:latin typeface="Trebuchet MS" pitchFamily="34" charset="0"/>
              </a:rPr>
              <a:t> concept found in </a:t>
            </a:r>
            <a:r>
              <a:rPr lang="en-US" sz="1500" dirty="0">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computer </a:t>
            </a:r>
            <a:r>
              <a:rPr lang="en-US" sz="1500" dirty="0" err="1">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hardwarearchitecture</a:t>
            </a:r>
            <a:r>
              <a:rPr lang="en-US" sz="1500" dirty="0">
                <a:solidFill>
                  <a:schemeClr val="tx2">
                    <a:lumMod val="60000"/>
                    <a:lumOff val="40000"/>
                  </a:schemeClr>
                </a:solidFill>
                <a:latin typeface="Trebuchet MS" pitchFamily="34" charset="0"/>
              </a:rPr>
              <a:t> combined with the modular and concurrent design of high-performance computer operating systems.</a:t>
            </a:r>
          </a:p>
        </p:txBody>
      </p:sp>
      <p:pic>
        <p:nvPicPr>
          <p:cNvPr id="9" name="Picture 8">
            <a:extLst>
              <a:ext uri="{FF2B5EF4-FFF2-40B4-BE49-F238E27FC236}">
                <a16:creationId xmlns:a16="http://schemas.microsoft.com/office/drawing/2014/main" id="{3D7E3B00-C494-BB39-EB05-639EEF0CA897}"/>
              </a:ext>
            </a:extLst>
          </p:cNvPr>
          <p:cNvPicPr>
            <a:picLocks noChangeAspect="1"/>
          </p:cNvPicPr>
          <p:nvPr/>
        </p:nvPicPr>
        <p:blipFill>
          <a:blip r:embed="rId5"/>
          <a:stretch>
            <a:fillRect/>
          </a:stretch>
        </p:blipFill>
        <p:spPr>
          <a:xfrm>
            <a:off x="1242104" y="4542719"/>
            <a:ext cx="4952137" cy="1830138"/>
          </a:xfrm>
          <a:prstGeom prst="rect">
            <a:avLst/>
          </a:prstGeom>
        </p:spPr>
      </p:pic>
      <p:sp>
        <p:nvSpPr>
          <p:cNvPr id="11" name="TextBox 10">
            <a:extLst>
              <a:ext uri="{FF2B5EF4-FFF2-40B4-BE49-F238E27FC236}">
                <a16:creationId xmlns:a16="http://schemas.microsoft.com/office/drawing/2014/main" id="{7078C479-5717-80F1-E768-563B7BDA9FC5}"/>
              </a:ext>
            </a:extLst>
          </p:cNvPr>
          <p:cNvSpPr txBox="1"/>
          <p:nvPr/>
        </p:nvSpPr>
        <p:spPr>
          <a:xfrm>
            <a:off x="490182" y="2674309"/>
            <a:ext cx="4572000" cy="1938992"/>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Simply put, the Service Bus in SOA Suite is a stateless, synchronous request/response engine that is a very fast, uniform intermediary between service consumers and heterogeneous services and backend systems, see Figure 3-1. The Service Bus implements the VETRO pattern. This acronym stands for Validate, Enrich, Transform, Route, and Operate.</a:t>
            </a:r>
          </a:p>
        </p:txBody>
      </p:sp>
    </p:spTree>
    <p:extLst>
      <p:ext uri="{BB962C8B-B14F-4D97-AF65-F5344CB8AC3E}">
        <p14:creationId xmlns:p14="http://schemas.microsoft.com/office/powerpoint/2010/main" val="143561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A5320-7893-11AA-8E1C-20B8E31FF691}"/>
              </a:ext>
            </a:extLst>
          </p:cNvPr>
          <p:cNvSpPr>
            <a:spLocks noGrp="1"/>
          </p:cNvSpPr>
          <p:nvPr>
            <p:ph idx="1"/>
          </p:nvPr>
        </p:nvSpPr>
        <p:spPr/>
        <p:txBody>
          <a:bodyPr/>
          <a:lstStyle/>
          <a:p>
            <a:r>
              <a:rPr lang="en-US" dirty="0"/>
              <a:t>BPEL (Business Process Execution Language)</a:t>
            </a:r>
          </a:p>
          <a:p>
            <a:endParaRPr lang="en-US" dirty="0"/>
          </a:p>
          <a:p>
            <a:pPr lvl="1"/>
            <a:r>
              <a:rPr lang="en-US" dirty="0"/>
              <a:t>BPEL is a programming language for implementing process flows and composite (or orchestrated) services.</a:t>
            </a:r>
          </a:p>
          <a:p>
            <a:pPr lvl="1"/>
            <a:endParaRPr lang="en-US" dirty="0"/>
          </a:p>
          <a:p>
            <a:pPr lvl="1"/>
            <a:endParaRPr lang="en-US" dirty="0"/>
          </a:p>
        </p:txBody>
      </p:sp>
      <p:sp>
        <p:nvSpPr>
          <p:cNvPr id="3" name="Title 2">
            <a:extLst>
              <a:ext uri="{FF2B5EF4-FFF2-40B4-BE49-F238E27FC236}">
                <a16:creationId xmlns:a16="http://schemas.microsoft.com/office/drawing/2014/main" id="{3EA0F25C-20FE-0A75-1F84-CEE98DCA9B20}"/>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427178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9CB09-DF36-5A49-98E4-57DF3DD08004}"/>
              </a:ext>
            </a:extLst>
          </p:cNvPr>
          <p:cNvSpPr>
            <a:spLocks noGrp="1"/>
          </p:cNvSpPr>
          <p:nvPr>
            <p:ph idx="1"/>
          </p:nvPr>
        </p:nvSpPr>
        <p:spPr/>
        <p:txBody>
          <a:bodyPr/>
          <a:lstStyle/>
          <a:p>
            <a:r>
              <a:rPr lang="en-US" dirty="0"/>
              <a:t>Creating Composite</a:t>
            </a:r>
          </a:p>
          <a:p>
            <a:pPr lvl="1"/>
            <a:r>
              <a:rPr lang="en-US" dirty="0"/>
              <a:t>Application : Within JDeveloper, an application is the main container for our work. It consists of a directory where all our application projects will be created.</a:t>
            </a:r>
          </a:p>
          <a:p>
            <a:pPr lvl="1"/>
            <a:endParaRPr lang="en-US" dirty="0"/>
          </a:p>
          <a:p>
            <a:pPr lvl="1"/>
            <a:r>
              <a:rPr lang="en-US" dirty="0"/>
              <a:t>In </a:t>
            </a:r>
            <a:r>
              <a:rPr lang="en-US" dirty="0" err="1"/>
              <a:t>Jdeveloper</a:t>
            </a:r>
            <a:r>
              <a:rPr lang="en-US" dirty="0"/>
              <a:t>:</a:t>
            </a:r>
          </a:p>
          <a:p>
            <a:pPr lvl="2"/>
            <a:r>
              <a:rPr lang="en-US" dirty="0"/>
              <a:t>1 – Adding Application Server (optional)</a:t>
            </a:r>
          </a:p>
          <a:p>
            <a:pPr lvl="3"/>
            <a:r>
              <a:rPr lang="en-US" dirty="0"/>
              <a:t>We can deploy application directly into added server </a:t>
            </a:r>
          </a:p>
          <a:p>
            <a:pPr lvl="3"/>
            <a:r>
              <a:rPr lang="en-US" dirty="0"/>
              <a:t>We can make package and transfer it to application server</a:t>
            </a:r>
          </a:p>
          <a:p>
            <a:pPr lvl="3"/>
            <a:endParaRPr lang="en-US" dirty="0"/>
          </a:p>
          <a:p>
            <a:pPr lvl="3"/>
            <a:r>
              <a:rPr lang="en-US" dirty="0"/>
              <a:t>Create an application </a:t>
            </a:r>
          </a:p>
          <a:p>
            <a:pPr lvl="3"/>
            <a:r>
              <a:rPr lang="en-US" dirty="0"/>
              <a:t>Create a Project </a:t>
            </a:r>
          </a:p>
          <a:p>
            <a:pPr lvl="3"/>
            <a:r>
              <a:rPr lang="en-US" dirty="0"/>
              <a:t>Use components to create a composite</a:t>
            </a:r>
          </a:p>
          <a:p>
            <a:pPr lvl="3"/>
            <a:endParaRPr lang="en-US" dirty="0"/>
          </a:p>
        </p:txBody>
      </p:sp>
      <p:sp>
        <p:nvSpPr>
          <p:cNvPr id="3" name="Title 2">
            <a:extLst>
              <a:ext uri="{FF2B5EF4-FFF2-40B4-BE49-F238E27FC236}">
                <a16:creationId xmlns:a16="http://schemas.microsoft.com/office/drawing/2014/main" id="{5859B80E-FADD-1929-0685-94DB1903B844}"/>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84212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4F82AC-B322-A54A-061D-821B0926BA05}"/>
              </a:ext>
            </a:extLst>
          </p:cNvPr>
          <p:cNvSpPr>
            <a:spLocks noGrp="1"/>
          </p:cNvSpPr>
          <p:nvPr>
            <p:ph idx="1"/>
          </p:nvPr>
        </p:nvSpPr>
        <p:spPr/>
        <p:txBody>
          <a:bodyPr/>
          <a:lstStyle/>
          <a:p>
            <a:r>
              <a:rPr lang="en-US" dirty="0"/>
              <a:t>Adapters:</a:t>
            </a:r>
          </a:p>
          <a:p>
            <a:pPr lvl="1">
              <a:spcAft>
                <a:spcPts val="1200"/>
              </a:spcAft>
            </a:pPr>
            <a:r>
              <a:rPr lang="en-US" dirty="0">
                <a:solidFill>
                  <a:schemeClr val="tx2">
                    <a:lumMod val="75000"/>
                  </a:schemeClr>
                </a:solidFill>
              </a:rPr>
              <a:t>The Oracle Technology Adapters are stand-alone applications, deployed in the J2CA container of WebLogic as a type of application called Resource Application.</a:t>
            </a:r>
          </a:p>
          <a:p>
            <a:pPr lvl="1">
              <a:spcAft>
                <a:spcPts val="1200"/>
              </a:spcAft>
            </a:pPr>
            <a:r>
              <a:rPr lang="en-US" dirty="0">
                <a:solidFill>
                  <a:schemeClr val="tx2">
                    <a:lumMod val="75000"/>
                  </a:schemeClr>
                </a:solidFill>
              </a:rPr>
              <a:t>This standard describes a number of aspects of connecting to enterprise systems</a:t>
            </a:r>
          </a:p>
          <a:p>
            <a:pPr lvl="1">
              <a:spcAft>
                <a:spcPts val="1200"/>
              </a:spcAft>
            </a:pPr>
            <a:r>
              <a:rPr lang="en-US" dirty="0">
                <a:solidFill>
                  <a:schemeClr val="tx2">
                    <a:lumMod val="75000"/>
                  </a:schemeClr>
                </a:solidFill>
              </a:rPr>
              <a:t>Connection and transaction management, security, and lifecycle management and handling of events and incoming messages from the enterprise system.</a:t>
            </a:r>
          </a:p>
          <a:p>
            <a:pPr lvl="1"/>
            <a:r>
              <a:rPr lang="en-US" dirty="0">
                <a:solidFill>
                  <a:schemeClr val="tx2">
                    <a:lumMod val="75000"/>
                  </a:schemeClr>
                </a:solidFill>
              </a:rPr>
              <a:t>Some of Adapters:</a:t>
            </a:r>
          </a:p>
          <a:p>
            <a:pPr lvl="2"/>
            <a:r>
              <a:rPr lang="en-US" dirty="0">
                <a:solidFill>
                  <a:schemeClr val="tx2">
                    <a:lumMod val="75000"/>
                  </a:schemeClr>
                </a:solidFill>
              </a:rPr>
              <a:t>Database</a:t>
            </a:r>
          </a:p>
          <a:p>
            <a:pPr lvl="2"/>
            <a:r>
              <a:rPr lang="en-US" dirty="0">
                <a:solidFill>
                  <a:schemeClr val="tx2">
                    <a:lumMod val="75000"/>
                  </a:schemeClr>
                </a:solidFill>
              </a:rPr>
              <a:t>JMS (Java Messaging System)</a:t>
            </a:r>
          </a:p>
          <a:p>
            <a:pPr lvl="2"/>
            <a:r>
              <a:rPr lang="en-US" dirty="0">
                <a:solidFill>
                  <a:schemeClr val="tx2">
                    <a:lumMod val="75000"/>
                  </a:schemeClr>
                </a:solidFill>
              </a:rPr>
              <a:t>File and FTP (File Transfer Protocol)</a:t>
            </a:r>
          </a:p>
          <a:p>
            <a:pPr lvl="2"/>
            <a:r>
              <a:rPr lang="en-US" dirty="0">
                <a:solidFill>
                  <a:schemeClr val="tx2">
                    <a:lumMod val="75000"/>
                  </a:schemeClr>
                </a:solidFill>
              </a:rPr>
              <a:t>Advanced Queuing (AQ)</a:t>
            </a:r>
          </a:p>
          <a:p>
            <a:pPr lvl="2"/>
            <a:r>
              <a:rPr lang="en-US" dirty="0">
                <a:solidFill>
                  <a:schemeClr val="tx2">
                    <a:lumMod val="75000"/>
                  </a:schemeClr>
                </a:solidFill>
              </a:rPr>
              <a:t>Coherence</a:t>
            </a:r>
          </a:p>
          <a:p>
            <a:pPr lvl="2"/>
            <a:r>
              <a:rPr lang="en-US" dirty="0">
                <a:solidFill>
                  <a:schemeClr val="tx2">
                    <a:lumMod val="75000"/>
                  </a:schemeClr>
                </a:solidFill>
              </a:rPr>
              <a:t>LDAP (Lightweight Directory Access Protocol)</a:t>
            </a:r>
          </a:p>
          <a:p>
            <a:pPr lvl="2"/>
            <a:r>
              <a:rPr lang="en-US" dirty="0">
                <a:solidFill>
                  <a:schemeClr val="tx2">
                    <a:lumMod val="75000"/>
                  </a:schemeClr>
                </a:solidFill>
              </a:rPr>
              <a:t>User Messaging Service (UMS) for email, VoIP, FAX</a:t>
            </a:r>
          </a:p>
          <a:p>
            <a:pPr lvl="2"/>
            <a:r>
              <a:rPr lang="en-US" dirty="0">
                <a:solidFill>
                  <a:schemeClr val="tx2">
                    <a:lumMod val="75000"/>
                  </a:schemeClr>
                </a:solidFill>
              </a:rPr>
              <a:t>…</a:t>
            </a:r>
          </a:p>
        </p:txBody>
      </p:sp>
      <p:sp>
        <p:nvSpPr>
          <p:cNvPr id="3" name="Title 2">
            <a:extLst>
              <a:ext uri="{FF2B5EF4-FFF2-40B4-BE49-F238E27FC236}">
                <a16:creationId xmlns:a16="http://schemas.microsoft.com/office/drawing/2014/main" id="{34264FF5-C82C-C760-E036-04A2ECB8CB6A}"/>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28068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B53A9-4B5C-F259-CE68-B50593F42A93}"/>
              </a:ext>
            </a:extLst>
          </p:cNvPr>
          <p:cNvSpPr>
            <a:spLocks noGrp="1"/>
          </p:cNvSpPr>
          <p:nvPr>
            <p:ph idx="1"/>
          </p:nvPr>
        </p:nvSpPr>
        <p:spPr/>
        <p:txBody>
          <a:bodyPr/>
          <a:lstStyle/>
          <a:p>
            <a:r>
              <a:rPr lang="en-US" dirty="0"/>
              <a:t>Adapters:</a:t>
            </a:r>
          </a:p>
          <a:p>
            <a:pPr lvl="1">
              <a:spcAft>
                <a:spcPts val="1200"/>
              </a:spcAft>
            </a:pPr>
            <a:r>
              <a:rPr lang="en-US" sz="1600" dirty="0">
                <a:solidFill>
                  <a:schemeClr val="tx2">
                    <a:lumMod val="75000"/>
                  </a:schemeClr>
                </a:solidFill>
              </a:rPr>
              <a:t>Adapters provide the bridge to other technologies and communication protocols than those native to the SOA Suite.</a:t>
            </a:r>
          </a:p>
          <a:p>
            <a:pPr lvl="1">
              <a:spcAft>
                <a:spcPts val="1200"/>
              </a:spcAft>
            </a:pPr>
            <a:r>
              <a:rPr lang="en-US" sz="1600" dirty="0">
                <a:solidFill>
                  <a:schemeClr val="tx2">
                    <a:lumMod val="75000"/>
                  </a:schemeClr>
                </a:solidFill>
              </a:rPr>
              <a:t>A crucial aspect of the adapters is their ability to communicate in XML terms with the SOA Suite, regardless of the format used for interacting with enterprise systems.</a:t>
            </a:r>
          </a:p>
          <a:p>
            <a:pPr lvl="1"/>
            <a:r>
              <a:rPr lang="en-US" sz="1600" dirty="0">
                <a:solidFill>
                  <a:schemeClr val="tx2">
                    <a:lumMod val="75000"/>
                  </a:schemeClr>
                </a:solidFill>
              </a:rPr>
              <a:t>The adapter configuration wizard generates a number of files. These largely fall into three categories:</a:t>
            </a:r>
          </a:p>
          <a:p>
            <a:pPr lvl="2">
              <a:spcAft>
                <a:spcPts val="1200"/>
              </a:spcAft>
            </a:pPr>
            <a:r>
              <a:rPr lang="en-US" sz="1600" dirty="0">
                <a:solidFill>
                  <a:schemeClr val="tx2">
                    <a:lumMod val="75000"/>
                  </a:schemeClr>
                </a:solidFill>
              </a:rPr>
              <a:t>Adapter metadata files that instruct the Resource Adapter application at run time on what exactly to do (which SQL to execute, which JMS Queue to publish to, which file to read)</a:t>
            </a:r>
          </a:p>
          <a:p>
            <a:pPr lvl="2"/>
            <a:r>
              <a:rPr lang="en-US" sz="1600" dirty="0">
                <a:solidFill>
                  <a:schemeClr val="tx2">
                    <a:lumMod val="75000"/>
                  </a:schemeClr>
                </a:solidFill>
              </a:rPr>
              <a:t>XSD that describes the XML data structure for the data that is passed into and/or is received from the adapter;</a:t>
            </a:r>
          </a:p>
        </p:txBody>
      </p:sp>
      <p:sp>
        <p:nvSpPr>
          <p:cNvPr id="3" name="Title 2">
            <a:extLst>
              <a:ext uri="{FF2B5EF4-FFF2-40B4-BE49-F238E27FC236}">
                <a16:creationId xmlns:a16="http://schemas.microsoft.com/office/drawing/2014/main" id="{5B04C51C-FE02-4F87-DF90-870B1E0535AD}"/>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71985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01C89-6780-A943-84AF-68E51EF3257E}"/>
              </a:ext>
            </a:extLst>
          </p:cNvPr>
          <p:cNvSpPr>
            <a:spLocks noGrp="1"/>
          </p:cNvSpPr>
          <p:nvPr>
            <p:ph idx="1"/>
          </p:nvPr>
        </p:nvSpPr>
        <p:spPr/>
        <p:txBody>
          <a:bodyPr/>
          <a:lstStyle/>
          <a:p>
            <a:r>
              <a:rPr lang="en-US" dirty="0"/>
              <a:t>Database Adapter</a:t>
            </a:r>
          </a:p>
          <a:p>
            <a:pPr lvl="1"/>
            <a:r>
              <a:rPr lang="en-US" sz="1600" dirty="0">
                <a:solidFill>
                  <a:schemeClr val="tx2">
                    <a:lumMod val="75000"/>
                  </a:schemeClr>
                </a:solidFill>
              </a:rPr>
              <a:t>Retrieving Information from the Database.</a:t>
            </a:r>
          </a:p>
          <a:p>
            <a:pPr lvl="1"/>
            <a:r>
              <a:rPr lang="en-US" sz="1600" dirty="0">
                <a:solidFill>
                  <a:schemeClr val="tx2">
                    <a:lumMod val="75000"/>
                  </a:schemeClr>
                </a:solidFill>
              </a:rPr>
              <a:t>An implementation of  a database connector. </a:t>
            </a:r>
          </a:p>
          <a:p>
            <a:pPr lvl="1"/>
            <a:r>
              <a:rPr lang="en-US" sz="1600" dirty="0">
                <a:solidFill>
                  <a:schemeClr val="tx2">
                    <a:lumMod val="75000"/>
                  </a:schemeClr>
                </a:solidFill>
              </a:rPr>
              <a:t>It enables SOA composite applications to communicate with databases through JDBC.</a:t>
            </a:r>
          </a:p>
          <a:p>
            <a:pPr lvl="2"/>
            <a:r>
              <a:rPr lang="en-US" sz="1600" dirty="0">
                <a:solidFill>
                  <a:schemeClr val="tx2">
                    <a:lumMod val="75000"/>
                  </a:schemeClr>
                </a:solidFill>
              </a:rPr>
              <a:t>JDBC: Java DataBase Connectivity</a:t>
            </a:r>
          </a:p>
        </p:txBody>
      </p:sp>
      <p:sp>
        <p:nvSpPr>
          <p:cNvPr id="3" name="Title 2">
            <a:extLst>
              <a:ext uri="{FF2B5EF4-FFF2-40B4-BE49-F238E27FC236}">
                <a16:creationId xmlns:a16="http://schemas.microsoft.com/office/drawing/2014/main" id="{832DA132-2CF4-9223-D196-20D59D50BE7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pic>
        <p:nvPicPr>
          <p:cNvPr id="5" name="Picture 4">
            <a:extLst>
              <a:ext uri="{FF2B5EF4-FFF2-40B4-BE49-F238E27FC236}">
                <a16:creationId xmlns:a16="http://schemas.microsoft.com/office/drawing/2014/main" id="{374084EA-2BCC-421A-6F22-B045AB384B94}"/>
              </a:ext>
            </a:extLst>
          </p:cNvPr>
          <p:cNvPicPr>
            <a:picLocks noChangeAspect="1"/>
          </p:cNvPicPr>
          <p:nvPr/>
        </p:nvPicPr>
        <p:blipFill>
          <a:blip r:embed="rId2"/>
          <a:stretch>
            <a:fillRect/>
          </a:stretch>
        </p:blipFill>
        <p:spPr>
          <a:xfrm>
            <a:off x="824752" y="3672686"/>
            <a:ext cx="7368988" cy="2186073"/>
          </a:xfrm>
          <a:prstGeom prst="rect">
            <a:avLst/>
          </a:prstGeom>
        </p:spPr>
      </p:pic>
    </p:spTree>
    <p:extLst>
      <p:ext uri="{BB962C8B-B14F-4D97-AF65-F5344CB8AC3E}">
        <p14:creationId xmlns:p14="http://schemas.microsoft.com/office/powerpoint/2010/main" val="93583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D3523-CE8A-8BEF-C8B7-0F556ED1DAAA}"/>
              </a:ext>
            </a:extLst>
          </p:cNvPr>
          <p:cNvSpPr>
            <a:spLocks noGrp="1"/>
          </p:cNvSpPr>
          <p:nvPr>
            <p:ph idx="1"/>
          </p:nvPr>
        </p:nvSpPr>
        <p:spPr/>
        <p:txBody>
          <a:bodyPr/>
          <a:lstStyle/>
          <a:p>
            <a:r>
              <a:rPr lang="en-US" dirty="0"/>
              <a:t>In order to use DB Adapter in SOA</a:t>
            </a:r>
          </a:p>
          <a:p>
            <a:pPr lvl="1"/>
            <a:r>
              <a:rPr lang="en-US" sz="1600" dirty="0">
                <a:solidFill>
                  <a:schemeClr val="tx2">
                    <a:lumMod val="75000"/>
                  </a:schemeClr>
                </a:solidFill>
              </a:rPr>
              <a:t>First we need to  configure Data Source in WEBLOGIC Console</a:t>
            </a:r>
          </a:p>
          <a:p>
            <a:pPr lvl="2"/>
            <a:endParaRPr lang="en-US" dirty="0"/>
          </a:p>
          <a:p>
            <a:pPr lvl="2"/>
            <a:r>
              <a:rPr lang="en-US" dirty="0">
                <a:solidFill>
                  <a:srgbClr val="006600"/>
                </a:solidFill>
              </a:rPr>
              <a:t>Console / Services </a:t>
            </a:r>
          </a:p>
          <a:p>
            <a:pPr lvl="2"/>
            <a:r>
              <a:rPr lang="en-US" dirty="0">
                <a:solidFill>
                  <a:srgbClr val="006600"/>
                </a:solidFill>
              </a:rPr>
              <a:t>New Generic Data Source</a:t>
            </a:r>
          </a:p>
          <a:p>
            <a:pPr lvl="2"/>
            <a:r>
              <a:rPr lang="en-US" dirty="0">
                <a:solidFill>
                  <a:srgbClr val="006600"/>
                </a:solidFill>
              </a:rPr>
              <a:t>Name of </a:t>
            </a:r>
            <a:r>
              <a:rPr lang="en-US" dirty="0" err="1">
                <a:solidFill>
                  <a:srgbClr val="006600"/>
                </a:solidFill>
              </a:rPr>
              <a:t>DataSource</a:t>
            </a:r>
            <a:endParaRPr lang="en-US" dirty="0">
              <a:solidFill>
                <a:srgbClr val="006600"/>
              </a:solidFill>
            </a:endParaRPr>
          </a:p>
          <a:p>
            <a:pPr lvl="2"/>
            <a:r>
              <a:rPr lang="en-US" dirty="0">
                <a:solidFill>
                  <a:srgbClr val="006600"/>
                </a:solidFill>
              </a:rPr>
              <a:t>JNDI Name:	 </a:t>
            </a:r>
          </a:p>
          <a:p>
            <a:pPr lvl="3"/>
            <a:r>
              <a:rPr lang="en-US" dirty="0">
                <a:solidFill>
                  <a:schemeClr val="tx2">
                    <a:lumMod val="75000"/>
                  </a:schemeClr>
                </a:solidFill>
              </a:rPr>
              <a:t>JNDI : Java Naming and Directory Interfaces</a:t>
            </a:r>
          </a:p>
          <a:p>
            <a:pPr lvl="4">
              <a:buFont typeface="Courier New" panose="02070309020205020404" pitchFamily="49" charset="0"/>
              <a:buChar char="o"/>
            </a:pPr>
            <a:r>
              <a:rPr lang="en-US" dirty="0">
                <a:solidFill>
                  <a:schemeClr val="tx2">
                    <a:lumMod val="75000"/>
                  </a:schemeClr>
                </a:solidFill>
              </a:rPr>
              <a:t>Is an JAVA API provides naming and directory functionality to applications</a:t>
            </a:r>
          </a:p>
          <a:p>
            <a:pPr lvl="4">
              <a:buFont typeface="Courier New" panose="02070309020205020404" pitchFamily="49" charset="0"/>
              <a:buChar char="o"/>
            </a:pPr>
            <a:r>
              <a:rPr lang="en-US" dirty="0">
                <a:solidFill>
                  <a:schemeClr val="tx2">
                    <a:lumMod val="75000"/>
                  </a:schemeClr>
                </a:solidFill>
              </a:rPr>
              <a:t>It allows Java Software Clients to discover and look up data and resources via a name</a:t>
            </a:r>
          </a:p>
          <a:p>
            <a:pPr lvl="4">
              <a:buFont typeface="Courier New" panose="02070309020205020404" pitchFamily="49" charset="0"/>
              <a:buChar char="o"/>
            </a:pPr>
            <a:r>
              <a:rPr lang="en-US" dirty="0">
                <a:solidFill>
                  <a:schemeClr val="tx2">
                    <a:lumMod val="75000"/>
                  </a:schemeClr>
                </a:solidFill>
              </a:rPr>
              <a:t>JNDI allows distributed applications to look up services in an abstract, resource-independent way. </a:t>
            </a:r>
          </a:p>
          <a:p>
            <a:pPr lvl="3"/>
            <a:r>
              <a:rPr lang="en-US" sz="1800" dirty="0">
                <a:solidFill>
                  <a:schemeClr val="tx2">
                    <a:lumMod val="75000"/>
                  </a:schemeClr>
                </a:solidFill>
                <a:effectLst/>
                <a:latin typeface="Cambria" panose="02040503050406030204" pitchFamily="18" charset="0"/>
              </a:rPr>
              <a:t>A</a:t>
            </a:r>
            <a:r>
              <a:rPr lang="en-US" sz="1800" dirty="0">
                <a:effectLst/>
                <a:latin typeface="Cambria" panose="02040503050406030204" pitchFamily="18" charset="0"/>
              </a:rPr>
              <a:t> </a:t>
            </a:r>
            <a:r>
              <a:rPr lang="en-US" sz="1800" dirty="0">
                <a:solidFill>
                  <a:srgbClr val="538135"/>
                </a:solidFill>
                <a:effectLst/>
                <a:latin typeface="Cambria" panose="02040503050406030204" pitchFamily="18" charset="0"/>
              </a:rPr>
              <a:t>JNDI Data Source object</a:t>
            </a:r>
            <a:r>
              <a:rPr lang="en-US" sz="1800" dirty="0">
                <a:effectLst/>
                <a:latin typeface="Cambria" panose="02040503050406030204" pitchFamily="18" charset="0"/>
              </a:rPr>
              <a:t> </a:t>
            </a:r>
            <a:r>
              <a:rPr lang="en-US" sz="1800" dirty="0">
                <a:solidFill>
                  <a:schemeClr val="tx2">
                    <a:lumMod val="75000"/>
                  </a:schemeClr>
                </a:solidFill>
                <a:effectLst/>
                <a:latin typeface="Cambria" panose="02040503050406030204" pitchFamily="18" charset="0"/>
              </a:rPr>
              <a:t>is a file that contains a configuration details necessary to connect to Database.</a:t>
            </a:r>
          </a:p>
          <a:p>
            <a:pPr lvl="3"/>
            <a:r>
              <a:rPr lang="en-US" sz="1800" dirty="0" err="1">
                <a:solidFill>
                  <a:schemeClr val="tx2">
                    <a:lumMod val="75000"/>
                  </a:schemeClr>
                </a:solidFill>
                <a:latin typeface="Cambria" panose="02040503050406030204" pitchFamily="18" charset="0"/>
              </a:rPr>
              <a:t>jdbc</a:t>
            </a:r>
            <a:r>
              <a:rPr lang="en-US" sz="1800" dirty="0">
                <a:solidFill>
                  <a:schemeClr val="tx2">
                    <a:lumMod val="75000"/>
                  </a:schemeClr>
                </a:solidFill>
                <a:latin typeface="Cambria" panose="02040503050406030204" pitchFamily="18" charset="0"/>
              </a:rPr>
              <a:t>/&lt;given name for </a:t>
            </a:r>
            <a:r>
              <a:rPr lang="en-US" sz="1800" dirty="0" err="1">
                <a:solidFill>
                  <a:schemeClr val="tx2">
                    <a:lumMod val="75000"/>
                  </a:schemeClr>
                </a:solidFill>
                <a:latin typeface="Cambria" panose="02040503050406030204" pitchFamily="18" charset="0"/>
              </a:rPr>
              <a:t>datasource</a:t>
            </a:r>
            <a:r>
              <a:rPr lang="en-US" sz="1800" dirty="0">
                <a:solidFill>
                  <a:schemeClr val="tx2">
                    <a:lumMod val="75000"/>
                  </a:schemeClr>
                </a:solidFill>
                <a:latin typeface="Cambria" panose="02040503050406030204" pitchFamily="18" charset="0"/>
              </a:rPr>
              <a:t> name&gt;</a:t>
            </a:r>
          </a:p>
          <a:p>
            <a:pPr marL="1028674" lvl="3" indent="0">
              <a:buNone/>
            </a:pPr>
            <a:endParaRPr lang="en-US" sz="1800" dirty="0">
              <a:solidFill>
                <a:schemeClr val="tx2">
                  <a:lumMod val="75000"/>
                </a:schemeClr>
              </a:solidFill>
              <a:effectLst/>
              <a:latin typeface="Cambria" panose="02040503050406030204" pitchFamily="18" charset="0"/>
            </a:endParaRPr>
          </a:p>
          <a:p>
            <a:pPr lvl="3"/>
            <a:endParaRPr lang="en-US" dirty="0">
              <a:solidFill>
                <a:srgbClr val="006600"/>
              </a:solidFill>
            </a:endParaRPr>
          </a:p>
          <a:p>
            <a:pPr lvl="3"/>
            <a:endParaRPr lang="en-US" dirty="0">
              <a:solidFill>
                <a:srgbClr val="006600"/>
              </a:solidFill>
            </a:endParaRPr>
          </a:p>
          <a:p>
            <a:pPr lvl="2"/>
            <a:endParaRPr lang="en-US" dirty="0"/>
          </a:p>
        </p:txBody>
      </p:sp>
      <p:sp>
        <p:nvSpPr>
          <p:cNvPr id="3" name="Title 2">
            <a:extLst>
              <a:ext uri="{FF2B5EF4-FFF2-40B4-BE49-F238E27FC236}">
                <a16:creationId xmlns:a16="http://schemas.microsoft.com/office/drawing/2014/main" id="{43B55B3D-0371-B9FE-B783-26E80BD0E443}"/>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44513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E5C66-6477-25CF-B32A-E3EB0B81C574}"/>
              </a:ext>
            </a:extLst>
          </p:cNvPr>
          <p:cNvSpPr>
            <a:spLocks noGrp="1"/>
          </p:cNvSpPr>
          <p:nvPr>
            <p:ph idx="1"/>
          </p:nvPr>
        </p:nvSpPr>
        <p:spPr/>
        <p:txBody>
          <a:bodyPr/>
          <a:lstStyle/>
          <a:p>
            <a:r>
              <a:rPr lang="en-US" dirty="0"/>
              <a:t>Configuring Data Source in </a:t>
            </a:r>
            <a:r>
              <a:rPr lang="en-US" dirty="0" err="1"/>
              <a:t>Weblogic</a:t>
            </a:r>
            <a:r>
              <a:rPr lang="en-US" dirty="0"/>
              <a:t> Console (continue)</a:t>
            </a:r>
          </a:p>
          <a:p>
            <a:pPr lvl="1"/>
            <a:r>
              <a:rPr lang="en-US" dirty="0">
                <a:solidFill>
                  <a:schemeClr val="tx2">
                    <a:lumMod val="75000"/>
                  </a:schemeClr>
                </a:solidFill>
              </a:rPr>
              <a:t>Database Driver:	</a:t>
            </a:r>
          </a:p>
          <a:p>
            <a:pPr lvl="2"/>
            <a:r>
              <a:rPr lang="en-US" dirty="0">
                <a:solidFill>
                  <a:schemeClr val="tx2">
                    <a:lumMod val="75000"/>
                  </a:schemeClr>
                </a:solidFill>
              </a:rPr>
              <a:t>Oracle’s Driver (Thin XA for Interface connections; </a:t>
            </a:r>
            <a:r>
              <a:rPr lang="en-US" dirty="0" err="1">
                <a:solidFill>
                  <a:schemeClr val="tx2">
                    <a:lumMod val="75000"/>
                  </a:schemeClr>
                </a:solidFill>
              </a:rPr>
              <a:t>Versions:Any</a:t>
            </a:r>
            <a:r>
              <a:rPr lang="en-US" dirty="0">
                <a:solidFill>
                  <a:schemeClr val="tx2">
                    <a:lumMod val="75000"/>
                  </a:schemeClr>
                </a:solidFill>
              </a:rPr>
              <a:t>)</a:t>
            </a:r>
          </a:p>
          <a:p>
            <a:pPr lvl="1"/>
            <a:endParaRPr lang="en-US" dirty="0"/>
          </a:p>
          <a:p>
            <a:pPr lvl="1"/>
            <a:r>
              <a:rPr lang="en-US" dirty="0">
                <a:solidFill>
                  <a:schemeClr val="tx2">
                    <a:lumMod val="75000"/>
                  </a:schemeClr>
                </a:solidFill>
              </a:rPr>
              <a:t>Connection Properties:</a:t>
            </a:r>
          </a:p>
          <a:p>
            <a:pPr lvl="2"/>
            <a:r>
              <a:rPr lang="en-US" dirty="0">
                <a:solidFill>
                  <a:schemeClr val="tx2">
                    <a:lumMod val="75000"/>
                  </a:schemeClr>
                </a:solidFill>
              </a:rPr>
              <a:t>Information, credentials of Database</a:t>
            </a:r>
          </a:p>
          <a:p>
            <a:pPr lvl="2"/>
            <a:endParaRPr lang="en-US" dirty="0">
              <a:solidFill>
                <a:schemeClr val="tx2">
                  <a:lumMod val="75000"/>
                </a:schemeClr>
              </a:solidFill>
            </a:endParaRPr>
          </a:p>
          <a:p>
            <a:pPr marL="685782" lvl="2" indent="0">
              <a:buNone/>
            </a:pPr>
            <a:r>
              <a:rPr lang="en-US" dirty="0">
                <a:solidFill>
                  <a:schemeClr val="tx2">
                    <a:lumMod val="75000"/>
                  </a:schemeClr>
                </a:solidFill>
              </a:rPr>
              <a:t>In JDBC </a:t>
            </a:r>
            <a:r>
              <a:rPr lang="en-US" dirty="0" err="1">
                <a:solidFill>
                  <a:schemeClr val="tx2">
                    <a:lumMod val="75000"/>
                  </a:schemeClr>
                </a:solidFill>
              </a:rPr>
              <a:t>Datasources</a:t>
            </a:r>
            <a:r>
              <a:rPr lang="en-US" dirty="0">
                <a:solidFill>
                  <a:schemeClr val="tx2">
                    <a:lumMod val="75000"/>
                  </a:schemeClr>
                </a:solidFill>
              </a:rPr>
              <a:t>:	Check the created one</a:t>
            </a:r>
          </a:p>
          <a:p>
            <a:pPr marL="685782" lvl="2" indent="0">
              <a:buNone/>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r>
              <a:rPr lang="en-US" dirty="0">
                <a:solidFill>
                  <a:schemeClr val="tx2">
                    <a:lumMod val="75000"/>
                  </a:schemeClr>
                </a:solidFill>
              </a:rPr>
              <a:t>Console/Deployment/</a:t>
            </a:r>
            <a:r>
              <a:rPr lang="en-US" dirty="0" err="1">
                <a:solidFill>
                  <a:schemeClr val="tx2">
                    <a:lumMod val="75000"/>
                  </a:schemeClr>
                </a:solidFill>
              </a:rPr>
              <a:t>DBAdpater</a:t>
            </a:r>
            <a:r>
              <a:rPr lang="en-US" dirty="0">
                <a:solidFill>
                  <a:schemeClr val="tx2">
                    <a:lumMod val="75000"/>
                  </a:schemeClr>
                </a:solidFill>
              </a:rPr>
              <a:t>/Configuration/Outbound Connection Pool </a:t>
            </a:r>
          </a:p>
          <a:p>
            <a:pPr marL="573088" lvl="2" indent="-285750">
              <a:buFont typeface="Wingdings" panose="05000000000000000000" pitchFamily="2" charset="2"/>
              <a:buChar char="v"/>
              <a:tabLst>
                <a:tab pos="341313" algn="l"/>
              </a:tabLst>
            </a:pPr>
            <a:r>
              <a:rPr lang="en-US" dirty="0">
                <a:solidFill>
                  <a:schemeClr val="tx2">
                    <a:lumMod val="75000"/>
                  </a:schemeClr>
                </a:solidFill>
              </a:rPr>
              <a:t>New Outbound Connection Pool</a:t>
            </a:r>
          </a:p>
          <a:p>
            <a:pPr marL="573088" lvl="2" indent="-285750">
              <a:buFont typeface="Wingdings" panose="05000000000000000000" pitchFamily="2" charset="2"/>
              <a:buChar char="v"/>
              <a:tabLst>
                <a:tab pos="341313" algn="l"/>
              </a:tabLst>
            </a:pPr>
            <a:r>
              <a:rPr lang="en-US" dirty="0">
                <a:solidFill>
                  <a:schemeClr val="tx2">
                    <a:lumMod val="75000"/>
                  </a:schemeClr>
                </a:solidFill>
              </a:rPr>
              <a:t>Default Outbound Connection Group</a:t>
            </a:r>
          </a:p>
          <a:p>
            <a:pPr marL="573088" lvl="2" indent="-285750">
              <a:buFont typeface="Wingdings" panose="05000000000000000000" pitchFamily="2" charset="2"/>
              <a:buChar char="v"/>
              <a:tabLst>
                <a:tab pos="341313" algn="l"/>
              </a:tabLst>
            </a:pPr>
            <a:r>
              <a:rPr lang="en-US" dirty="0">
                <a:solidFill>
                  <a:schemeClr val="tx2">
                    <a:lumMod val="75000"/>
                  </a:schemeClr>
                </a:solidFill>
              </a:rPr>
              <a:t>JNDI name for </a:t>
            </a:r>
            <a:r>
              <a:rPr lang="en-US" dirty="0" err="1">
                <a:solidFill>
                  <a:schemeClr val="tx2">
                    <a:lumMod val="75000"/>
                  </a:schemeClr>
                </a:solidFill>
              </a:rPr>
              <a:t>DBAdapter</a:t>
            </a:r>
            <a:r>
              <a:rPr lang="en-US" dirty="0">
                <a:solidFill>
                  <a:schemeClr val="tx2">
                    <a:lumMod val="75000"/>
                  </a:schemeClr>
                </a:solidFill>
              </a:rPr>
              <a:t> : </a:t>
            </a:r>
            <a:r>
              <a:rPr lang="en-US" dirty="0" err="1">
                <a:solidFill>
                  <a:schemeClr val="tx2">
                    <a:lumMod val="75000"/>
                  </a:schemeClr>
                </a:solidFill>
              </a:rPr>
              <a:t>eis</a:t>
            </a:r>
            <a:r>
              <a:rPr lang="en-US" dirty="0">
                <a:solidFill>
                  <a:schemeClr val="tx2">
                    <a:lumMod val="75000"/>
                  </a:schemeClr>
                </a:solidFill>
              </a:rPr>
              <a:t>/</a:t>
            </a:r>
            <a:r>
              <a:rPr lang="en-US" dirty="0" err="1">
                <a:solidFill>
                  <a:schemeClr val="tx2">
                    <a:lumMod val="75000"/>
                  </a:schemeClr>
                </a:solidFill>
              </a:rPr>
              <a:t>db</a:t>
            </a:r>
            <a:r>
              <a:rPr lang="en-US" dirty="0">
                <a:solidFill>
                  <a:schemeClr val="tx2">
                    <a:lumMod val="75000"/>
                  </a:schemeClr>
                </a:solidFill>
              </a:rPr>
              <a:t>/&lt;name </a:t>
            </a:r>
            <a:r>
              <a:rPr lang="en-US" dirty="0" err="1">
                <a:solidFill>
                  <a:schemeClr val="tx2">
                    <a:lumMod val="75000"/>
                  </a:schemeClr>
                </a:solidFill>
              </a:rPr>
              <a:t>sid</a:t>
            </a:r>
            <a:r>
              <a:rPr lang="en-US" dirty="0">
                <a:solidFill>
                  <a:schemeClr val="tx2">
                    <a:lumMod val="75000"/>
                  </a:schemeClr>
                </a:solidFill>
              </a:rPr>
              <a:t>&gt;</a:t>
            </a:r>
          </a:p>
          <a:p>
            <a:pPr marL="573088" lvl="2" indent="-285750">
              <a:buFont typeface="Wingdings" panose="05000000000000000000" pitchFamily="2" charset="2"/>
              <a:buChar char="v"/>
              <a:tabLst>
                <a:tab pos="341313" algn="l"/>
              </a:tabLst>
            </a:pPr>
            <a:r>
              <a:rPr lang="en-US" dirty="0">
                <a:solidFill>
                  <a:schemeClr val="tx2">
                    <a:lumMod val="75000"/>
                  </a:schemeClr>
                </a:solidFill>
              </a:rPr>
              <a:t>Give </a:t>
            </a:r>
            <a:r>
              <a:rPr lang="en-US" dirty="0" err="1">
                <a:solidFill>
                  <a:schemeClr val="tx2">
                    <a:lumMod val="75000"/>
                  </a:schemeClr>
                </a:solidFill>
              </a:rPr>
              <a:t>jndi</a:t>
            </a:r>
            <a:r>
              <a:rPr lang="en-US" dirty="0">
                <a:solidFill>
                  <a:schemeClr val="tx2">
                    <a:lumMod val="75000"/>
                  </a:schemeClr>
                </a:solidFill>
              </a:rPr>
              <a:t> of </a:t>
            </a:r>
            <a:r>
              <a:rPr lang="en-US" dirty="0" err="1">
                <a:solidFill>
                  <a:schemeClr val="tx2">
                    <a:lumMod val="75000"/>
                  </a:schemeClr>
                </a:solidFill>
              </a:rPr>
              <a:t>Datasource</a:t>
            </a:r>
            <a:r>
              <a:rPr lang="en-US" dirty="0">
                <a:solidFill>
                  <a:schemeClr val="tx2">
                    <a:lumMod val="75000"/>
                  </a:schemeClr>
                </a:solidFill>
              </a:rPr>
              <a:t> to the adapters </a:t>
            </a:r>
            <a:r>
              <a:rPr lang="en-US" dirty="0" err="1">
                <a:solidFill>
                  <a:schemeClr val="tx2">
                    <a:lumMod val="75000"/>
                  </a:schemeClr>
                </a:solidFill>
              </a:rPr>
              <a:t>outboung</a:t>
            </a:r>
            <a:r>
              <a:rPr lang="en-US" dirty="0">
                <a:solidFill>
                  <a:schemeClr val="tx2">
                    <a:lumMod val="75000"/>
                  </a:schemeClr>
                </a:solidFill>
              </a:rPr>
              <a:t> connection name</a:t>
            </a:r>
          </a:p>
          <a:p>
            <a:pPr marL="573088" lvl="2" indent="-285750">
              <a:buFont typeface="Wingdings" panose="05000000000000000000" pitchFamily="2" charset="2"/>
              <a:buChar char="v"/>
              <a:tabLst>
                <a:tab pos="341313" algn="l"/>
              </a:tabLst>
            </a:pPr>
            <a:r>
              <a:rPr lang="en-US" dirty="0">
                <a:solidFill>
                  <a:schemeClr val="tx2">
                    <a:lumMod val="75000"/>
                  </a:schemeClr>
                </a:solidFill>
              </a:rPr>
              <a:t>Update </a:t>
            </a:r>
            <a:r>
              <a:rPr lang="en-US" dirty="0" err="1">
                <a:solidFill>
                  <a:schemeClr val="tx2">
                    <a:lumMod val="75000"/>
                  </a:schemeClr>
                </a:solidFill>
              </a:rPr>
              <a:t>DBAdapter</a:t>
            </a: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685782" lvl="2" indent="0">
              <a:buNone/>
            </a:pPr>
            <a:endParaRPr lang="en-US" dirty="0">
              <a:solidFill>
                <a:schemeClr val="tx2">
                  <a:lumMod val="75000"/>
                </a:schemeClr>
              </a:solidFill>
            </a:endParaRPr>
          </a:p>
        </p:txBody>
      </p:sp>
      <p:sp>
        <p:nvSpPr>
          <p:cNvPr id="3" name="Title 2">
            <a:extLst>
              <a:ext uri="{FF2B5EF4-FFF2-40B4-BE49-F238E27FC236}">
                <a16:creationId xmlns:a16="http://schemas.microsoft.com/office/drawing/2014/main" id="{E4517D62-B1B2-6BC3-097C-B015BF9E854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3355377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695CF2-C781-AC1C-C6DD-63E0964C22ED}"/>
              </a:ext>
            </a:extLst>
          </p:cNvPr>
          <p:cNvSpPr>
            <a:spLocks noGrp="1"/>
          </p:cNvSpPr>
          <p:nvPr>
            <p:ph idx="1"/>
          </p:nvPr>
        </p:nvSpPr>
        <p:spPr/>
        <p:txBody>
          <a:bodyPr/>
          <a:lstStyle/>
          <a:p>
            <a:r>
              <a:rPr lang="en-US" dirty="0"/>
              <a:t>Using DB Adapter in BPEL:</a:t>
            </a:r>
          </a:p>
          <a:p>
            <a:pPr lvl="1"/>
            <a:endParaRPr lang="fa-IR" dirty="0"/>
          </a:p>
          <a:p>
            <a:pPr lvl="1"/>
            <a:r>
              <a:rPr lang="en-US" dirty="0"/>
              <a:t>Creating XML Schema</a:t>
            </a:r>
          </a:p>
          <a:p>
            <a:pPr lvl="1"/>
            <a:r>
              <a:rPr lang="en-US" dirty="0"/>
              <a:t>Adding BEPL </a:t>
            </a:r>
          </a:p>
          <a:p>
            <a:pPr lvl="1"/>
            <a:r>
              <a:rPr lang="en-US" dirty="0"/>
              <a:t>Adding DB  Adapter</a:t>
            </a:r>
          </a:p>
          <a:p>
            <a:pPr lvl="2"/>
            <a:r>
              <a:rPr lang="en-US" dirty="0"/>
              <a:t>New Connection </a:t>
            </a:r>
          </a:p>
          <a:p>
            <a:pPr lvl="2"/>
            <a:r>
              <a:rPr lang="en-US" dirty="0"/>
              <a:t>Add JNDI Name for </a:t>
            </a:r>
            <a:r>
              <a:rPr lang="en-US" dirty="0" err="1"/>
              <a:t>DbAdapter</a:t>
            </a:r>
            <a:endParaRPr lang="en-US" dirty="0"/>
          </a:p>
          <a:p>
            <a:pPr lvl="2"/>
            <a:r>
              <a:rPr lang="en-US" dirty="0"/>
              <a:t>Operation</a:t>
            </a:r>
          </a:p>
          <a:p>
            <a:pPr lvl="2"/>
            <a:r>
              <a:rPr lang="en-US" dirty="0"/>
              <a:t>Importing Table</a:t>
            </a:r>
          </a:p>
          <a:p>
            <a:pPr lvl="2"/>
            <a:r>
              <a:rPr lang="en-US" dirty="0"/>
              <a:t>Primary Key</a:t>
            </a:r>
          </a:p>
          <a:p>
            <a:pPr lvl="2"/>
            <a:r>
              <a:rPr lang="en-US" dirty="0"/>
              <a:t>Add Parameter </a:t>
            </a:r>
          </a:p>
          <a:p>
            <a:pPr lvl="2"/>
            <a:r>
              <a:rPr lang="en-US"/>
              <a:t>SQL Construction</a:t>
            </a:r>
          </a:p>
          <a:p>
            <a:pPr lvl="2"/>
            <a:endParaRPr lang="fa-IR"/>
          </a:p>
        </p:txBody>
      </p:sp>
      <p:sp>
        <p:nvSpPr>
          <p:cNvPr id="3" name="Title 2">
            <a:extLst>
              <a:ext uri="{FF2B5EF4-FFF2-40B4-BE49-F238E27FC236}">
                <a16:creationId xmlns:a16="http://schemas.microsoft.com/office/drawing/2014/main" id="{0E8B0F37-9250-58D1-DB72-14A64D503936}"/>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029931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10911</TotalTime>
  <Words>3056</Words>
  <Application>Microsoft Office PowerPoint</Application>
  <PresentationFormat>On-screen Show (4:3)</PresentationFormat>
  <Paragraphs>502</Paragraphs>
  <Slides>39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AmazonEmber</vt:lpstr>
      <vt:lpstr>Arial</vt:lpstr>
      <vt:lpstr>Berlin Sans FB</vt:lpstr>
      <vt:lpstr>Calibri</vt:lpstr>
      <vt:lpstr>Cambria</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Managing and Monitoring Infrastructure and Applications</vt:lpstr>
      <vt:lpstr>Managing and Monitoring Infrastructure and Applications</vt:lpstr>
      <vt:lpstr>Managing and Monitoring Infrastructure and Applications</vt:lpstr>
      <vt:lpstr>Managing and Monitoring Infrastructure and Applications (Session 4)</vt:lpstr>
      <vt:lpstr>PowerPoint Presentation</vt:lpstr>
      <vt:lpstr>PowerPoint Presentation</vt:lpstr>
      <vt:lpstr>Business Process Execution Language(BPEL)</vt:lpstr>
      <vt:lpstr>Business Process Execution Language(BPEL)</vt:lpstr>
      <vt:lpstr>Creating Adapter Services</vt:lpstr>
      <vt:lpstr>Creating Adapter Services</vt:lpstr>
      <vt:lpstr>Creating Adapter Services</vt:lpstr>
      <vt:lpstr>Creating Adapter Services</vt:lpstr>
      <vt:lpstr>Creating Adapter Services</vt:lpstr>
      <vt:lpstr>Creating Adapter Services</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79</cp:revision>
  <dcterms:created xsi:type="dcterms:W3CDTF">2021-08-22T08:01:57Z</dcterms:created>
  <dcterms:modified xsi:type="dcterms:W3CDTF">2023-03-01T10:24:33Z</dcterms:modified>
</cp:coreProperties>
</file>