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5" r:id="rId3"/>
    <p:sldId id="277" r:id="rId4"/>
    <p:sldId id="276" r:id="rId5"/>
    <p:sldId id="259" r:id="rId6"/>
    <p:sldId id="282" r:id="rId7"/>
    <p:sldId id="278" r:id="rId8"/>
    <p:sldId id="279" r:id="rId9"/>
    <p:sldId id="280" r:id="rId10"/>
    <p:sldId id="281" r:id="rId11"/>
    <p:sldId id="274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5"/>
    <a:srgbClr val="58267E"/>
    <a:srgbClr val="35393F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88844"/>
  </p:normalViewPr>
  <p:slideViewPr>
    <p:cSldViewPr snapToGrid="0">
      <p:cViewPr varScale="1">
        <p:scale>
          <a:sx n="109" d="100"/>
          <a:sy n="109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6762-05EE-E240-93FC-804C3E536F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FB541-7D2A-2B48-B081-CD35135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FB541-7D2A-2B48-B081-CD35135E4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FB541-7D2A-2B48-B081-CD35135E40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FB541-7D2A-2B48-B081-CD35135E4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1D63-3E91-49A9-9780-429C522EE7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2E69-8352-426F-A43F-5B72AC2A1140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EB7DE36-D549-EA4D-8EC8-50D0F127FE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507434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E8DC9D1-3CBE-6547-AE72-CE3A54D91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1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gif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gi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gi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gif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gi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gif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gi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gif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gi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gif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gif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gi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CB0F646-4C3C-0142-95EC-D71B1EF208F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89494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BBB66C-AF75-4E66-8133-82AB7D206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[intro]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C0B9C-B6FE-468E-9051-3EF156B8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8258D3F-ECB1-BE4E-A14C-6FADCABE93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8258D3F-ECB1-BE4E-A14C-6FADCABE9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6" name="Picture 2" descr="baby penguin waddle penguins cute bird animal penguin GIF">
            <a:extLst>
              <a:ext uri="{FF2B5EF4-FFF2-40B4-BE49-F238E27FC236}">
                <a16:creationId xmlns:a16="http://schemas.microsoft.com/office/drawing/2014/main" id="{B2B7E5E2-408B-D845-B8C3-DB3294E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7" y="446904"/>
            <a:ext cx="1811683" cy="1356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230081-3EEA-6345-95CD-78D39516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09224"/>
              </p:ext>
            </p:extLst>
          </p:nvPr>
        </p:nvGraphicFramePr>
        <p:xfrm>
          <a:off x="939801" y="2040755"/>
          <a:ext cx="10312398" cy="45671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1374774419"/>
                    </a:ext>
                  </a:extLst>
                </a:gridCol>
                <a:gridCol w="3738032">
                  <a:extLst>
                    <a:ext uri="{9D8B030D-6E8A-4147-A177-3AD203B41FA5}">
                      <a16:colId xmlns:a16="http://schemas.microsoft.com/office/drawing/2014/main" val="2445321001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1283430550"/>
                    </a:ext>
                  </a:extLst>
                </a:gridCol>
              </a:tblGrid>
              <a:tr h="47557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Old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New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60513"/>
                  </a:ext>
                </a:extLst>
              </a:tr>
              <a:tr h="4443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Algorithm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Prioritized DDQN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160440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Reward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height penalty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bouncing penalty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7957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Actions per second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~9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Training: ~18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Testing: ~25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457836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Learning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Kurodo’s</a:t>
                      </a:r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 runs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Self-learning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ACER’s runs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Self-learning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10217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Training time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~65 hours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~40 hours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73920"/>
                  </a:ext>
                </a:extLst>
              </a:tr>
            </a:tbl>
          </a:graphicData>
        </a:graphic>
      </p:graphicFrame>
      <p:pic>
        <p:nvPicPr>
          <p:cNvPr id="47139" name="Picture 35" descr="Naruto Run GIFs - Get the best GIF on GIPHY">
            <a:extLst>
              <a:ext uri="{FF2B5EF4-FFF2-40B4-BE49-F238E27FC236}">
                <a16:creationId xmlns:a16="http://schemas.microsoft.com/office/drawing/2014/main" id="{B0814E8B-90FB-6244-8632-317809D23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r="11357"/>
          <a:stretch/>
        </p:blipFill>
        <p:spPr bwMode="auto">
          <a:xfrm flipH="1">
            <a:off x="7924800" y="451404"/>
            <a:ext cx="2146300" cy="1345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8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95B7A49-B1F9-3440-BEF3-A3429E870CC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457257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28D327A-179E-7745-801A-AA0CF303C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62893"/>
              </p:ext>
            </p:extLst>
          </p:nvPr>
        </p:nvGraphicFramePr>
        <p:xfrm>
          <a:off x="590107" y="1567760"/>
          <a:ext cx="11011786" cy="35288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128051">
                  <a:extLst>
                    <a:ext uri="{9D8B030D-6E8A-4147-A177-3AD203B41FA5}">
                      <a16:colId xmlns:a16="http://schemas.microsoft.com/office/drawing/2014/main" val="835129561"/>
                    </a:ext>
                  </a:extLst>
                </a:gridCol>
                <a:gridCol w="1883735">
                  <a:extLst>
                    <a:ext uri="{9D8B030D-6E8A-4147-A177-3AD203B41FA5}">
                      <a16:colId xmlns:a16="http://schemas.microsoft.com/office/drawing/2014/main" val="3828745575"/>
                    </a:ext>
                  </a:extLst>
                </a:gridCol>
              </a:tblGrid>
              <a:tr h="1176296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6"/>
                          </a:solidFill>
                          <a:latin typeface="Trebuchet MS" panose="020B0703020202090204" pitchFamily="34" charset="0"/>
                        </a:rPr>
                        <a:t>Pre-training with ACER’s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accent6"/>
                          </a:solidFill>
                          <a:latin typeface="Trebuchet MS" panose="020B0703020202090204" pitchFamily="34" charset="0"/>
                        </a:rPr>
                        <a:t>2 min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9520"/>
                  </a:ext>
                </a:extLst>
              </a:tr>
              <a:tr h="1176296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1"/>
                          </a:solidFill>
                          <a:latin typeface="Trebuchet MS" panose="020B0703020202090204" pitchFamily="34" charset="0"/>
                        </a:rPr>
                        <a:t>Self-training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Trebuchet MS" panose="020B0703020202090204" pitchFamily="34" charset="0"/>
                        </a:rPr>
                        <a:t>40 </a:t>
                      </a:r>
                      <a:r>
                        <a:rPr lang="en-US" sz="3200" dirty="0" err="1">
                          <a:solidFill>
                            <a:schemeClr val="accent1"/>
                          </a:solidFill>
                          <a:latin typeface="Trebuchet MS" panose="020B0703020202090204" pitchFamily="34" charset="0"/>
                        </a:rPr>
                        <a:t>hrs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921971"/>
                  </a:ext>
                </a:extLst>
              </a:tr>
              <a:tr h="1176296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Trebuchet MS" panose="020B0703020202090204" pitchFamily="34" charset="0"/>
                        </a:rPr>
                        <a:t>Total training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latin typeface="Trebuchet MS" panose="020B0703020202090204" pitchFamily="34" charset="0"/>
                        </a:rPr>
                        <a:t>~40 </a:t>
                      </a:r>
                      <a:r>
                        <a:rPr lang="en-US" sz="3200" b="1" dirty="0" err="1">
                          <a:latin typeface="Trebuchet MS" panose="020B0703020202090204" pitchFamily="34" charset="0"/>
                        </a:rPr>
                        <a:t>hrs</a:t>
                      </a:r>
                      <a:endParaRPr lang="en-US" sz="3200" b="1" dirty="0">
                        <a:latin typeface="Trebuchet MS" panose="020B070302020209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3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4EB9A6C-2560-0A42-9333-CFCCD6E837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828835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C05486E-9E77-CA4B-A241-969530706F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" r="303"/>
          <a:stretch/>
        </p:blipFill>
        <p:spPr>
          <a:xfrm>
            <a:off x="2811629" y="0"/>
            <a:ext cx="6568741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D03364-9888-8D41-AAFA-A5A78D0673A7}"/>
              </a:ext>
            </a:extLst>
          </p:cNvPr>
          <p:cNvCxnSpPr/>
          <p:nvPr/>
        </p:nvCxnSpPr>
        <p:spPr>
          <a:xfrm>
            <a:off x="5118100" y="2197100"/>
            <a:ext cx="4076700" cy="0"/>
          </a:xfrm>
          <a:prstGeom prst="line">
            <a:avLst/>
          </a:prstGeom>
          <a:ln w="57150">
            <a:solidFill>
              <a:srgbClr val="FF0005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7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C8CBC52-4807-7746-BF0E-D96B55F9ECF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45471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5" name="Picture 3" descr="This Isn't Even My Final Form! | IMPOSSIBLE ®">
            <a:extLst>
              <a:ext uri="{FF2B5EF4-FFF2-40B4-BE49-F238E27FC236}">
                <a16:creationId xmlns:a16="http://schemas.microsoft.com/office/drawing/2014/main" id="{15350B16-2637-5C4D-A253-1B37D709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57200"/>
            <a:ext cx="79375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3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8258D3F-ECB1-BE4E-A14C-6FADCABE93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639793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6" name="Picture 2" descr="baby penguin waddle penguins cute bird animal penguin GIF">
            <a:extLst>
              <a:ext uri="{FF2B5EF4-FFF2-40B4-BE49-F238E27FC236}">
                <a16:creationId xmlns:a16="http://schemas.microsoft.com/office/drawing/2014/main" id="{B2B7E5E2-408B-D845-B8C3-DB3294E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7" y="446904"/>
            <a:ext cx="1811683" cy="1356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230081-3EEA-6345-95CD-78D39516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64576"/>
              </p:ext>
            </p:extLst>
          </p:nvPr>
        </p:nvGraphicFramePr>
        <p:xfrm>
          <a:off x="939801" y="2040755"/>
          <a:ext cx="10312398" cy="93277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1374774419"/>
                    </a:ext>
                  </a:extLst>
                </a:gridCol>
                <a:gridCol w="3738032">
                  <a:extLst>
                    <a:ext uri="{9D8B030D-6E8A-4147-A177-3AD203B41FA5}">
                      <a16:colId xmlns:a16="http://schemas.microsoft.com/office/drawing/2014/main" val="2445321001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1283430550"/>
                    </a:ext>
                  </a:extLst>
                </a:gridCol>
              </a:tblGrid>
              <a:tr h="47557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Old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New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60513"/>
                  </a:ext>
                </a:extLst>
              </a:tr>
              <a:tr h="4443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Algorithm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Prioritized DDQN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60440"/>
                  </a:ext>
                </a:extLst>
              </a:tr>
            </a:tbl>
          </a:graphicData>
        </a:graphic>
      </p:graphicFrame>
      <p:pic>
        <p:nvPicPr>
          <p:cNvPr id="47139" name="Picture 35" descr="Naruto Run GIFs - Get the best GIF on GIPHY">
            <a:extLst>
              <a:ext uri="{FF2B5EF4-FFF2-40B4-BE49-F238E27FC236}">
                <a16:creationId xmlns:a16="http://schemas.microsoft.com/office/drawing/2014/main" id="{B0814E8B-90FB-6244-8632-317809D23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r="11357"/>
          <a:stretch/>
        </p:blipFill>
        <p:spPr bwMode="auto">
          <a:xfrm flipH="1">
            <a:off x="7924800" y="451404"/>
            <a:ext cx="2146300" cy="1345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6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C8E918B-9BA0-394D-B6C9-75F48AFD5F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667897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B4CABDE-10A5-9345-8AC8-A486278B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5" y="74428"/>
            <a:ext cx="3872990" cy="9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E2FD7-27BA-C643-A5ED-0D3D5A0B51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08" y="1293974"/>
            <a:ext cx="6136304" cy="355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7F3F6-D9B8-724E-A55D-5254270665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474" y="1293974"/>
            <a:ext cx="5343026" cy="355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971137-253D-974E-9422-B171EBC368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1530" y="3039799"/>
            <a:ext cx="5460340" cy="355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455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8258D3F-ECB1-BE4E-A14C-6FADCABE93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8258D3F-ECB1-BE4E-A14C-6FADCABE9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6" name="Picture 2" descr="baby penguin waddle penguins cute bird animal penguin GIF">
            <a:extLst>
              <a:ext uri="{FF2B5EF4-FFF2-40B4-BE49-F238E27FC236}">
                <a16:creationId xmlns:a16="http://schemas.microsoft.com/office/drawing/2014/main" id="{B2B7E5E2-408B-D845-B8C3-DB3294E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7" y="446904"/>
            <a:ext cx="1811683" cy="1356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230081-3EEA-6345-95CD-78D39516D8CD}"/>
              </a:ext>
            </a:extLst>
          </p:cNvPr>
          <p:cNvGraphicFramePr>
            <a:graphicFrameLocks noGrp="1"/>
          </p:cNvGraphicFramePr>
          <p:nvPr/>
        </p:nvGraphicFramePr>
        <p:xfrm>
          <a:off x="939801" y="2040755"/>
          <a:ext cx="10312398" cy="93277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1374774419"/>
                    </a:ext>
                  </a:extLst>
                </a:gridCol>
                <a:gridCol w="3738032">
                  <a:extLst>
                    <a:ext uri="{9D8B030D-6E8A-4147-A177-3AD203B41FA5}">
                      <a16:colId xmlns:a16="http://schemas.microsoft.com/office/drawing/2014/main" val="2445321001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1283430550"/>
                    </a:ext>
                  </a:extLst>
                </a:gridCol>
              </a:tblGrid>
              <a:tr h="47557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Old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New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60513"/>
                  </a:ext>
                </a:extLst>
              </a:tr>
              <a:tr h="4443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Algorithm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Prioritized DDQN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60440"/>
                  </a:ext>
                </a:extLst>
              </a:tr>
            </a:tbl>
          </a:graphicData>
        </a:graphic>
      </p:graphicFrame>
      <p:pic>
        <p:nvPicPr>
          <p:cNvPr id="47139" name="Picture 35" descr="Naruto Run GIFs - Get the best GIF on GIPHY">
            <a:extLst>
              <a:ext uri="{FF2B5EF4-FFF2-40B4-BE49-F238E27FC236}">
                <a16:creationId xmlns:a16="http://schemas.microsoft.com/office/drawing/2014/main" id="{B0814E8B-90FB-6244-8632-317809D23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r="11357"/>
          <a:stretch/>
        </p:blipFill>
        <p:spPr bwMode="auto">
          <a:xfrm flipH="1">
            <a:off x="7924800" y="451404"/>
            <a:ext cx="2146300" cy="1345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3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8258D3F-ECB1-BE4E-A14C-6FADCABE93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8258D3F-ECB1-BE4E-A14C-6FADCABE9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6" name="Picture 2" descr="baby penguin waddle penguins cute bird animal penguin GIF">
            <a:extLst>
              <a:ext uri="{FF2B5EF4-FFF2-40B4-BE49-F238E27FC236}">
                <a16:creationId xmlns:a16="http://schemas.microsoft.com/office/drawing/2014/main" id="{B2B7E5E2-408B-D845-B8C3-DB3294E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7" y="446904"/>
            <a:ext cx="1811683" cy="1356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230081-3EEA-6345-95CD-78D39516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75158"/>
              </p:ext>
            </p:extLst>
          </p:nvPr>
        </p:nvGraphicFramePr>
        <p:xfrm>
          <a:off x="939801" y="2040755"/>
          <a:ext cx="10312398" cy="21214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1374774419"/>
                    </a:ext>
                  </a:extLst>
                </a:gridCol>
                <a:gridCol w="3738032">
                  <a:extLst>
                    <a:ext uri="{9D8B030D-6E8A-4147-A177-3AD203B41FA5}">
                      <a16:colId xmlns:a16="http://schemas.microsoft.com/office/drawing/2014/main" val="2445321001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1283430550"/>
                    </a:ext>
                  </a:extLst>
                </a:gridCol>
              </a:tblGrid>
              <a:tr h="47557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Old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New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60513"/>
                  </a:ext>
                </a:extLst>
              </a:tr>
              <a:tr h="4443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Algorithm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Prioritized DDQN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160440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Reward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height penalty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bouncing penalty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27957"/>
                  </a:ext>
                </a:extLst>
              </a:tr>
            </a:tbl>
          </a:graphicData>
        </a:graphic>
      </p:graphicFrame>
      <p:pic>
        <p:nvPicPr>
          <p:cNvPr id="47139" name="Picture 35" descr="Naruto Run GIFs - Get the best GIF on GIPHY">
            <a:extLst>
              <a:ext uri="{FF2B5EF4-FFF2-40B4-BE49-F238E27FC236}">
                <a16:creationId xmlns:a16="http://schemas.microsoft.com/office/drawing/2014/main" id="{B0814E8B-90FB-6244-8632-317809D23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r="11357"/>
          <a:stretch/>
        </p:blipFill>
        <p:spPr bwMode="auto">
          <a:xfrm flipH="1">
            <a:off x="7924800" y="451404"/>
            <a:ext cx="2146300" cy="1345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3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8258D3F-ECB1-BE4E-A14C-6FADCABE93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8258D3F-ECB1-BE4E-A14C-6FADCABE9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6" name="Picture 2" descr="baby penguin waddle penguins cute bird animal penguin GIF">
            <a:extLst>
              <a:ext uri="{FF2B5EF4-FFF2-40B4-BE49-F238E27FC236}">
                <a16:creationId xmlns:a16="http://schemas.microsoft.com/office/drawing/2014/main" id="{B2B7E5E2-408B-D845-B8C3-DB3294E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7" y="446904"/>
            <a:ext cx="1811683" cy="1356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230081-3EEA-6345-95CD-78D39516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58691"/>
              </p:ext>
            </p:extLst>
          </p:nvPr>
        </p:nvGraphicFramePr>
        <p:xfrm>
          <a:off x="939801" y="2040755"/>
          <a:ext cx="10312398" cy="2944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1374774419"/>
                    </a:ext>
                  </a:extLst>
                </a:gridCol>
                <a:gridCol w="3738032">
                  <a:extLst>
                    <a:ext uri="{9D8B030D-6E8A-4147-A177-3AD203B41FA5}">
                      <a16:colId xmlns:a16="http://schemas.microsoft.com/office/drawing/2014/main" val="2445321001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1283430550"/>
                    </a:ext>
                  </a:extLst>
                </a:gridCol>
              </a:tblGrid>
              <a:tr h="47557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Old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New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60513"/>
                  </a:ext>
                </a:extLst>
              </a:tr>
              <a:tr h="4443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Algorithm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Prioritized DDQN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160440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Reward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height penalty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bouncing penalty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7957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Actions per second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~9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Training: ~18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Testing: ~25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57836"/>
                  </a:ext>
                </a:extLst>
              </a:tr>
            </a:tbl>
          </a:graphicData>
        </a:graphic>
      </p:graphicFrame>
      <p:pic>
        <p:nvPicPr>
          <p:cNvPr id="47139" name="Picture 35" descr="Naruto Run GIFs - Get the best GIF on GIPHY">
            <a:extLst>
              <a:ext uri="{FF2B5EF4-FFF2-40B4-BE49-F238E27FC236}">
                <a16:creationId xmlns:a16="http://schemas.microsoft.com/office/drawing/2014/main" id="{B0814E8B-90FB-6244-8632-317809D23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r="11357"/>
          <a:stretch/>
        </p:blipFill>
        <p:spPr bwMode="auto">
          <a:xfrm flipH="1">
            <a:off x="7924800" y="451404"/>
            <a:ext cx="2146300" cy="1345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5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8258D3F-ECB1-BE4E-A14C-6FADCABE93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8258D3F-ECB1-BE4E-A14C-6FADCABE9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6" name="Picture 2" descr="baby penguin waddle penguins cute bird animal penguin GIF">
            <a:extLst>
              <a:ext uri="{FF2B5EF4-FFF2-40B4-BE49-F238E27FC236}">
                <a16:creationId xmlns:a16="http://schemas.microsoft.com/office/drawing/2014/main" id="{B2B7E5E2-408B-D845-B8C3-DB3294E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7" y="446904"/>
            <a:ext cx="1811683" cy="1356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230081-3EEA-6345-95CD-78D39516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82863"/>
              </p:ext>
            </p:extLst>
          </p:nvPr>
        </p:nvGraphicFramePr>
        <p:xfrm>
          <a:off x="939801" y="2040755"/>
          <a:ext cx="10312398" cy="376741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1374774419"/>
                    </a:ext>
                  </a:extLst>
                </a:gridCol>
                <a:gridCol w="3738032">
                  <a:extLst>
                    <a:ext uri="{9D8B030D-6E8A-4147-A177-3AD203B41FA5}">
                      <a16:colId xmlns:a16="http://schemas.microsoft.com/office/drawing/2014/main" val="2445321001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1283430550"/>
                    </a:ext>
                  </a:extLst>
                </a:gridCol>
              </a:tblGrid>
              <a:tr h="47557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Old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New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60513"/>
                  </a:ext>
                </a:extLst>
              </a:tr>
              <a:tr h="4443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Algorithm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Prioritized DDQN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160440"/>
                  </a:ext>
                </a:extLst>
              </a:tr>
              <a:tr h="11552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Reward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height penalty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Torso bouncing penalty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Forward velocity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7957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Actions per second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~9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Training: ~18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Testing: ~25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457836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703020202090204" pitchFamily="34" charset="0"/>
                        </a:rPr>
                        <a:t>Learning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Kurodo’s</a:t>
                      </a:r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 runs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Self-learning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ACER’s runs</a:t>
                      </a:r>
                    </a:p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rebuchet MS" panose="020B0703020202090204" pitchFamily="34" charset="0"/>
                        </a:rPr>
                        <a:t>Self-learning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210217"/>
                  </a:ext>
                </a:extLst>
              </a:tr>
            </a:tbl>
          </a:graphicData>
        </a:graphic>
      </p:graphicFrame>
      <p:pic>
        <p:nvPicPr>
          <p:cNvPr id="47139" name="Picture 35" descr="Naruto Run GIFs - Get the best GIF on GIPHY">
            <a:extLst>
              <a:ext uri="{FF2B5EF4-FFF2-40B4-BE49-F238E27FC236}">
                <a16:creationId xmlns:a16="http://schemas.microsoft.com/office/drawing/2014/main" id="{B0814E8B-90FB-6244-8632-317809D23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r="11357"/>
          <a:stretch/>
        </p:blipFill>
        <p:spPr bwMode="auto">
          <a:xfrm flipH="1">
            <a:off x="7924800" y="451404"/>
            <a:ext cx="2146300" cy="1345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02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1967</TotalTime>
  <Words>174</Words>
  <Application>Microsoft Macintosh PowerPoint</Application>
  <PresentationFormat>Widescreen</PresentationFormat>
  <Paragraphs>85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think-cell Slide</vt:lpstr>
      <vt:lpstr>[intro]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Liao</dc:creator>
  <cp:lastModifiedBy>Wesley Liao</cp:lastModifiedBy>
  <cp:revision>216</cp:revision>
  <dcterms:created xsi:type="dcterms:W3CDTF">2021-02-14T02:26:07Z</dcterms:created>
  <dcterms:modified xsi:type="dcterms:W3CDTF">2021-03-05T18:58:27Z</dcterms:modified>
</cp:coreProperties>
</file>