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9" r:id="rId3"/>
    <p:sldId id="270" r:id="rId4"/>
    <p:sldId id="258" r:id="rId5"/>
    <p:sldId id="260" r:id="rId6"/>
    <p:sldId id="277" r:id="rId7"/>
    <p:sldId id="276" r:id="rId8"/>
    <p:sldId id="261" r:id="rId9"/>
    <p:sldId id="262" r:id="rId10"/>
    <p:sldId id="279" r:id="rId11"/>
    <p:sldId id="271" r:id="rId12"/>
    <p:sldId id="263" r:id="rId13"/>
    <p:sldId id="278" r:id="rId14"/>
    <p:sldId id="264" r:id="rId15"/>
    <p:sldId id="265" r:id="rId16"/>
    <p:sldId id="266" r:id="rId17"/>
    <p:sldId id="268" r:id="rId18"/>
    <p:sldId id="269" r:id="rId19"/>
    <p:sldId id="272" r:id="rId20"/>
    <p:sldId id="273" r:id="rId21"/>
    <p:sldId id="274" r:id="rId22"/>
    <p:sldId id="275" r:id="rId23"/>
    <p:sldId id="257" r:id="rId24"/>
  </p:sldIdLst>
  <p:sldSz cx="12192000" cy="6858000"/>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267E"/>
    <a:srgbClr val="35393F"/>
    <a:srgbClr val="3E1B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9" autoAdjust="0"/>
    <p:restoredTop sz="79428"/>
  </p:normalViewPr>
  <p:slideViewPr>
    <p:cSldViewPr snapToGrid="0">
      <p:cViewPr varScale="1">
        <p:scale>
          <a:sx n="121" d="100"/>
          <a:sy n="121" d="100"/>
        </p:scale>
        <p:origin x="19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D6762-05EE-E240-93FC-804C3E536FC8}" type="datetimeFigureOut">
              <a:rPr lang="en-US" smtClean="0"/>
              <a:t>2/24/21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FB541-7D2A-2B48-B081-CD35135E40FE}" type="slidenum">
              <a:rPr lang="en-US" smtClean="0"/>
              <a:t>‹#›</a:t>
            </a:fld>
            <a:endParaRPr lang="en-US"/>
          </a:p>
        </p:txBody>
      </p:sp>
    </p:spTree>
    <p:extLst>
      <p:ext uri="{BB962C8B-B14F-4D97-AF65-F5344CB8AC3E}">
        <p14:creationId xmlns:p14="http://schemas.microsoft.com/office/powerpoint/2010/main" val="1424447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Rectifier_%28neural_networks%2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I’ll be showing you how I built an AI bot to not only beat QWOP but also achieve a top 10 speed run. This was done using a combination of reinforcement learning and imitation learning. First, I’ll show you the final agent’s best recorded run, and then I’ll go into the details of how it was made. </a:t>
            </a:r>
          </a:p>
          <a:p>
            <a:endParaRPr lang="en-US" dirty="0"/>
          </a:p>
          <a:p>
            <a:endParaRPr lang="en-US" dirty="0"/>
          </a:p>
          <a:p>
            <a:r>
              <a:rPr lang="en-US" dirty="0"/>
              <a:t> I have wanted to build a QWOP bot for a long time but wasn’t equipped with the knowledge to do it until fairly recently</a:t>
            </a:r>
          </a:p>
          <a:p>
            <a:endParaRPr lang="en-US" dirty="0"/>
          </a:p>
          <a:p>
            <a:r>
              <a:rPr lang="en-US" dirty="0"/>
              <a:t>First I’ll go through the environment setup and how the agent interacts with the game</a:t>
            </a:r>
          </a:p>
          <a:p>
            <a:endParaRPr lang="en-US" dirty="0"/>
          </a:p>
          <a:p>
            <a:r>
              <a:rPr lang="en-US" dirty="0"/>
              <a:t>Then I’ll go over the approach and algorithms used to create the agent</a:t>
            </a:r>
          </a:p>
          <a:p>
            <a:endParaRPr lang="en-US" dirty="0"/>
          </a:p>
          <a:p>
            <a:r>
              <a:rPr lang="en-US" dirty="0"/>
              <a:t>Next the training process and the tricks I used to get the AI to learn faster and learn advanced techniques</a:t>
            </a:r>
          </a:p>
          <a:p>
            <a:endParaRPr lang="en-US" dirty="0"/>
          </a:p>
          <a:p>
            <a:r>
              <a:rPr lang="en-US" dirty="0"/>
              <a:t>And lastly, the agent’s best recorded </a:t>
            </a:r>
            <a:r>
              <a:rPr lang="en-US" dirty="0" err="1"/>
              <a:t>speedrun</a:t>
            </a:r>
            <a:endParaRPr lang="en-US" dirty="0"/>
          </a:p>
          <a:p>
            <a:endParaRPr lang="en-US" dirty="0"/>
          </a:p>
          <a:p>
            <a:r>
              <a:rPr lang="en-US" dirty="0"/>
              <a:t>Feel free to skip to the section that most interests you</a:t>
            </a:r>
          </a:p>
          <a:p>
            <a:endParaRPr lang="en-US" dirty="0"/>
          </a:p>
          <a:p>
            <a:r>
              <a:rPr lang="en-US" dirty="0"/>
              <a:t>Let’s get started</a:t>
            </a:r>
          </a:p>
        </p:txBody>
      </p:sp>
      <p:sp>
        <p:nvSpPr>
          <p:cNvPr id="4" name="Slide Number Placeholder 3"/>
          <p:cNvSpPr>
            <a:spLocks noGrp="1"/>
          </p:cNvSpPr>
          <p:nvPr>
            <p:ph type="sldNum" sz="quarter" idx="5"/>
          </p:nvPr>
        </p:nvSpPr>
        <p:spPr/>
        <p:txBody>
          <a:bodyPr/>
          <a:lstStyle/>
          <a:p>
            <a:fld id="{7CCFB541-7D2A-2B48-B081-CD35135E40FE}" type="slidenum">
              <a:rPr lang="en-US" smtClean="0"/>
              <a:t>1</a:t>
            </a:fld>
            <a:endParaRPr lang="en-US"/>
          </a:p>
        </p:txBody>
      </p:sp>
    </p:spTree>
    <p:extLst>
      <p:ext uri="{BB962C8B-B14F-4D97-AF65-F5344CB8AC3E}">
        <p14:creationId xmlns:p14="http://schemas.microsoft.com/office/powerpoint/2010/main" val="3728769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recorded and encoded 50 episodes of my bad play</a:t>
            </a:r>
          </a:p>
          <a:p>
            <a:endParaRPr lang="en-US" dirty="0"/>
          </a:p>
          <a:p>
            <a:r>
              <a:rPr lang="en-US" dirty="0"/>
              <a:t>Then I encoded the games as </a:t>
            </a:r>
            <a:r>
              <a:rPr lang="en-US" dirty="0" err="1"/>
              <a:t>numpy</a:t>
            </a:r>
            <a:r>
              <a:rPr lang="en-US" dirty="0"/>
              <a:t> arrays, which is a format that the agent can understand</a:t>
            </a:r>
          </a:p>
          <a:p>
            <a:endParaRPr lang="en-US" dirty="0"/>
          </a:p>
          <a:p>
            <a:r>
              <a:rPr lang="en-US" dirty="0"/>
              <a:t>And then fed it to the agent as pre-training data, which means it learns from this experience before any self-training</a:t>
            </a:r>
          </a:p>
        </p:txBody>
      </p:sp>
      <p:sp>
        <p:nvSpPr>
          <p:cNvPr id="4" name="Slide Number Placeholder 3"/>
          <p:cNvSpPr>
            <a:spLocks noGrp="1"/>
          </p:cNvSpPr>
          <p:nvPr>
            <p:ph type="sldNum" sz="quarter" idx="5"/>
          </p:nvPr>
        </p:nvSpPr>
        <p:spPr/>
        <p:txBody>
          <a:bodyPr/>
          <a:lstStyle/>
          <a:p>
            <a:fld id="{7CCFB541-7D2A-2B48-B081-CD35135E40FE}" type="slidenum">
              <a:rPr lang="en-US" smtClean="0"/>
              <a:t>11</a:t>
            </a:fld>
            <a:endParaRPr lang="en-US"/>
          </a:p>
        </p:txBody>
      </p:sp>
    </p:spTree>
    <p:extLst>
      <p:ext uri="{BB962C8B-B14F-4D97-AF65-F5344CB8AC3E}">
        <p14:creationId xmlns:p14="http://schemas.microsoft.com/office/powerpoint/2010/main" val="2747201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how it performed after pre-training. Not surprisingly, the result is quite poor — the agent understands the </a:t>
            </a:r>
            <a:r>
              <a:rPr lang="en-US" i="1" dirty="0"/>
              <a:t>idea</a:t>
            </a:r>
            <a:r>
              <a:rPr lang="en-US" dirty="0"/>
              <a:t> of a stride but has no idea how to actually apply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pre-training I then let the agent train by itself and marinate on technique to see if it could make use of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12</a:t>
            </a:fld>
            <a:endParaRPr lang="en-US"/>
          </a:p>
        </p:txBody>
      </p:sp>
    </p:spTree>
    <p:extLst>
      <p:ext uri="{BB962C8B-B14F-4D97-AF65-F5344CB8AC3E}">
        <p14:creationId xmlns:p14="http://schemas.microsoft.com/office/powerpoint/2010/main" val="508835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20 hours, the agent actually learned to take strides and run like a human! This means it was able to learn mechanics from me, a total amateur, and refine it to the point where it can actually run pretty smoothly.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method it was able to complete the race in 1m 25s, which is a top 15 </a:t>
            </a:r>
            <a:r>
              <a:rPr lang="en-US" dirty="0" err="1"/>
              <a:t>speedrun</a:t>
            </a:r>
            <a:r>
              <a:rPr lang="en-US" dirty="0"/>
              <a:t> but still far from the top.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was the agent wasn’t discovering a special technique used by all of the top speed runners. The technique is to swing the legs upwards and forwards to create extra momentum. I wanted to teach the AI this technique but I was definitely not skilled enough to demonstrate, so I reached out for help.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14</a:t>
            </a:fld>
            <a:endParaRPr lang="en-US"/>
          </a:p>
        </p:txBody>
      </p:sp>
    </p:spTree>
    <p:extLst>
      <p:ext uri="{BB962C8B-B14F-4D97-AF65-F5344CB8AC3E}">
        <p14:creationId xmlns:p14="http://schemas.microsoft.com/office/powerpoint/2010/main" val="3099209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people I reached out to was </a:t>
            </a:r>
            <a:r>
              <a:rPr lang="en-US" dirty="0" err="1"/>
              <a:t>Kurodo</a:t>
            </a:r>
            <a:r>
              <a:rPr lang="en-US" dirty="0"/>
              <a:t>, one of the worlds top top QWOP speed runners. He has some amazing QWOP content on his twitch and </a:t>
            </a:r>
            <a:r>
              <a:rPr lang="en-US" dirty="0" err="1"/>
              <a:t>youtube</a:t>
            </a:r>
            <a:r>
              <a:rPr lang="en-US" dirty="0"/>
              <a:t> channel, which I’ll link below.</a:t>
            </a:r>
          </a:p>
        </p:txBody>
      </p:sp>
      <p:sp>
        <p:nvSpPr>
          <p:cNvPr id="4" name="Slide Number Placeholder 3"/>
          <p:cNvSpPr>
            <a:spLocks noGrp="1"/>
          </p:cNvSpPr>
          <p:nvPr>
            <p:ph type="sldNum" sz="quarter" idx="5"/>
          </p:nvPr>
        </p:nvSpPr>
        <p:spPr/>
        <p:txBody>
          <a:bodyPr/>
          <a:lstStyle/>
          <a:p>
            <a:fld id="{7CCFB541-7D2A-2B48-B081-CD35135E40FE}" type="slidenum">
              <a:rPr lang="en-US" smtClean="0"/>
              <a:t>15</a:t>
            </a:fld>
            <a:endParaRPr lang="en-US"/>
          </a:p>
        </p:txBody>
      </p:sp>
    </p:spTree>
    <p:extLst>
      <p:ext uri="{BB962C8B-B14F-4D97-AF65-F5344CB8AC3E}">
        <p14:creationId xmlns:p14="http://schemas.microsoft.com/office/powerpoint/2010/main" val="2281611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Luckily he was able to get my code running, and was generous enough to record and encode 50 games for the agent to train on.</a:t>
            </a:r>
          </a:p>
          <a:p>
            <a:endParaRPr lang="en-US" dirty="0"/>
          </a:p>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16</a:t>
            </a:fld>
            <a:endParaRPr lang="en-US"/>
          </a:p>
        </p:txBody>
      </p:sp>
    </p:spTree>
    <p:extLst>
      <p:ext uri="{BB962C8B-B14F-4D97-AF65-F5344CB8AC3E}">
        <p14:creationId xmlns:p14="http://schemas.microsoft.com/office/powerpoint/2010/main" val="533299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these recorded games, I first tried supervised pre-training like before but the </a:t>
            </a:r>
            <a:r>
              <a:rPr lang="en-US"/>
              <a:t>results weren’t great</a:t>
            </a:r>
            <a:r>
              <a:rPr lang="en-US" dirty="0"/>
              <a:t>. The agent could not make use of the data immediately, and then quickly forgets / overwrites the pre-training experience. </a:t>
            </a:r>
          </a:p>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17</a:t>
            </a:fld>
            <a:endParaRPr lang="en-US"/>
          </a:p>
        </p:txBody>
      </p:sp>
    </p:spTree>
    <p:extLst>
      <p:ext uri="{BB962C8B-B14F-4D97-AF65-F5344CB8AC3E}">
        <p14:creationId xmlns:p14="http://schemas.microsoft.com/office/powerpoint/2010/main" val="359029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then tried injecting the experience directly into the ACER replay buffer for off-policy learning. Half of the agent’s memory would be games it played and the other half would be Kurodo’s experiences. </a:t>
            </a:r>
          </a:p>
        </p:txBody>
      </p:sp>
      <p:sp>
        <p:nvSpPr>
          <p:cNvPr id="4" name="Slide Number Placeholder 3"/>
          <p:cNvSpPr>
            <a:spLocks noGrp="1"/>
          </p:cNvSpPr>
          <p:nvPr>
            <p:ph type="sldNum" sz="quarter" idx="5"/>
          </p:nvPr>
        </p:nvSpPr>
        <p:spPr/>
        <p:txBody>
          <a:bodyPr/>
          <a:lstStyle/>
          <a:p>
            <a:fld id="{7CCFB541-7D2A-2B48-B081-CD35135E40FE}" type="slidenum">
              <a:rPr lang="en-US" smtClean="0"/>
              <a:t>18</a:t>
            </a:fld>
            <a:endParaRPr lang="en-US"/>
          </a:p>
        </p:txBody>
      </p:sp>
    </p:spTree>
    <p:extLst>
      <p:ext uri="{BB962C8B-B14F-4D97-AF65-F5344CB8AC3E}">
        <p14:creationId xmlns:p14="http://schemas.microsoft.com/office/powerpoint/2010/main" val="912022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is somewhat similar to Deep Q-learning from Demonstrations (</a:t>
            </a:r>
            <a:r>
              <a:rPr lang="en-US" dirty="0" err="1"/>
              <a:t>DQfD</a:t>
            </a:r>
            <a:r>
              <a:rPr lang="en-US" dirty="0"/>
              <a:t>)⁶ except we don’t add all the demonstrations at the start, we add demonstrations at the same rate as real experience.</a:t>
            </a:r>
          </a:p>
          <a:p>
            <a:endParaRPr lang="en-US" dirty="0"/>
          </a:p>
          <a:p>
            <a:r>
              <a:rPr lang="en-US" dirty="0"/>
              <a:t>If interested, definitely check out this paper. </a:t>
            </a:r>
          </a:p>
        </p:txBody>
      </p:sp>
      <p:sp>
        <p:nvSpPr>
          <p:cNvPr id="4" name="Slide Number Placeholder 3"/>
          <p:cNvSpPr>
            <a:spLocks noGrp="1"/>
          </p:cNvSpPr>
          <p:nvPr>
            <p:ph type="sldNum" sz="quarter" idx="5"/>
          </p:nvPr>
        </p:nvSpPr>
        <p:spPr/>
        <p:txBody>
          <a:bodyPr/>
          <a:lstStyle/>
          <a:p>
            <a:fld id="{7CCFB541-7D2A-2B48-B081-CD35135E40FE}" type="slidenum">
              <a:rPr lang="en-US" smtClean="0"/>
              <a:t>19</a:t>
            </a:fld>
            <a:endParaRPr lang="en-US"/>
          </a:p>
        </p:txBody>
      </p:sp>
    </p:spTree>
    <p:extLst>
      <p:ext uri="{BB962C8B-B14F-4D97-AF65-F5344CB8AC3E}">
        <p14:creationId xmlns:p14="http://schemas.microsoft.com/office/powerpoint/2010/main" val="3078221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scheme ended up working really well and the agent was able to learn this leg swing technique.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agent’s policy (actions) would become unstable after a while because it was unable to fully reconcile the external data with its own policy. At which point I removed the expert data from its memory and let it continue training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20</a:t>
            </a:fld>
            <a:endParaRPr lang="en-US"/>
          </a:p>
        </p:txBody>
      </p:sp>
    </p:spTree>
    <p:extLst>
      <p:ext uri="{BB962C8B-B14F-4D97-AF65-F5344CB8AC3E}">
        <p14:creationId xmlns:p14="http://schemas.microsoft.com/office/powerpoint/2010/main" val="2825632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training schedule of the final agent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pre-training, 25 hours by itself, 15 hours with Kurodo’s data, and another 25 hours by itself.</a:t>
            </a:r>
          </a:p>
        </p:txBody>
      </p:sp>
      <p:sp>
        <p:nvSpPr>
          <p:cNvPr id="4" name="Slide Number Placeholder 3"/>
          <p:cNvSpPr>
            <a:spLocks noGrp="1"/>
          </p:cNvSpPr>
          <p:nvPr>
            <p:ph type="sldNum" sz="quarter" idx="5"/>
          </p:nvPr>
        </p:nvSpPr>
        <p:spPr/>
        <p:txBody>
          <a:bodyPr/>
          <a:lstStyle/>
          <a:p>
            <a:fld id="{7CCFB541-7D2A-2B48-B081-CD35135E40FE}" type="slidenum">
              <a:rPr lang="en-US" smtClean="0"/>
              <a:t>21</a:t>
            </a:fld>
            <a:endParaRPr lang="en-US"/>
          </a:p>
        </p:txBody>
      </p:sp>
    </p:spTree>
    <p:extLst>
      <p:ext uri="{BB962C8B-B14F-4D97-AF65-F5344CB8AC3E}">
        <p14:creationId xmlns:p14="http://schemas.microsoft.com/office/powerpoint/2010/main" val="151265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agent’s main learning algorithm is called Actor-Critic with Experience Replay (ACER)², which was published by </a:t>
            </a:r>
            <a:r>
              <a:rPr lang="en-US" dirty="0" err="1"/>
              <a:t>Deepmind</a:t>
            </a:r>
            <a:r>
              <a:rPr lang="en-US" dirty="0"/>
              <a:t> a couple of years ago. It combines Actor-Critic with a replay buffer for both on-policy and off-policy learning. This basically means the agent not only learns from its most recent experience, but also from older experiences stored in memory. Learning from the replay buffer allows ACER to learn faster than some of its counterparts</a:t>
            </a:r>
          </a:p>
        </p:txBody>
      </p:sp>
      <p:sp>
        <p:nvSpPr>
          <p:cNvPr id="4" name="Slide Number Placeholder 3"/>
          <p:cNvSpPr>
            <a:spLocks noGrp="1"/>
          </p:cNvSpPr>
          <p:nvPr>
            <p:ph type="sldNum" sz="quarter" idx="5"/>
          </p:nvPr>
        </p:nvSpPr>
        <p:spPr/>
        <p:txBody>
          <a:bodyPr/>
          <a:lstStyle/>
          <a:p>
            <a:fld id="{7CCFB541-7D2A-2B48-B081-CD35135E40FE}" type="slidenum">
              <a:rPr lang="en-US" smtClean="0"/>
              <a:t>2</a:t>
            </a:fld>
            <a:endParaRPr lang="en-US"/>
          </a:p>
        </p:txBody>
      </p:sp>
    </p:spTree>
    <p:extLst>
      <p:ext uri="{BB962C8B-B14F-4D97-AF65-F5344CB8AC3E}">
        <p14:creationId xmlns:p14="http://schemas.microsoft.com/office/powerpoint/2010/main" val="3754629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now, for the moment we’ve been waiting for, here’s the final speed run</a:t>
            </a:r>
          </a:p>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22</a:t>
            </a:fld>
            <a:endParaRPr lang="en-US"/>
          </a:p>
        </p:txBody>
      </p:sp>
    </p:spTree>
    <p:extLst>
      <p:ext uri="{BB962C8B-B14F-4D97-AF65-F5344CB8AC3E}">
        <p14:creationId xmlns:p14="http://schemas.microsoft.com/office/powerpoint/2010/main" val="3613082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was to connect the QWOP to the AI agent so that it can interact with the game. To retrieve the game state, I wrote a </a:t>
            </a:r>
            <a:r>
              <a:rPr lang="en-US" dirty="0" err="1"/>
              <a:t>Javascript</a:t>
            </a:r>
            <a:r>
              <a:rPr lang="en-US" dirty="0"/>
              <a:t> adapter that extracted key variables from the game engine and made them accessible externally.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Selenium was used to read game variables in Python and to send key presses to the browser.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the game was wrapped in an </a:t>
            </a:r>
            <a:r>
              <a:rPr lang="en-US" dirty="0" err="1"/>
              <a:t>OpenAI</a:t>
            </a:r>
            <a:r>
              <a:rPr lang="en-US" dirty="0"/>
              <a:t> gym style environment, which defined the state space, action space, and reward function. The state consisted of position, velocity and angle for each body part and joint. The action space consisted of 11 possible actions: each of the 4 QWOP buttons, 6 two-button combinations, and no keypress. The reward function was the velocity of the runner plus penalties for having the torso too close to the ground. Each key press action is sent to the game for about 0.1 seconds, meaning the agent can make about 10 actions per second. </a:t>
            </a:r>
          </a:p>
          <a:p>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23</a:t>
            </a:fld>
            <a:endParaRPr lang="en-US"/>
          </a:p>
        </p:txBody>
      </p:sp>
    </p:spTree>
    <p:extLst>
      <p:ext uri="{BB962C8B-B14F-4D97-AF65-F5344CB8AC3E}">
        <p14:creationId xmlns:p14="http://schemas.microsoft.com/office/powerpoint/2010/main" val="187173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ACER’s learning procedure looks like. I’m not going to go into too much detail here. It’s a lot of math. But essentially, it has a couple of tweaks to help deal with off-policy learning including Retrace </a:t>
            </a:r>
            <a:r>
              <a:rPr lang="en-US" i="1" dirty="0"/>
              <a:t>Q</a:t>
            </a:r>
            <a:r>
              <a:rPr lang="en-US" dirty="0"/>
              <a:t>-value estimation, importance weight truncation, and efficient trust region policy optimization.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If you’re interested, check out the original paper, which I’ll link below.</a:t>
            </a:r>
          </a:p>
        </p:txBody>
      </p:sp>
      <p:sp>
        <p:nvSpPr>
          <p:cNvPr id="4" name="Slide Number Placeholder 3"/>
          <p:cNvSpPr>
            <a:spLocks noGrp="1"/>
          </p:cNvSpPr>
          <p:nvPr>
            <p:ph type="sldNum" sz="quarter" idx="5"/>
          </p:nvPr>
        </p:nvSpPr>
        <p:spPr/>
        <p:txBody>
          <a:bodyPr/>
          <a:lstStyle/>
          <a:p>
            <a:fld id="{7CCFB541-7D2A-2B48-B081-CD35135E40FE}" type="slidenum">
              <a:rPr lang="en-US" smtClean="0"/>
              <a:t>3</a:t>
            </a:fld>
            <a:endParaRPr lang="en-US"/>
          </a:p>
        </p:txBody>
      </p:sp>
    </p:spTree>
    <p:extLst>
      <p:ext uri="{BB962C8B-B14F-4D97-AF65-F5344CB8AC3E}">
        <p14:creationId xmlns:p14="http://schemas.microsoft.com/office/powerpoint/2010/main" val="3503368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take a peek inside the agent’s brain. It’s a fairly small neural network with 2 hidden layers of 256 and 128 nodes, all fully connected with </a:t>
            </a:r>
            <a:r>
              <a:rPr lang="en-US" dirty="0">
                <a:hlinkClick r:id="rId3"/>
              </a:rPr>
              <a:t>ReLU</a:t>
            </a:r>
            <a:r>
              <a:rPr lang="en-US" dirty="0"/>
              <a:t> activations.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here, the network ingests measurements from the game engine, processes it using the hidden layers, and then produces a probability distribution over all actions. It then randomly picks an action by drawing from that distribution.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CCFB541-7D2A-2B48-B081-CD35135E40FE}" type="slidenum">
              <a:rPr lang="en-US" smtClean="0"/>
              <a:t>4</a:t>
            </a:fld>
            <a:endParaRPr lang="en-US"/>
          </a:p>
        </p:txBody>
      </p:sp>
    </p:spTree>
    <p:extLst>
      <p:ext uri="{BB962C8B-B14F-4D97-AF65-F5344CB8AC3E}">
        <p14:creationId xmlns:p14="http://schemas.microsoft.com/office/powerpoint/2010/main" val="2764589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the agent is setup, it’s off the races. </a:t>
            </a:r>
          </a:p>
        </p:txBody>
      </p:sp>
      <p:sp>
        <p:nvSpPr>
          <p:cNvPr id="4" name="Slide Number Placeholder 3"/>
          <p:cNvSpPr>
            <a:spLocks noGrp="1"/>
          </p:cNvSpPr>
          <p:nvPr>
            <p:ph type="sldNum" sz="quarter" idx="5"/>
          </p:nvPr>
        </p:nvSpPr>
        <p:spPr/>
        <p:txBody>
          <a:bodyPr/>
          <a:lstStyle/>
          <a:p>
            <a:fld id="{7CCFB541-7D2A-2B48-B081-CD35135E40FE}" type="slidenum">
              <a:rPr lang="en-US" smtClean="0"/>
              <a:t>5</a:t>
            </a:fld>
            <a:endParaRPr lang="en-US"/>
          </a:p>
        </p:txBody>
      </p:sp>
    </p:spTree>
    <p:extLst>
      <p:ext uri="{BB962C8B-B14F-4D97-AF65-F5344CB8AC3E}">
        <p14:creationId xmlns:p14="http://schemas.microsoft.com/office/powerpoint/2010/main" val="220300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by itself, the only way it learned to finish the 100m was through “knee-scraping.” This is pretty consistent with many previous attempts at building QWOP bots.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agent isn’t discovering the idea strides and how to use legs like a human. Instead it just learns the safest and slowest method to reach the finish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does learn to finish though, but it tasks about XX minutes</a:t>
            </a:r>
          </a:p>
        </p:txBody>
      </p:sp>
      <p:sp>
        <p:nvSpPr>
          <p:cNvPr id="4" name="Slide Number Placeholder 3"/>
          <p:cNvSpPr>
            <a:spLocks noGrp="1"/>
          </p:cNvSpPr>
          <p:nvPr>
            <p:ph type="sldNum" sz="quarter" idx="5"/>
          </p:nvPr>
        </p:nvSpPr>
        <p:spPr/>
        <p:txBody>
          <a:bodyPr/>
          <a:lstStyle/>
          <a:p>
            <a:fld id="{7CCFB541-7D2A-2B48-B081-CD35135E40FE}" type="slidenum">
              <a:rPr lang="en-US" smtClean="0"/>
              <a:t>7</a:t>
            </a:fld>
            <a:endParaRPr lang="en-US"/>
          </a:p>
        </p:txBody>
      </p:sp>
    </p:spTree>
    <p:extLst>
      <p:ext uri="{BB962C8B-B14F-4D97-AF65-F5344CB8AC3E}">
        <p14:creationId xmlns:p14="http://schemas.microsoft.com/office/powerpoint/2010/main" val="3531720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then I thought, hm if only there was a way to show the agent how legs are meant to be used. </a:t>
            </a:r>
          </a:p>
          <a:p>
            <a:endParaRPr lang="en-US" dirty="0"/>
          </a:p>
          <a:p>
            <a:r>
              <a:rPr lang="en-US" dirty="0"/>
              <a:t>Well, it just so happens that I’m human and I know how to use legs. Maybe I can teach the agent through some examples.</a:t>
            </a:r>
          </a:p>
        </p:txBody>
      </p:sp>
      <p:sp>
        <p:nvSpPr>
          <p:cNvPr id="4" name="Slide Number Placeholder 3"/>
          <p:cNvSpPr>
            <a:spLocks noGrp="1"/>
          </p:cNvSpPr>
          <p:nvPr>
            <p:ph type="sldNum" sz="quarter" idx="5"/>
          </p:nvPr>
        </p:nvSpPr>
        <p:spPr/>
        <p:txBody>
          <a:bodyPr/>
          <a:lstStyle/>
          <a:p>
            <a:fld id="{7CCFB541-7D2A-2B48-B081-CD35135E40FE}" type="slidenum">
              <a:rPr lang="en-US" smtClean="0"/>
              <a:t>8</a:t>
            </a:fld>
            <a:endParaRPr lang="en-US"/>
          </a:p>
        </p:txBody>
      </p:sp>
    </p:spTree>
    <p:extLst>
      <p:ext uri="{BB962C8B-B14F-4D97-AF65-F5344CB8AC3E}">
        <p14:creationId xmlns:p14="http://schemas.microsoft.com/office/powerpoint/2010/main" val="2438512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idea is not new. It’s actually how first iteration of AlphaGo was trained. It learned to mimic human behavior before training by itself.</a:t>
            </a:r>
          </a:p>
        </p:txBody>
      </p:sp>
      <p:sp>
        <p:nvSpPr>
          <p:cNvPr id="4" name="Slide Number Placeholder 3"/>
          <p:cNvSpPr>
            <a:spLocks noGrp="1"/>
          </p:cNvSpPr>
          <p:nvPr>
            <p:ph type="sldNum" sz="quarter" idx="5"/>
          </p:nvPr>
        </p:nvSpPr>
        <p:spPr/>
        <p:txBody>
          <a:bodyPr/>
          <a:lstStyle/>
          <a:p>
            <a:fld id="{7CCFB541-7D2A-2B48-B081-CD35135E40FE}" type="slidenum">
              <a:rPr lang="en-US" smtClean="0"/>
              <a:t>9</a:t>
            </a:fld>
            <a:endParaRPr lang="en-US"/>
          </a:p>
        </p:txBody>
      </p:sp>
    </p:spTree>
    <p:extLst>
      <p:ext uri="{BB962C8B-B14F-4D97-AF65-F5344CB8AC3E}">
        <p14:creationId xmlns:p14="http://schemas.microsoft.com/office/powerpoint/2010/main" val="79428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tried to learn the game myself. Unfortunately, it turns out I’m quite bad at the game. After a day of practice I could only run about 28 meters max.</a:t>
            </a:r>
          </a:p>
          <a:p>
            <a:r>
              <a:rPr lang="en-US" dirty="0"/>
              <a:t>Although I played poorly, I was still kind of using legs in way that a human would. So maybe the agent can learn a thing or two from that</a:t>
            </a:r>
          </a:p>
        </p:txBody>
      </p:sp>
      <p:sp>
        <p:nvSpPr>
          <p:cNvPr id="4" name="Slide Number Placeholder 3"/>
          <p:cNvSpPr>
            <a:spLocks noGrp="1"/>
          </p:cNvSpPr>
          <p:nvPr>
            <p:ph type="sldNum" sz="quarter" idx="5"/>
          </p:nvPr>
        </p:nvSpPr>
        <p:spPr/>
        <p:txBody>
          <a:bodyPr/>
          <a:lstStyle/>
          <a:p>
            <a:fld id="{7CCFB541-7D2A-2B48-B081-CD35135E40FE}" type="slidenum">
              <a:rPr lang="en-US" smtClean="0"/>
              <a:t>10</a:t>
            </a:fld>
            <a:endParaRPr lang="en-US"/>
          </a:p>
        </p:txBody>
      </p:sp>
    </p:spTree>
    <p:extLst>
      <p:ext uri="{BB962C8B-B14F-4D97-AF65-F5344CB8AC3E}">
        <p14:creationId xmlns:p14="http://schemas.microsoft.com/office/powerpoint/2010/main" val="325916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326209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334121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35895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F1D63-3E91-49A9-9780-429C522EE701}"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08781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F1D63-3E91-49A9-9780-429C522EE701}"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67899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F1D63-3E91-49A9-9780-429C522EE701}" type="datetimeFigureOut">
              <a:rPr lang="en-US" smtClean="0"/>
              <a:t>2/24/21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48434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F1D63-3E91-49A9-9780-429C522EE701}" type="datetimeFigureOut">
              <a:rPr lang="en-US" smtClean="0"/>
              <a:t>2/24/21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122334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F1D63-3E91-49A9-9780-429C522EE701}" type="datetimeFigureOut">
              <a:rPr lang="en-US" smtClean="0"/>
              <a:t>2/24/21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46098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F1D63-3E91-49A9-9780-429C522EE701}" type="datetimeFigureOut">
              <a:rPr lang="en-US" smtClean="0"/>
              <a:t>2/24/21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84146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F1D63-3E91-49A9-9780-429C522EE701}" type="datetimeFigureOut">
              <a:rPr lang="en-US" smtClean="0"/>
              <a:t>2/24/21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413242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F1D63-3E91-49A9-9780-429C522EE701}" type="datetimeFigureOut">
              <a:rPr lang="en-US" smtClean="0"/>
              <a:t>2/24/21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62E69-8352-426F-A43F-5B72AC2A1140}" type="slidenum">
              <a:rPr lang="en-US" smtClean="0"/>
              <a:t>‹#›</a:t>
            </a:fld>
            <a:endParaRPr lang="en-US"/>
          </a:p>
        </p:txBody>
      </p:sp>
    </p:spTree>
    <p:extLst>
      <p:ext uri="{BB962C8B-B14F-4D97-AF65-F5344CB8AC3E}">
        <p14:creationId xmlns:p14="http://schemas.microsoft.com/office/powerpoint/2010/main" val="256105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F1D63-3E91-49A9-9780-429C522EE701}" type="datetimeFigureOut">
              <a:rPr lang="en-US" smtClean="0"/>
              <a:t>2/24/21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62E69-8352-426F-A43F-5B72AC2A1140}" type="slidenum">
              <a:rPr lang="en-US" smtClean="0"/>
              <a:t>‹#›</a:t>
            </a:fld>
            <a:endParaRPr lang="en-US"/>
          </a:p>
        </p:txBody>
      </p:sp>
      <p:graphicFrame>
        <p:nvGraphicFramePr>
          <p:cNvPr id="7" name="Object 6" hidden="1">
            <a:extLst>
              <a:ext uri="{FF2B5EF4-FFF2-40B4-BE49-F238E27FC236}">
                <a16:creationId xmlns:a16="http://schemas.microsoft.com/office/drawing/2014/main" id="{DEB7DE36-D549-EA4D-8EC8-50D0F127FEF9}"/>
              </a:ext>
            </a:extLst>
          </p:cNvPr>
          <p:cNvGraphicFramePr>
            <a:graphicFrameLocks noChangeAspect="1"/>
          </p:cNvGraphicFramePr>
          <p:nvPr userDrawn="1">
            <p:custDataLst>
              <p:tags r:id="rId14"/>
            </p:custDataLst>
            <p:extLst>
              <p:ext uri="{D42A27DB-BD31-4B8C-83A1-F6EECF244321}">
                <p14:modId xmlns:p14="http://schemas.microsoft.com/office/powerpoint/2010/main" val="275074342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4636" name="think-cell Slide" r:id="rId15" imgW="7772400" imgH="10058400" progId="TCLayout.ActiveDocument.1">
                  <p:embed/>
                </p:oleObj>
              </mc:Choice>
              <mc:Fallback>
                <p:oleObj name="think-cell Slide" r:id="rId15" imgW="7772400" imgH="10058400" progId="TCLayout.ActiveDocument.1">
                  <p:embed/>
                  <p:pic>
                    <p:nvPicPr>
                      <p:cNvPr id="7" name="Object 6" hidden="1">
                        <a:extLst>
                          <a:ext uri="{FF2B5EF4-FFF2-40B4-BE49-F238E27FC236}">
                            <a16:creationId xmlns:a16="http://schemas.microsoft.com/office/drawing/2014/main" id="{4E8DC9D1-3CBE-6547-AE72-CE3A54D91846}"/>
                          </a:ext>
                        </a:extLst>
                      </p:cNvPr>
                      <p:cNvPicPr/>
                      <p:nvPr/>
                    </p:nvPicPr>
                    <p:blipFill>
                      <a:blip r:embed="rId1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0841925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oleObject10.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2.xml"/><Relationship Id="rId7" Type="http://schemas.openxmlformats.org/officeDocument/2006/relationships/image" Target="../media/image21.png"/><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20.emf"/><Relationship Id="rId5" Type="http://schemas.openxmlformats.org/officeDocument/2006/relationships/oleObject" Target="../embeddings/oleObject11.bin"/><Relationship Id="rId10" Type="http://schemas.openxmlformats.org/officeDocument/2006/relationships/image" Target="../media/image15.png"/><Relationship Id="rId4" Type="http://schemas.openxmlformats.org/officeDocument/2006/relationships/notesSlide" Target="../notesSlides/notesSlide10.xml"/><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24.emf"/><Relationship Id="rId5" Type="http://schemas.openxmlformats.org/officeDocument/2006/relationships/oleObject" Target="../embeddings/oleObject12.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1.e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24.emf"/><Relationship Id="rId5" Type="http://schemas.openxmlformats.org/officeDocument/2006/relationships/oleObject" Target="../embeddings/oleObject14.bin"/><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25.emf"/><Relationship Id="rId5" Type="http://schemas.openxmlformats.org/officeDocument/2006/relationships/oleObject" Target="../embeddings/oleObject15.bin"/><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9.png"/><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28.emf"/><Relationship Id="rId5" Type="http://schemas.openxmlformats.org/officeDocument/2006/relationships/oleObject" Target="../embeddings/oleObject16.bin"/><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image" Target="../media/image30.emf"/><Relationship Id="rId5" Type="http://schemas.openxmlformats.org/officeDocument/2006/relationships/oleObject" Target="../embeddings/oleObject17.bin"/><Relationship Id="rId4"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2.xml"/><Relationship Id="rId7" Type="http://schemas.openxmlformats.org/officeDocument/2006/relationships/image" Target="../media/image31.png"/><Relationship Id="rId2" Type="http://schemas.openxmlformats.org/officeDocument/2006/relationships/tags" Target="../tags/tag19.xml"/><Relationship Id="rId1" Type="http://schemas.openxmlformats.org/officeDocument/2006/relationships/vmlDrawing" Target="../drawings/vmlDrawing18.vml"/><Relationship Id="rId6" Type="http://schemas.openxmlformats.org/officeDocument/2006/relationships/image" Target="../media/image30.emf"/><Relationship Id="rId5" Type="http://schemas.openxmlformats.org/officeDocument/2006/relationships/oleObject" Target="../embeddings/oleObject18.bin"/><Relationship Id="rId4" Type="http://schemas.openxmlformats.org/officeDocument/2006/relationships/notesSlide" Target="../notesSlides/notesSlide16.xml"/><Relationship Id="rId9" Type="http://schemas.microsoft.com/office/2007/relationships/hdphoto" Target="../media/hdphoto2.wdp"/></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33.png"/><Relationship Id="rId2" Type="http://schemas.openxmlformats.org/officeDocument/2006/relationships/tags" Target="../tags/tag20.xml"/><Relationship Id="rId1" Type="http://schemas.openxmlformats.org/officeDocument/2006/relationships/vmlDrawing" Target="../drawings/vmlDrawing19.vml"/><Relationship Id="rId6" Type="http://schemas.openxmlformats.org/officeDocument/2006/relationships/image" Target="../media/image32.emf"/><Relationship Id="rId5" Type="http://schemas.openxmlformats.org/officeDocument/2006/relationships/oleObject" Target="../embeddings/oleObject19.bin"/><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34.emf"/><Relationship Id="rId5" Type="http://schemas.openxmlformats.org/officeDocument/2006/relationships/oleObject" Target="../embeddings/oleObject20.bin"/><Relationship Id="rId4"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35.emf"/><Relationship Id="rId5" Type="http://schemas.openxmlformats.org/officeDocument/2006/relationships/oleObject" Target="../embeddings/oleObject21.bin"/><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36.emf"/><Relationship Id="rId5" Type="http://schemas.openxmlformats.org/officeDocument/2006/relationships/oleObject" Target="../embeddings/oleObject22.bin"/><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jpeg"/><Relationship Id="rId7" Type="http://schemas.openxmlformats.org/officeDocument/2006/relationships/image" Target="../media/image41.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8.bin"/><Relationship Id="rId4" Type="http://schemas.openxmlformats.org/officeDocument/2006/relationships/notesSlide" Target="../notesSlides/notesSlide7.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xml"/><Relationship Id="rId7" Type="http://schemas.openxmlformats.org/officeDocument/2006/relationships/image" Target="../media/image17.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6.emf"/><Relationship Id="rId5" Type="http://schemas.openxmlformats.org/officeDocument/2006/relationships/oleObject" Target="../embeddings/oleObject9.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CB0F646-4C3C-0142-95EC-D71B1EF208F2}"/>
              </a:ext>
            </a:extLst>
          </p:cNvPr>
          <p:cNvGraphicFramePr>
            <a:graphicFrameLocks noChangeAspect="1"/>
          </p:cNvGraphicFramePr>
          <p:nvPr>
            <p:custDataLst>
              <p:tags r:id="rId2"/>
            </p:custDataLst>
            <p:extLst>
              <p:ext uri="{D42A27DB-BD31-4B8C-83A1-F6EECF244321}">
                <p14:modId xmlns:p14="http://schemas.microsoft.com/office/powerpoint/2010/main" val="20871180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9540"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1BBB66C-AF75-4E66-8133-82AB7D206D25}"/>
              </a:ext>
            </a:extLst>
          </p:cNvPr>
          <p:cNvSpPr>
            <a:spLocks noGrp="1"/>
          </p:cNvSpPr>
          <p:nvPr>
            <p:ph type="ctrTitle"/>
          </p:nvPr>
        </p:nvSpPr>
        <p:spPr/>
        <p:txBody>
          <a:bodyPr vert="horz"/>
          <a:lstStyle/>
          <a:p>
            <a:r>
              <a:rPr lang="en-US" dirty="0"/>
              <a:t>[training video with intro]</a:t>
            </a:r>
          </a:p>
        </p:txBody>
      </p:sp>
      <p:sp>
        <p:nvSpPr>
          <p:cNvPr id="3" name="Subtitle 2">
            <a:extLst>
              <a:ext uri="{FF2B5EF4-FFF2-40B4-BE49-F238E27FC236}">
                <a16:creationId xmlns:a16="http://schemas.microsoft.com/office/drawing/2014/main" id="{D52C0B9C-B6FE-468E-9051-3EF156B873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610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3E6C5F2-21FA-3B43-8238-C7A6526FA547}"/>
              </a:ext>
            </a:extLst>
          </p:cNvPr>
          <p:cNvGraphicFramePr>
            <a:graphicFrameLocks noChangeAspect="1"/>
          </p:cNvGraphicFramePr>
          <p:nvPr>
            <p:custDataLst>
              <p:tags r:id="rId2"/>
            </p:custDataLst>
            <p:extLst>
              <p:ext uri="{D42A27DB-BD31-4B8C-83A1-F6EECF244321}">
                <p14:modId xmlns:p14="http://schemas.microsoft.com/office/powerpoint/2010/main" val="429009992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565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A8D1E36-2FA5-4247-96C0-895D0FA4CADC}"/>
              </a:ext>
            </a:extLst>
          </p:cNvPr>
          <p:cNvSpPr>
            <a:spLocks noGrp="1"/>
          </p:cNvSpPr>
          <p:nvPr>
            <p:ph type="title"/>
          </p:nvPr>
        </p:nvSpPr>
        <p:spPr/>
        <p:txBody>
          <a:bodyPr vert="horz"/>
          <a:lstStyle/>
          <a:p>
            <a:r>
              <a:rPr lang="en-US" dirty="0"/>
              <a:t>[Me playing]</a:t>
            </a:r>
          </a:p>
        </p:txBody>
      </p:sp>
      <p:sp>
        <p:nvSpPr>
          <p:cNvPr id="3" name="Content Placeholder 2">
            <a:extLst>
              <a:ext uri="{FF2B5EF4-FFF2-40B4-BE49-F238E27FC236}">
                <a16:creationId xmlns:a16="http://schemas.microsoft.com/office/drawing/2014/main" id="{EBFC42FB-4EEA-3449-9A05-78934A62AD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2778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7D40EC7-4FD9-9F4E-878C-6D2ABAB495C8}"/>
              </a:ext>
            </a:extLst>
          </p:cNvPr>
          <p:cNvGraphicFramePr>
            <a:graphicFrameLocks noChangeAspect="1"/>
          </p:cNvGraphicFramePr>
          <p:nvPr>
            <p:custDataLst>
              <p:tags r:id="rId2"/>
            </p:custDataLst>
            <p:extLst>
              <p:ext uri="{D42A27DB-BD31-4B8C-83A1-F6EECF244321}">
                <p14:modId xmlns:p14="http://schemas.microsoft.com/office/powerpoint/2010/main" val="16578198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4460"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1AD06FAC-F561-3B4A-A31D-D5571A1EF2B2}"/>
              </a:ext>
            </a:extLst>
          </p:cNvPr>
          <p:cNvPicPr>
            <a:picLocks noChangeAspect="1"/>
          </p:cNvPicPr>
          <p:nvPr/>
        </p:nvPicPr>
        <p:blipFill>
          <a:blip r:embed="rId7"/>
          <a:stretch>
            <a:fillRect/>
          </a:stretch>
        </p:blipFill>
        <p:spPr>
          <a:xfrm>
            <a:off x="1553250" y="1481604"/>
            <a:ext cx="1577162" cy="982754"/>
          </a:xfrm>
          <a:prstGeom prst="rect">
            <a:avLst/>
          </a:prstGeom>
        </p:spPr>
      </p:pic>
      <p:pic>
        <p:nvPicPr>
          <p:cNvPr id="7" name="Picture 6">
            <a:extLst>
              <a:ext uri="{FF2B5EF4-FFF2-40B4-BE49-F238E27FC236}">
                <a16:creationId xmlns:a16="http://schemas.microsoft.com/office/drawing/2014/main" id="{26164F83-FA6A-5445-A339-794F3F9AA852}"/>
              </a:ext>
            </a:extLst>
          </p:cNvPr>
          <p:cNvPicPr>
            <a:picLocks noChangeAspect="1"/>
          </p:cNvPicPr>
          <p:nvPr/>
        </p:nvPicPr>
        <p:blipFill>
          <a:blip r:embed="rId8"/>
          <a:stretch>
            <a:fillRect/>
          </a:stretch>
        </p:blipFill>
        <p:spPr>
          <a:xfrm>
            <a:off x="1532859" y="4246362"/>
            <a:ext cx="1580375" cy="982754"/>
          </a:xfrm>
          <a:prstGeom prst="rect">
            <a:avLst/>
          </a:prstGeom>
        </p:spPr>
      </p:pic>
      <p:pic>
        <p:nvPicPr>
          <p:cNvPr id="8" name="Picture 7">
            <a:extLst>
              <a:ext uri="{FF2B5EF4-FFF2-40B4-BE49-F238E27FC236}">
                <a16:creationId xmlns:a16="http://schemas.microsoft.com/office/drawing/2014/main" id="{1C658875-F565-714E-BF41-299A7F6F27A7}"/>
              </a:ext>
            </a:extLst>
          </p:cNvPr>
          <p:cNvPicPr>
            <a:picLocks noChangeAspect="1"/>
          </p:cNvPicPr>
          <p:nvPr/>
        </p:nvPicPr>
        <p:blipFill>
          <a:blip r:embed="rId9"/>
          <a:stretch>
            <a:fillRect/>
          </a:stretch>
        </p:blipFill>
        <p:spPr>
          <a:xfrm>
            <a:off x="1532859" y="2863983"/>
            <a:ext cx="1588964" cy="982754"/>
          </a:xfrm>
          <a:prstGeom prst="rect">
            <a:avLst/>
          </a:prstGeom>
        </p:spPr>
      </p:pic>
      <p:sp>
        <p:nvSpPr>
          <p:cNvPr id="9" name="Rectangle 8">
            <a:extLst>
              <a:ext uri="{FF2B5EF4-FFF2-40B4-BE49-F238E27FC236}">
                <a16:creationId xmlns:a16="http://schemas.microsoft.com/office/drawing/2014/main" id="{3D015D4B-CDC9-174B-A597-A8FFE79B3F22}"/>
              </a:ext>
            </a:extLst>
          </p:cNvPr>
          <p:cNvSpPr/>
          <p:nvPr/>
        </p:nvSpPr>
        <p:spPr>
          <a:xfrm>
            <a:off x="2210844" y="5394825"/>
            <a:ext cx="524540" cy="923330"/>
          </a:xfrm>
          <a:prstGeom prst="rect">
            <a:avLst/>
          </a:prstGeom>
        </p:spPr>
        <p:txBody>
          <a:bodyPr wrap="square">
            <a:spAutoFit/>
          </a:bodyPr>
          <a:lstStyle/>
          <a:p>
            <a:r>
              <a:rPr lang="en-US" dirty="0">
                <a:solidFill>
                  <a:srgbClr val="58267E"/>
                </a:solidFill>
                <a:latin typeface="Consolas" panose="020B0609020204030204" pitchFamily="49" charset="0"/>
                <a:cs typeface="Aldhabi" panose="020B0604020202020204" pitchFamily="2" charset="-78"/>
              </a:rPr>
              <a:t>.</a:t>
            </a:r>
          </a:p>
          <a:p>
            <a:r>
              <a:rPr lang="en-US" dirty="0">
                <a:solidFill>
                  <a:srgbClr val="58267E"/>
                </a:solidFill>
                <a:latin typeface="Consolas" panose="020B0609020204030204" pitchFamily="49" charset="0"/>
                <a:cs typeface="Aldhabi" panose="020B0604020202020204" pitchFamily="2" charset="-78"/>
              </a:rPr>
              <a:t>.</a:t>
            </a:r>
          </a:p>
          <a:p>
            <a:r>
              <a:rPr lang="en-US" dirty="0">
                <a:solidFill>
                  <a:srgbClr val="58267E"/>
                </a:solidFill>
                <a:latin typeface="Consolas" panose="020B0609020204030204" pitchFamily="49" charset="0"/>
                <a:cs typeface="Aldhabi" panose="020B0604020202020204" pitchFamily="2" charset="-78"/>
              </a:rPr>
              <a:t>. </a:t>
            </a:r>
            <a:endParaRPr lang="en-US" dirty="0"/>
          </a:p>
        </p:txBody>
      </p:sp>
      <p:sp>
        <p:nvSpPr>
          <p:cNvPr id="10" name="TextBox 9">
            <a:extLst>
              <a:ext uri="{FF2B5EF4-FFF2-40B4-BE49-F238E27FC236}">
                <a16:creationId xmlns:a16="http://schemas.microsoft.com/office/drawing/2014/main" id="{4FC85441-69C2-CC49-9C20-75B66F160167}"/>
              </a:ext>
            </a:extLst>
          </p:cNvPr>
          <p:cNvSpPr txBox="1"/>
          <p:nvPr/>
        </p:nvSpPr>
        <p:spPr>
          <a:xfrm>
            <a:off x="1532859" y="184299"/>
            <a:ext cx="2965521" cy="892552"/>
          </a:xfrm>
          <a:prstGeom prst="rect">
            <a:avLst/>
          </a:prstGeom>
          <a:noFill/>
        </p:spPr>
        <p:txBody>
          <a:bodyPr wrap="square" rtlCol="0">
            <a:spAutoFit/>
          </a:bodyPr>
          <a:lstStyle/>
          <a:p>
            <a:r>
              <a:rPr lang="en-US" sz="2600" dirty="0">
                <a:latin typeface="Trebuchet MS" panose="020B0603020202020204" pitchFamily="34" charset="0"/>
                <a:cs typeface="Aldhabi" panose="020B0604020202020204" pitchFamily="2" charset="-78"/>
              </a:rPr>
              <a:t>50 games of me playing (terribly)</a:t>
            </a:r>
          </a:p>
        </p:txBody>
      </p:sp>
      <p:sp>
        <p:nvSpPr>
          <p:cNvPr id="11" name="Arrow: Right 9">
            <a:extLst>
              <a:ext uri="{FF2B5EF4-FFF2-40B4-BE49-F238E27FC236}">
                <a16:creationId xmlns:a16="http://schemas.microsoft.com/office/drawing/2014/main" id="{760B97C4-B957-2A49-BA6B-B320599FA438}"/>
              </a:ext>
            </a:extLst>
          </p:cNvPr>
          <p:cNvSpPr/>
          <p:nvPr/>
        </p:nvSpPr>
        <p:spPr>
          <a:xfrm>
            <a:off x="3992529" y="1638439"/>
            <a:ext cx="1736775" cy="669084"/>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solidFill>
              <a:latin typeface="Trebuchet MS" panose="020B0603020202020204" pitchFamily="34" charset="0"/>
            </a:endParaRPr>
          </a:p>
        </p:txBody>
      </p:sp>
      <p:sp>
        <p:nvSpPr>
          <p:cNvPr id="12" name="Arrow: Right 9">
            <a:extLst>
              <a:ext uri="{FF2B5EF4-FFF2-40B4-BE49-F238E27FC236}">
                <a16:creationId xmlns:a16="http://schemas.microsoft.com/office/drawing/2014/main" id="{A7C09490-EF23-0B40-BB2A-FDB417BC50CD}"/>
              </a:ext>
            </a:extLst>
          </p:cNvPr>
          <p:cNvSpPr/>
          <p:nvPr/>
        </p:nvSpPr>
        <p:spPr>
          <a:xfrm>
            <a:off x="3992529" y="3020818"/>
            <a:ext cx="1736775" cy="669084"/>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solidFill>
              <a:latin typeface="Trebuchet MS" panose="020B0603020202020204" pitchFamily="34" charset="0"/>
            </a:endParaRPr>
          </a:p>
        </p:txBody>
      </p:sp>
      <p:sp>
        <p:nvSpPr>
          <p:cNvPr id="15" name="TextBox 14">
            <a:extLst>
              <a:ext uri="{FF2B5EF4-FFF2-40B4-BE49-F238E27FC236}">
                <a16:creationId xmlns:a16="http://schemas.microsoft.com/office/drawing/2014/main" id="{0051140D-75A9-6148-BA35-05E1313CA439}"/>
              </a:ext>
            </a:extLst>
          </p:cNvPr>
          <p:cNvSpPr txBox="1"/>
          <p:nvPr/>
        </p:nvSpPr>
        <p:spPr>
          <a:xfrm>
            <a:off x="6293496" y="184299"/>
            <a:ext cx="2761966" cy="892552"/>
          </a:xfrm>
          <a:prstGeom prst="rect">
            <a:avLst/>
          </a:prstGeom>
          <a:noFill/>
        </p:spPr>
        <p:txBody>
          <a:bodyPr wrap="square" rtlCol="0">
            <a:spAutoFit/>
          </a:bodyPr>
          <a:lstStyle/>
          <a:p>
            <a:r>
              <a:rPr lang="en-US" sz="2600" dirty="0">
                <a:latin typeface="Trebuchet MS" panose="020B0603020202020204" pitchFamily="34" charset="0"/>
                <a:cs typeface="Aldhabi" panose="020B0604020202020204" pitchFamily="2" charset="-78"/>
              </a:rPr>
              <a:t>Encode games as experiences</a:t>
            </a:r>
          </a:p>
        </p:txBody>
      </p:sp>
      <p:pic>
        <p:nvPicPr>
          <p:cNvPr id="16" name="Picture 15">
            <a:extLst>
              <a:ext uri="{FF2B5EF4-FFF2-40B4-BE49-F238E27FC236}">
                <a16:creationId xmlns:a16="http://schemas.microsoft.com/office/drawing/2014/main" id="{CF5B4B6C-4AE5-4547-9AEE-E7DA3F28F561}"/>
              </a:ext>
            </a:extLst>
          </p:cNvPr>
          <p:cNvPicPr>
            <a:picLocks noChangeAspect="1"/>
          </p:cNvPicPr>
          <p:nvPr/>
        </p:nvPicPr>
        <p:blipFill>
          <a:blip r:embed="rId10"/>
          <a:stretch>
            <a:fillRect/>
          </a:stretch>
        </p:blipFill>
        <p:spPr>
          <a:xfrm>
            <a:off x="7497902" y="4488659"/>
            <a:ext cx="2011237" cy="1963492"/>
          </a:xfrm>
          <a:prstGeom prst="rect">
            <a:avLst/>
          </a:prstGeom>
        </p:spPr>
      </p:pic>
      <p:sp>
        <p:nvSpPr>
          <p:cNvPr id="17" name="TextBox 16">
            <a:extLst>
              <a:ext uri="{FF2B5EF4-FFF2-40B4-BE49-F238E27FC236}">
                <a16:creationId xmlns:a16="http://schemas.microsoft.com/office/drawing/2014/main" id="{63B91BFF-2B44-E949-AF41-CC4EB145C643}"/>
              </a:ext>
            </a:extLst>
          </p:cNvPr>
          <p:cNvSpPr txBox="1"/>
          <p:nvPr/>
        </p:nvSpPr>
        <p:spPr>
          <a:xfrm>
            <a:off x="6293496" y="1276663"/>
            <a:ext cx="4785775" cy="2862322"/>
          </a:xfrm>
          <a:prstGeom prst="rect">
            <a:avLst/>
          </a:prstGeom>
          <a:noFill/>
        </p:spPr>
        <p:txBody>
          <a:bodyPr wrap="square" rtlCol="0">
            <a:spAutoFit/>
          </a:bodyPr>
          <a:lstStyle/>
          <a:p>
            <a:r>
              <a:rPr lang="en-US" sz="2000" dirty="0">
                <a:latin typeface="Consolas" panose="020B0609020204030204" pitchFamily="49" charset="0"/>
                <a:cs typeface="Aldhabi" panose="020B0604020202020204" pitchFamily="2" charset="-78"/>
              </a:rPr>
              <a:t>{</a:t>
            </a:r>
          </a:p>
          <a:p>
            <a:r>
              <a:rPr lang="en-US" sz="2000" dirty="0">
                <a:latin typeface="Consolas" panose="020B0609020204030204" pitchFamily="49" charset="0"/>
                <a:cs typeface="Aldhabi" panose="020B0604020202020204" pitchFamily="2" charset="-78"/>
              </a:rPr>
              <a:t>   ‘states’:          [[...]],</a:t>
            </a:r>
          </a:p>
          <a:p>
            <a:r>
              <a:rPr lang="en-US" sz="2000" dirty="0">
                <a:latin typeface="Consolas" panose="020B0609020204030204" pitchFamily="49" charset="0"/>
                <a:cs typeface="Aldhabi" panose="020B0604020202020204" pitchFamily="2" charset="-78"/>
              </a:rPr>
              <a:t>   ‘obs’:             [[...]],</a:t>
            </a:r>
          </a:p>
          <a:p>
            <a:r>
              <a:rPr lang="en-US" sz="2000" dirty="0">
                <a:latin typeface="Consolas" panose="020B0609020204030204" pitchFamily="49" charset="0"/>
                <a:cs typeface="Aldhabi" panose="020B0604020202020204" pitchFamily="2" charset="-78"/>
              </a:rPr>
              <a:t>   ‘actions’:         [...],</a:t>
            </a:r>
          </a:p>
          <a:p>
            <a:r>
              <a:rPr lang="en-US" sz="2000" dirty="0">
                <a:latin typeface="Consolas" panose="020B0609020204030204" pitchFamily="49" charset="0"/>
                <a:cs typeface="Aldhabi" panose="020B0604020202020204" pitchFamily="2" charset="-78"/>
              </a:rPr>
              <a:t>   ‘rewards’:         [...],</a:t>
            </a:r>
          </a:p>
          <a:p>
            <a:r>
              <a:rPr lang="en-US" sz="2000" dirty="0">
                <a:latin typeface="Consolas" panose="020B0609020204030204" pitchFamily="49" charset="0"/>
                <a:cs typeface="Aldhabi" panose="020B0604020202020204" pitchFamily="2" charset="-78"/>
              </a:rPr>
              <a:t>   ‘</a:t>
            </a:r>
            <a:r>
              <a:rPr lang="en-US" sz="2000" dirty="0" err="1">
                <a:latin typeface="Consolas" panose="020B0609020204030204" pitchFamily="49" charset="0"/>
                <a:cs typeface="Aldhabi" panose="020B0604020202020204" pitchFamily="2" charset="-78"/>
              </a:rPr>
              <a:t>episode_returns</a:t>
            </a:r>
            <a:r>
              <a:rPr lang="en-US" sz="2000" dirty="0">
                <a:latin typeface="Consolas" panose="020B0609020204030204" pitchFamily="49" charset="0"/>
                <a:cs typeface="Aldhabi" panose="020B0604020202020204" pitchFamily="2" charset="-78"/>
              </a:rPr>
              <a:t>’: [...],</a:t>
            </a:r>
          </a:p>
          <a:p>
            <a:r>
              <a:rPr lang="en-US" sz="2000" dirty="0">
                <a:latin typeface="Consolas" panose="020B0609020204030204" pitchFamily="49" charset="0"/>
                <a:cs typeface="Aldhabi" panose="020B0604020202020204" pitchFamily="2" charset="-78"/>
              </a:rPr>
              <a:t>   ‘</a:t>
            </a:r>
            <a:r>
              <a:rPr lang="en-US" sz="2000" dirty="0" err="1">
                <a:latin typeface="Consolas" panose="020B0609020204030204" pitchFamily="49" charset="0"/>
                <a:cs typeface="Aldhabi" panose="020B0604020202020204" pitchFamily="2" charset="-78"/>
              </a:rPr>
              <a:t>episode_starts</a:t>
            </a:r>
            <a:r>
              <a:rPr lang="en-US" sz="2000" dirty="0">
                <a:latin typeface="Consolas" panose="020B0609020204030204" pitchFamily="49" charset="0"/>
                <a:cs typeface="Aldhabi" panose="020B0604020202020204" pitchFamily="2" charset="-78"/>
              </a:rPr>
              <a:t>’:  [...]</a:t>
            </a:r>
          </a:p>
          <a:p>
            <a:r>
              <a:rPr lang="en-US" sz="2000" dirty="0">
                <a:latin typeface="Consolas" panose="020B0609020204030204" pitchFamily="49" charset="0"/>
                <a:cs typeface="Aldhabi" panose="020B0604020202020204" pitchFamily="2" charset="-78"/>
              </a:rPr>
              <a:t>}</a:t>
            </a:r>
          </a:p>
          <a:p>
            <a:endParaRPr lang="en-US" sz="2000" dirty="0">
              <a:latin typeface="Consolas" panose="020B0609020204030204" pitchFamily="49" charset="0"/>
              <a:cs typeface="Aldhabi" panose="020B0604020202020204" pitchFamily="2" charset="-78"/>
            </a:endParaRPr>
          </a:p>
        </p:txBody>
      </p:sp>
      <p:sp>
        <p:nvSpPr>
          <p:cNvPr id="18" name="Arrow: Right 9">
            <a:extLst>
              <a:ext uri="{FF2B5EF4-FFF2-40B4-BE49-F238E27FC236}">
                <a16:creationId xmlns:a16="http://schemas.microsoft.com/office/drawing/2014/main" id="{FCA539DF-0DB4-8946-ABA9-33ABBA777FAC}"/>
              </a:ext>
            </a:extLst>
          </p:cNvPr>
          <p:cNvSpPr/>
          <p:nvPr/>
        </p:nvSpPr>
        <p:spPr>
          <a:xfrm rot="5400000">
            <a:off x="8168977" y="3057345"/>
            <a:ext cx="669086" cy="2163280"/>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249388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p:bldP spid="17" grpId="0"/>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BE32E0E-9203-4844-8C81-97F4D44B56C4}"/>
              </a:ext>
            </a:extLst>
          </p:cNvPr>
          <p:cNvGraphicFramePr>
            <a:graphicFrameLocks noChangeAspect="1"/>
          </p:cNvGraphicFramePr>
          <p:nvPr>
            <p:custDataLst>
              <p:tags r:id="rId2"/>
            </p:custDataLst>
            <p:extLst>
              <p:ext uri="{D42A27DB-BD31-4B8C-83A1-F6EECF244321}">
                <p14:modId xmlns:p14="http://schemas.microsoft.com/office/powerpoint/2010/main" val="10610878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6286"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AD8B6D-D8DF-D149-946F-BA06F8AABCC1}"/>
              </a:ext>
            </a:extLst>
          </p:cNvPr>
          <p:cNvSpPr>
            <a:spLocks noGrp="1"/>
          </p:cNvSpPr>
          <p:nvPr>
            <p:ph type="title"/>
          </p:nvPr>
        </p:nvSpPr>
        <p:spPr/>
        <p:txBody>
          <a:bodyPr vert="horz"/>
          <a:lstStyle/>
          <a:p>
            <a:r>
              <a:rPr lang="en-US" dirty="0"/>
              <a:t>[Show it trying to stride]</a:t>
            </a:r>
          </a:p>
        </p:txBody>
      </p:sp>
      <p:sp>
        <p:nvSpPr>
          <p:cNvPr id="3" name="Content Placeholder 2">
            <a:extLst>
              <a:ext uri="{FF2B5EF4-FFF2-40B4-BE49-F238E27FC236}">
                <a16:creationId xmlns:a16="http://schemas.microsoft.com/office/drawing/2014/main" id="{E0A2503F-D469-FA42-BF26-4194808F63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806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2044C36-3FFD-194D-A724-AA5D441F32F2}"/>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2591"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82044C36-3FFD-194D-A724-AA5D441F32F2}"/>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4A1597EE-6EB7-B94B-8FD5-335738D9F313}"/>
              </a:ext>
            </a:extLst>
          </p:cNvPr>
          <p:cNvSpPr txBox="1"/>
          <p:nvPr/>
        </p:nvSpPr>
        <p:spPr>
          <a:xfrm>
            <a:off x="-1" y="2799546"/>
            <a:ext cx="12192001" cy="1169551"/>
          </a:xfrm>
          <a:prstGeom prst="rect">
            <a:avLst/>
          </a:prstGeom>
          <a:noFill/>
        </p:spPr>
        <p:txBody>
          <a:bodyPr wrap="square" rtlCol="0">
            <a:spAutoFit/>
          </a:bodyPr>
          <a:lstStyle/>
          <a:p>
            <a:pPr algn="ctr"/>
            <a:r>
              <a:rPr lang="en-US" sz="7000" dirty="0">
                <a:latin typeface="Trebuchet MS" panose="020B0603020202020204" pitchFamily="34" charset="0"/>
                <a:cs typeface="Aldhabi" panose="020B0604020202020204" pitchFamily="2" charset="-78"/>
              </a:rPr>
              <a:t>20 hours later…</a:t>
            </a:r>
          </a:p>
        </p:txBody>
      </p:sp>
    </p:spTree>
    <p:extLst>
      <p:ext uri="{BB962C8B-B14F-4D97-AF65-F5344CB8AC3E}">
        <p14:creationId xmlns:p14="http://schemas.microsoft.com/office/powerpoint/2010/main" val="396120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BE32E0E-9203-4844-8C81-97F4D44B56C4}"/>
              </a:ext>
            </a:extLst>
          </p:cNvPr>
          <p:cNvGraphicFramePr>
            <a:graphicFrameLocks noChangeAspect="1"/>
          </p:cNvGraphicFramePr>
          <p:nvPr>
            <p:custDataLst>
              <p:tags r:id="rId2"/>
            </p:custDataLst>
            <p:extLst>
              <p:ext uri="{D42A27DB-BD31-4B8C-83A1-F6EECF244321}">
                <p14:modId xmlns:p14="http://schemas.microsoft.com/office/powerpoint/2010/main" val="189020710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7309"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BBE32E0E-9203-4844-8C81-97F4D44B56C4}"/>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9AD8B6D-D8DF-D149-946F-BA06F8AABCC1}"/>
              </a:ext>
            </a:extLst>
          </p:cNvPr>
          <p:cNvSpPr>
            <a:spLocks noGrp="1"/>
          </p:cNvSpPr>
          <p:nvPr>
            <p:ph type="title"/>
          </p:nvPr>
        </p:nvSpPr>
        <p:spPr/>
        <p:txBody>
          <a:bodyPr vert="horz"/>
          <a:lstStyle/>
          <a:p>
            <a:r>
              <a:rPr lang="en-US" dirty="0"/>
              <a:t>[Show result after training]</a:t>
            </a:r>
          </a:p>
        </p:txBody>
      </p:sp>
      <p:sp>
        <p:nvSpPr>
          <p:cNvPr id="3" name="Content Placeholder 2">
            <a:extLst>
              <a:ext uri="{FF2B5EF4-FFF2-40B4-BE49-F238E27FC236}">
                <a16:creationId xmlns:a16="http://schemas.microsoft.com/office/drawing/2014/main" id="{E0A2503F-D469-FA42-BF26-4194808F63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87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B83596C-7BF1-7E43-91FB-DAC2413E2B33}"/>
              </a:ext>
            </a:extLst>
          </p:cNvPr>
          <p:cNvGraphicFramePr>
            <a:graphicFrameLocks noChangeAspect="1"/>
          </p:cNvGraphicFramePr>
          <p:nvPr>
            <p:custDataLst>
              <p:tags r:id="rId2"/>
            </p:custDataLst>
            <p:extLst>
              <p:ext uri="{D42A27DB-BD31-4B8C-83A1-F6EECF244321}">
                <p14:modId xmlns:p14="http://schemas.microsoft.com/office/powerpoint/2010/main" val="132487872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8331"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E69792CA-115F-3E41-884F-6A43CDA6F32C}"/>
              </a:ext>
            </a:extLst>
          </p:cNvPr>
          <p:cNvPicPr>
            <a:picLocks noChangeAspect="1"/>
          </p:cNvPicPr>
          <p:nvPr/>
        </p:nvPicPr>
        <p:blipFill>
          <a:blip r:embed="rId7"/>
          <a:stretch>
            <a:fillRect/>
          </a:stretch>
        </p:blipFill>
        <p:spPr>
          <a:xfrm>
            <a:off x="0" y="866553"/>
            <a:ext cx="3785884" cy="4446578"/>
          </a:xfrm>
          <a:prstGeom prst="rect">
            <a:avLst/>
          </a:prstGeom>
        </p:spPr>
      </p:pic>
      <p:pic>
        <p:nvPicPr>
          <p:cNvPr id="11" name="Picture 10">
            <a:extLst>
              <a:ext uri="{FF2B5EF4-FFF2-40B4-BE49-F238E27FC236}">
                <a16:creationId xmlns:a16="http://schemas.microsoft.com/office/drawing/2014/main" id="{F5B96245-0EB7-9140-9BD0-D15C10409671}"/>
              </a:ext>
            </a:extLst>
          </p:cNvPr>
          <p:cNvPicPr>
            <a:picLocks noChangeAspect="1"/>
          </p:cNvPicPr>
          <p:nvPr/>
        </p:nvPicPr>
        <p:blipFill>
          <a:blip r:embed="rId8"/>
          <a:stretch>
            <a:fillRect/>
          </a:stretch>
        </p:blipFill>
        <p:spPr>
          <a:xfrm>
            <a:off x="3927158" y="866553"/>
            <a:ext cx="8264842" cy="5214722"/>
          </a:xfrm>
          <a:prstGeom prst="rect">
            <a:avLst/>
          </a:prstGeom>
        </p:spPr>
      </p:pic>
    </p:spTree>
    <p:extLst>
      <p:ext uri="{BB962C8B-B14F-4D97-AF65-F5344CB8AC3E}">
        <p14:creationId xmlns:p14="http://schemas.microsoft.com/office/powerpoint/2010/main" val="175744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5567D3F-2DD3-6A42-A481-1D03DCE8B180}"/>
              </a:ext>
            </a:extLst>
          </p:cNvPr>
          <p:cNvGraphicFramePr>
            <a:graphicFrameLocks noChangeAspect="1"/>
          </p:cNvGraphicFramePr>
          <p:nvPr>
            <p:custDataLst>
              <p:tags r:id="rId2"/>
            </p:custDataLst>
            <p:extLst>
              <p:ext uri="{D42A27DB-BD31-4B8C-83A1-F6EECF244321}">
                <p14:modId xmlns:p14="http://schemas.microsoft.com/office/powerpoint/2010/main" val="5170166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9355"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C10854E2-7C38-2F4F-AC71-A36608CDFCE4}"/>
              </a:ext>
            </a:extLst>
          </p:cNvPr>
          <p:cNvSpPr/>
          <p:nvPr/>
        </p:nvSpPr>
        <p:spPr>
          <a:xfrm>
            <a:off x="-1" y="6350"/>
            <a:ext cx="12192001" cy="6851650"/>
          </a:xfrm>
          <a:prstGeom prst="rect">
            <a:avLst/>
          </a:prstGeom>
          <a:solidFill>
            <a:srgbClr val="353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464F1AF-D5FE-6049-9173-AD0DE54986F6}"/>
              </a:ext>
            </a:extLst>
          </p:cNvPr>
          <p:cNvPicPr>
            <a:picLocks noChangeAspect="1"/>
          </p:cNvPicPr>
          <p:nvPr/>
        </p:nvPicPr>
        <p:blipFill>
          <a:blip r:embed="rId7"/>
          <a:stretch>
            <a:fillRect/>
          </a:stretch>
        </p:blipFill>
        <p:spPr>
          <a:xfrm>
            <a:off x="1289050" y="6350"/>
            <a:ext cx="9618894" cy="6848856"/>
          </a:xfrm>
          <a:prstGeom prst="rect">
            <a:avLst/>
          </a:prstGeom>
        </p:spPr>
      </p:pic>
    </p:spTree>
    <p:extLst>
      <p:ext uri="{BB962C8B-B14F-4D97-AF65-F5344CB8AC3E}">
        <p14:creationId xmlns:p14="http://schemas.microsoft.com/office/powerpoint/2010/main" val="1164151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F11AC7-00A4-2B4F-B41E-49CCFAE8D256}"/>
              </a:ext>
            </a:extLst>
          </p:cNvPr>
          <p:cNvGraphicFramePr>
            <a:graphicFrameLocks noChangeAspect="1"/>
          </p:cNvGraphicFramePr>
          <p:nvPr>
            <p:custDataLst>
              <p:tags r:id="rId2"/>
            </p:custDataLst>
            <p:extLst>
              <p:ext uri="{D42A27DB-BD31-4B8C-83A1-F6EECF244321}">
                <p14:modId xmlns:p14="http://schemas.microsoft.com/office/powerpoint/2010/main" val="369913436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139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C57C3E0-7315-BE42-8256-CF1B404DF2BF}"/>
              </a:ext>
            </a:extLst>
          </p:cNvPr>
          <p:cNvSpPr>
            <a:spLocks noGrp="1"/>
          </p:cNvSpPr>
          <p:nvPr>
            <p:ph type="title"/>
          </p:nvPr>
        </p:nvSpPr>
        <p:spPr/>
        <p:txBody>
          <a:bodyPr vert="horz"/>
          <a:lstStyle/>
          <a:p>
            <a:r>
              <a:rPr lang="en-US" dirty="0"/>
              <a:t>[Play </a:t>
            </a:r>
            <a:r>
              <a:rPr lang="en-US" dirty="0" err="1"/>
              <a:t>kuro</a:t>
            </a:r>
            <a:r>
              <a:rPr lang="en-US" dirty="0"/>
              <a:t> pretrained – performs badly]</a:t>
            </a:r>
          </a:p>
        </p:txBody>
      </p:sp>
      <p:sp>
        <p:nvSpPr>
          <p:cNvPr id="3" name="Content Placeholder 2">
            <a:extLst>
              <a:ext uri="{FF2B5EF4-FFF2-40B4-BE49-F238E27FC236}">
                <a16:creationId xmlns:a16="http://schemas.microsoft.com/office/drawing/2014/main" id="{81311003-4EB7-FB4A-B4E6-B65C1FAACA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386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BF11AC7-00A4-2B4F-B41E-49CCFAE8D256}"/>
              </a:ext>
            </a:extLst>
          </p:cNvPr>
          <p:cNvGraphicFramePr>
            <a:graphicFrameLocks noChangeAspect="1"/>
          </p:cNvGraphicFramePr>
          <p:nvPr>
            <p:custDataLst>
              <p:tags r:id="rId2"/>
            </p:custDataLst>
            <p:extLst>
              <p:ext uri="{D42A27DB-BD31-4B8C-83A1-F6EECF244321}">
                <p14:modId xmlns:p14="http://schemas.microsoft.com/office/powerpoint/2010/main" val="15037690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422"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FBF11AC7-00A4-2B4F-B41E-49CCFAE8D256}"/>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12309" name="Picture 21" descr="89,134 Human Brain Illustrations &amp; Clip Art - iStock">
            <a:extLst>
              <a:ext uri="{FF2B5EF4-FFF2-40B4-BE49-F238E27FC236}">
                <a16:creationId xmlns:a16="http://schemas.microsoft.com/office/drawing/2014/main" id="{1A1E3D18-6EB2-9846-AE19-8FFC6C126FF6}"/>
              </a:ext>
            </a:extLst>
          </p:cNvPr>
          <p:cNvPicPr>
            <a:picLocks noChangeAspect="1" noChangeArrowheads="1"/>
          </p:cNvPicPr>
          <p:nvPr/>
        </p:nvPicPr>
        <p:blipFill>
          <a:blip r:embed="rId7">
            <a:duotone>
              <a:schemeClr val="accent5">
                <a:shade val="45000"/>
                <a:satMod val="135000"/>
              </a:schemeClr>
              <a:prstClr val="white"/>
            </a:duotone>
            <a:extLst>
              <a:ext uri="{BEBA8EAE-BF5A-486C-A8C5-ECC9F3942E4B}">
                <a14:imgProps xmlns:a14="http://schemas.microsoft.com/office/drawing/2010/main">
                  <a14:imgLayer r:embed="rId8">
                    <a14:imgEffect>
                      <a14:artisticCrisscrossEtching trans="42000" pressure="0"/>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335789" y="1233376"/>
            <a:ext cx="4969496" cy="4969496"/>
          </a:xfrm>
          <a:prstGeom prst="rect">
            <a:avLst/>
          </a:prstGeom>
          <a:solidFill>
            <a:schemeClr val="accent1"/>
          </a:solidFill>
        </p:spPr>
      </p:pic>
      <p:pic>
        <p:nvPicPr>
          <p:cNvPr id="23" name="Picture 21" descr="89,134 Human Brain Illustrations &amp; Clip Art - iStock">
            <a:extLst>
              <a:ext uri="{FF2B5EF4-FFF2-40B4-BE49-F238E27FC236}">
                <a16:creationId xmlns:a16="http://schemas.microsoft.com/office/drawing/2014/main" id="{B9690C8F-8DE6-CD4E-8A47-2DBFA7D27428}"/>
              </a:ext>
            </a:extLst>
          </p:cNvPr>
          <p:cNvPicPr>
            <a:picLocks noChangeAspect="1" noChangeArrowheads="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9">
                    <a14:imgEffect>
                      <a14:artisticCrisscrossEtching trans="42000" pressure="0"/>
                    </a14:imgEffect>
                    <a14:imgEffect>
                      <a14:colorTemperature colorTemp="4700"/>
                    </a14:imgEffect>
                  </a14:imgLayer>
                </a14:imgProps>
              </a:ext>
              <a:ext uri="{28A0092B-C50C-407E-A947-70E740481C1C}">
                <a14:useLocalDpi xmlns:a14="http://schemas.microsoft.com/office/drawing/2010/main" val="0"/>
              </a:ext>
            </a:extLst>
          </a:blip>
          <a:srcRect r="50000"/>
          <a:stretch/>
        </p:blipFill>
        <p:spPr bwMode="auto">
          <a:xfrm>
            <a:off x="3326732" y="1233376"/>
            <a:ext cx="2484741" cy="4969496"/>
          </a:xfrm>
          <a:prstGeom prst="rect">
            <a:avLst/>
          </a:prstGeom>
          <a:solidFill>
            <a:schemeClr val="accent1"/>
          </a:solidFill>
        </p:spPr>
      </p:pic>
      <p:sp>
        <p:nvSpPr>
          <p:cNvPr id="12" name="TextBox 11">
            <a:extLst>
              <a:ext uri="{FF2B5EF4-FFF2-40B4-BE49-F238E27FC236}">
                <a16:creationId xmlns:a16="http://schemas.microsoft.com/office/drawing/2014/main" id="{84E8716A-3663-5443-BCCA-DE872D5E9F94}"/>
              </a:ext>
            </a:extLst>
          </p:cNvPr>
          <p:cNvSpPr txBox="1"/>
          <p:nvPr/>
        </p:nvSpPr>
        <p:spPr>
          <a:xfrm>
            <a:off x="4322874" y="5703942"/>
            <a:ext cx="2986269" cy="1015663"/>
          </a:xfrm>
          <a:prstGeom prst="rect">
            <a:avLst/>
          </a:prstGeom>
          <a:noFill/>
        </p:spPr>
        <p:txBody>
          <a:bodyPr wrap="square" rtlCol="0">
            <a:spAutoFit/>
          </a:bodyPr>
          <a:lstStyle/>
          <a:p>
            <a:pPr algn="ctr"/>
            <a:r>
              <a:rPr lang="en-US" sz="3600" dirty="0">
                <a:latin typeface="Trebuchet MS" panose="020B0603020202020204" pitchFamily="34" charset="0"/>
                <a:cs typeface="Aldhabi" panose="020B0604020202020204" pitchFamily="2" charset="-78"/>
              </a:rPr>
              <a:t>AI’s memory</a:t>
            </a:r>
          </a:p>
          <a:p>
            <a:pPr algn="ctr"/>
            <a:r>
              <a:rPr lang="en-US" sz="2400" dirty="0">
                <a:latin typeface="Trebuchet MS" panose="020B0603020202020204" pitchFamily="34" charset="0"/>
                <a:cs typeface="Aldhabi" panose="020B0604020202020204" pitchFamily="2" charset="-78"/>
              </a:rPr>
              <a:t>(for replay learning)</a:t>
            </a:r>
          </a:p>
        </p:txBody>
      </p:sp>
      <p:cxnSp>
        <p:nvCxnSpPr>
          <p:cNvPr id="13" name="Straight Connector 12">
            <a:extLst>
              <a:ext uri="{FF2B5EF4-FFF2-40B4-BE49-F238E27FC236}">
                <a16:creationId xmlns:a16="http://schemas.microsoft.com/office/drawing/2014/main" id="{143F68F7-CCB4-9647-A990-D9FC84CB97FB}"/>
              </a:ext>
            </a:extLst>
          </p:cNvPr>
          <p:cNvCxnSpPr>
            <a:cxnSpLocks/>
            <a:stCxn id="12" idx="0"/>
          </p:cNvCxnSpPr>
          <p:nvPr/>
        </p:nvCxnSpPr>
        <p:spPr>
          <a:xfrm flipV="1">
            <a:off x="5816009" y="244550"/>
            <a:ext cx="0" cy="5459392"/>
          </a:xfrm>
          <a:prstGeom prst="line">
            <a:avLst/>
          </a:prstGeom>
          <a:ln w="57150">
            <a:solidFill>
              <a:srgbClr val="58267E"/>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A242DF0-3468-A849-96F6-69D468323B40}"/>
              </a:ext>
            </a:extLst>
          </p:cNvPr>
          <p:cNvSpPr txBox="1"/>
          <p:nvPr/>
        </p:nvSpPr>
        <p:spPr>
          <a:xfrm>
            <a:off x="5980025" y="244549"/>
            <a:ext cx="2986269" cy="1200329"/>
          </a:xfrm>
          <a:prstGeom prst="rect">
            <a:avLst/>
          </a:prstGeom>
          <a:noFill/>
        </p:spPr>
        <p:txBody>
          <a:bodyPr wrap="square" rtlCol="0">
            <a:spAutoFit/>
          </a:bodyPr>
          <a:lstStyle/>
          <a:p>
            <a:r>
              <a:rPr lang="en-US" sz="3600" dirty="0">
                <a:solidFill>
                  <a:schemeClr val="accent1"/>
                </a:solidFill>
                <a:latin typeface="Trebuchet MS" panose="020B0603020202020204" pitchFamily="34" charset="0"/>
                <a:cs typeface="Aldhabi" panose="020B0604020202020204" pitchFamily="2" charset="-78"/>
              </a:rPr>
              <a:t>AI’s own experiences</a:t>
            </a:r>
          </a:p>
        </p:txBody>
      </p:sp>
      <p:sp>
        <p:nvSpPr>
          <p:cNvPr id="18" name="TextBox 17">
            <a:extLst>
              <a:ext uri="{FF2B5EF4-FFF2-40B4-BE49-F238E27FC236}">
                <a16:creationId xmlns:a16="http://schemas.microsoft.com/office/drawing/2014/main" id="{9BBAEA4B-CCCC-DB4B-9739-704BBEC28BEB}"/>
              </a:ext>
            </a:extLst>
          </p:cNvPr>
          <p:cNvSpPr txBox="1"/>
          <p:nvPr/>
        </p:nvSpPr>
        <p:spPr>
          <a:xfrm>
            <a:off x="2674780" y="244549"/>
            <a:ext cx="2986269" cy="1200329"/>
          </a:xfrm>
          <a:prstGeom prst="rect">
            <a:avLst/>
          </a:prstGeom>
          <a:noFill/>
        </p:spPr>
        <p:txBody>
          <a:bodyPr wrap="square" rtlCol="0">
            <a:spAutoFit/>
          </a:bodyPr>
          <a:lstStyle/>
          <a:p>
            <a:pPr algn="r"/>
            <a:r>
              <a:rPr lang="en-US" sz="3600" dirty="0">
                <a:solidFill>
                  <a:schemeClr val="accent2"/>
                </a:solidFill>
                <a:latin typeface="Trebuchet MS" panose="020B0603020202020204" pitchFamily="34" charset="0"/>
                <a:cs typeface="Aldhabi" panose="020B0604020202020204" pitchFamily="2" charset="-78"/>
              </a:rPr>
              <a:t>Kurodo’s experiences</a:t>
            </a:r>
          </a:p>
        </p:txBody>
      </p:sp>
    </p:spTree>
    <p:extLst>
      <p:ext uri="{BB962C8B-B14F-4D97-AF65-F5344CB8AC3E}">
        <p14:creationId xmlns:p14="http://schemas.microsoft.com/office/powerpoint/2010/main" val="1001970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77CC371-E736-724A-BAAB-CE947B8E7FBD}"/>
              </a:ext>
            </a:extLst>
          </p:cNvPr>
          <p:cNvGraphicFramePr>
            <a:graphicFrameLocks noChangeAspect="1"/>
          </p:cNvGraphicFramePr>
          <p:nvPr>
            <p:custDataLst>
              <p:tags r:id="rId2"/>
            </p:custDataLst>
            <p:extLst>
              <p:ext uri="{D42A27DB-BD31-4B8C-83A1-F6EECF244321}">
                <p14:modId xmlns:p14="http://schemas.microsoft.com/office/powerpoint/2010/main" val="195591850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5468"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96585B5F-565E-0547-B9C7-A1FC571155F0}"/>
              </a:ext>
            </a:extLst>
          </p:cNvPr>
          <p:cNvPicPr>
            <a:picLocks noChangeAspect="1"/>
          </p:cNvPicPr>
          <p:nvPr/>
        </p:nvPicPr>
        <p:blipFill rotWithShape="1">
          <a:blip r:embed="rId7"/>
          <a:srcRect b="10815"/>
          <a:stretch/>
        </p:blipFill>
        <p:spPr>
          <a:xfrm>
            <a:off x="1706820" y="1203779"/>
            <a:ext cx="9286507" cy="5493296"/>
          </a:xfrm>
          <a:prstGeom prst="rect">
            <a:avLst/>
          </a:prstGeom>
        </p:spPr>
      </p:pic>
      <p:pic>
        <p:nvPicPr>
          <p:cNvPr id="7" name="Picture 2">
            <a:extLst>
              <a:ext uri="{FF2B5EF4-FFF2-40B4-BE49-F238E27FC236}">
                <a16:creationId xmlns:a16="http://schemas.microsoft.com/office/drawing/2014/main" id="{A9C3E131-FE8A-3F49-B9AB-C545EE39B2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6820" y="160925"/>
            <a:ext cx="3872990" cy="92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48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C8E918B-9BA0-394D-B6C9-75F48AFD5F83}"/>
              </a:ext>
            </a:extLst>
          </p:cNvPr>
          <p:cNvGraphicFramePr>
            <a:graphicFrameLocks noChangeAspect="1"/>
          </p:cNvGraphicFramePr>
          <p:nvPr>
            <p:custDataLst>
              <p:tags r:id="rId2"/>
            </p:custDataLst>
            <p:extLst>
              <p:ext uri="{D42A27DB-BD31-4B8C-83A1-F6EECF244321}">
                <p14:modId xmlns:p14="http://schemas.microsoft.com/office/powerpoint/2010/main" val="100836348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178"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F5D7F07-37E0-E249-87CC-9DF7E43BD574}"/>
              </a:ext>
            </a:extLst>
          </p:cNvPr>
          <p:cNvPicPr>
            <a:picLocks noChangeAspect="1"/>
          </p:cNvPicPr>
          <p:nvPr/>
        </p:nvPicPr>
        <p:blipFill>
          <a:blip r:embed="rId7"/>
          <a:stretch>
            <a:fillRect/>
          </a:stretch>
        </p:blipFill>
        <p:spPr>
          <a:xfrm>
            <a:off x="2514745" y="1113251"/>
            <a:ext cx="7162510" cy="5670321"/>
          </a:xfrm>
          <a:prstGeom prst="rect">
            <a:avLst/>
          </a:prstGeom>
        </p:spPr>
      </p:pic>
      <p:pic>
        <p:nvPicPr>
          <p:cNvPr id="1026" name="Picture 2">
            <a:extLst>
              <a:ext uri="{FF2B5EF4-FFF2-40B4-BE49-F238E27FC236}">
                <a16:creationId xmlns:a16="http://schemas.microsoft.com/office/drawing/2014/main" id="{CB4CABDE-10A5-9345-8AC8-A486278B6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7269" y="74428"/>
            <a:ext cx="3872990" cy="92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556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FD7814C-EF4A-2748-8E2C-EEA9CD614764}"/>
              </a:ext>
            </a:extLst>
          </p:cNvPr>
          <p:cNvGraphicFramePr>
            <a:graphicFrameLocks noChangeAspect="1"/>
          </p:cNvGraphicFramePr>
          <p:nvPr>
            <p:custDataLst>
              <p:tags r:id="rId2"/>
            </p:custDataLst>
            <p:extLst>
              <p:ext uri="{D42A27DB-BD31-4B8C-83A1-F6EECF244321}">
                <p14:modId xmlns:p14="http://schemas.microsoft.com/office/powerpoint/2010/main" val="31511020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6475"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7DB3F7A-4204-924A-8BCD-CAB2BA0822AE}"/>
              </a:ext>
            </a:extLst>
          </p:cNvPr>
          <p:cNvSpPr>
            <a:spLocks noGrp="1"/>
          </p:cNvSpPr>
          <p:nvPr>
            <p:ph type="title"/>
          </p:nvPr>
        </p:nvSpPr>
        <p:spPr/>
        <p:txBody>
          <a:bodyPr vert="horz"/>
          <a:lstStyle/>
          <a:p>
            <a:r>
              <a:rPr lang="en-US" dirty="0"/>
              <a:t>[showing the AI learning swinging technique]</a:t>
            </a:r>
          </a:p>
        </p:txBody>
      </p:sp>
      <p:sp>
        <p:nvSpPr>
          <p:cNvPr id="3" name="Content Placeholder 2">
            <a:extLst>
              <a:ext uri="{FF2B5EF4-FFF2-40B4-BE49-F238E27FC236}">
                <a16:creationId xmlns:a16="http://schemas.microsoft.com/office/drawing/2014/main" id="{90BA058D-8AC8-6E46-82CB-B9BF87A746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3165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95B7A49-B1F9-3440-BEF3-A3429E870CCD}"/>
              </a:ext>
            </a:extLst>
          </p:cNvPr>
          <p:cNvGraphicFramePr>
            <a:graphicFrameLocks noChangeAspect="1"/>
          </p:cNvGraphicFramePr>
          <p:nvPr>
            <p:custDataLst>
              <p:tags r:id="rId2"/>
            </p:custDataLst>
            <p:extLst>
              <p:ext uri="{D42A27DB-BD31-4B8C-83A1-F6EECF244321}">
                <p14:modId xmlns:p14="http://schemas.microsoft.com/office/powerpoint/2010/main" val="190457257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7497"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8" name="Table 8">
            <a:extLst>
              <a:ext uri="{FF2B5EF4-FFF2-40B4-BE49-F238E27FC236}">
                <a16:creationId xmlns:a16="http://schemas.microsoft.com/office/drawing/2014/main" id="{B28D327A-179E-7745-801A-AA0CF303C941}"/>
              </a:ext>
            </a:extLst>
          </p:cNvPr>
          <p:cNvGraphicFramePr>
            <a:graphicFrameLocks noGrp="1"/>
          </p:cNvGraphicFramePr>
          <p:nvPr>
            <p:extLst>
              <p:ext uri="{D42A27DB-BD31-4B8C-83A1-F6EECF244321}">
                <p14:modId xmlns:p14="http://schemas.microsoft.com/office/powerpoint/2010/main" val="3852622668"/>
              </p:ext>
            </p:extLst>
          </p:nvPr>
        </p:nvGraphicFramePr>
        <p:xfrm>
          <a:off x="590107" y="488260"/>
          <a:ext cx="11011786" cy="5881480"/>
        </p:xfrm>
        <a:graphic>
          <a:graphicData uri="http://schemas.openxmlformats.org/drawingml/2006/table">
            <a:tbl>
              <a:tblPr firstRow="1" bandRow="1">
                <a:tableStyleId>{8A107856-5554-42FB-B03E-39F5DBC370BA}</a:tableStyleId>
              </a:tblPr>
              <a:tblGrid>
                <a:gridCol w="9128051">
                  <a:extLst>
                    <a:ext uri="{9D8B030D-6E8A-4147-A177-3AD203B41FA5}">
                      <a16:colId xmlns:a16="http://schemas.microsoft.com/office/drawing/2014/main" val="835129561"/>
                    </a:ext>
                  </a:extLst>
                </a:gridCol>
                <a:gridCol w="1883735">
                  <a:extLst>
                    <a:ext uri="{9D8B030D-6E8A-4147-A177-3AD203B41FA5}">
                      <a16:colId xmlns:a16="http://schemas.microsoft.com/office/drawing/2014/main" val="3828745575"/>
                    </a:ext>
                  </a:extLst>
                </a:gridCol>
              </a:tblGrid>
              <a:tr h="1176296">
                <a:tc>
                  <a:txBody>
                    <a:bodyPr/>
                    <a:lstStyle/>
                    <a:p>
                      <a:r>
                        <a:rPr lang="en-US" sz="3200" b="0" dirty="0">
                          <a:solidFill>
                            <a:schemeClr val="accent6"/>
                          </a:solidFill>
                          <a:latin typeface="Trebuchet MS" panose="020B0703020202090204" pitchFamily="34" charset="0"/>
                        </a:rPr>
                        <a:t>Pre-training with Kurodo’s data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3200" b="0" dirty="0">
                          <a:solidFill>
                            <a:schemeClr val="accent6"/>
                          </a:solidFill>
                          <a:latin typeface="Trebuchet MS" panose="020B0703020202090204" pitchFamily="34" charset="0"/>
                        </a:rPr>
                        <a:t>2 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6829520"/>
                  </a:ext>
                </a:extLst>
              </a:tr>
              <a:tr h="1176296">
                <a:tc>
                  <a:txBody>
                    <a:bodyPr/>
                    <a:lstStyle/>
                    <a:p>
                      <a:r>
                        <a:rPr lang="en-US" sz="3200" dirty="0">
                          <a:solidFill>
                            <a:schemeClr val="accent1"/>
                          </a:solidFill>
                          <a:latin typeface="Trebuchet MS" panose="020B0703020202090204" pitchFamily="34" charset="0"/>
                        </a:rPr>
                        <a:t>Self-training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3200" dirty="0">
                          <a:solidFill>
                            <a:schemeClr val="accent1"/>
                          </a:solidFill>
                          <a:latin typeface="Trebuchet MS" panose="020B0703020202090204" pitchFamily="34" charset="0"/>
                        </a:rPr>
                        <a:t>25 </a:t>
                      </a:r>
                      <a:r>
                        <a:rPr lang="en-US" sz="3200" dirty="0" err="1">
                          <a:solidFill>
                            <a:schemeClr val="accent1"/>
                          </a:solidFill>
                          <a:latin typeface="Trebuchet MS" panose="020B0703020202090204" pitchFamily="34" charset="0"/>
                        </a:rPr>
                        <a:t>hrs</a:t>
                      </a:r>
                      <a:endParaRPr lang="en-US" sz="3200" dirty="0">
                        <a:solidFill>
                          <a:schemeClr val="accent1"/>
                        </a:solidFill>
                        <a:latin typeface="Trebuchet MS" panose="020B070302020209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31839"/>
                  </a:ext>
                </a:extLst>
              </a:tr>
              <a:tr h="1176296">
                <a:tc>
                  <a:txBody>
                    <a:bodyPr/>
                    <a:lstStyle/>
                    <a:p>
                      <a:r>
                        <a:rPr lang="en-US" sz="3200" dirty="0">
                          <a:solidFill>
                            <a:schemeClr val="accent2"/>
                          </a:solidFill>
                          <a:latin typeface="Trebuchet MS" panose="020B0703020202090204" pitchFamily="34" charset="0"/>
                        </a:rPr>
                        <a:t>Self-training with Kurodo’s data in replay buffer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3200" dirty="0">
                          <a:solidFill>
                            <a:schemeClr val="accent2"/>
                          </a:solidFill>
                          <a:latin typeface="Trebuchet MS" panose="020B0703020202090204" pitchFamily="34" charset="0"/>
                        </a:rPr>
                        <a:t>15 </a:t>
                      </a:r>
                      <a:r>
                        <a:rPr lang="en-US" sz="3200" dirty="0" err="1">
                          <a:solidFill>
                            <a:schemeClr val="accent2"/>
                          </a:solidFill>
                          <a:latin typeface="Trebuchet MS" panose="020B0703020202090204" pitchFamily="34" charset="0"/>
                        </a:rPr>
                        <a:t>hrs</a:t>
                      </a:r>
                      <a:endParaRPr lang="en-US" sz="3200" dirty="0">
                        <a:solidFill>
                          <a:schemeClr val="accent2"/>
                        </a:solidFill>
                        <a:latin typeface="Trebuchet MS" panose="020B070302020209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2647476"/>
                  </a:ext>
                </a:extLst>
              </a:tr>
              <a:tr h="1176296">
                <a:tc>
                  <a:txBody>
                    <a:bodyPr/>
                    <a:lstStyle/>
                    <a:p>
                      <a:r>
                        <a:rPr lang="en-US" sz="3200" dirty="0">
                          <a:solidFill>
                            <a:schemeClr val="accent1"/>
                          </a:solidFill>
                          <a:latin typeface="Trebuchet MS" panose="020B0703020202090204" pitchFamily="34" charset="0"/>
                        </a:rPr>
                        <a:t>Self-training</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dirty="0">
                          <a:solidFill>
                            <a:schemeClr val="accent1"/>
                          </a:solidFill>
                          <a:latin typeface="Trebuchet MS" panose="020B0703020202090204" pitchFamily="34" charset="0"/>
                        </a:rPr>
                        <a:t>25 </a:t>
                      </a:r>
                      <a:r>
                        <a:rPr lang="en-US" sz="3200" dirty="0" err="1">
                          <a:solidFill>
                            <a:schemeClr val="accent1"/>
                          </a:solidFill>
                          <a:latin typeface="Trebuchet MS" panose="020B0703020202090204" pitchFamily="34" charset="0"/>
                        </a:rPr>
                        <a:t>hrs</a:t>
                      </a:r>
                      <a:endParaRPr lang="en-US" sz="3200" dirty="0">
                        <a:solidFill>
                          <a:schemeClr val="accent1"/>
                        </a:solidFill>
                        <a:latin typeface="Trebuchet MS" panose="020B070302020209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921971"/>
                  </a:ext>
                </a:extLst>
              </a:tr>
              <a:tr h="1176296">
                <a:tc>
                  <a:txBody>
                    <a:bodyPr/>
                    <a:lstStyle/>
                    <a:p>
                      <a:r>
                        <a:rPr lang="en-US" sz="3200" b="1" dirty="0">
                          <a:latin typeface="Trebuchet MS" panose="020B0703020202090204" pitchFamily="34" charset="0"/>
                        </a:rPr>
                        <a:t>Total training time</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r>
                        <a:rPr lang="en-US" sz="3200" b="1" dirty="0">
                          <a:latin typeface="Trebuchet MS" panose="020B0703020202090204" pitchFamily="34" charset="0"/>
                        </a:rPr>
                        <a:t>~65 </a:t>
                      </a:r>
                      <a:r>
                        <a:rPr lang="en-US" sz="3200" b="1" dirty="0" err="1">
                          <a:latin typeface="Trebuchet MS" panose="020B0703020202090204" pitchFamily="34" charset="0"/>
                        </a:rPr>
                        <a:t>hrs</a:t>
                      </a:r>
                      <a:endParaRPr lang="en-US" sz="3200" b="1" dirty="0">
                        <a:latin typeface="Trebuchet MS" panose="020B070302020209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9030475"/>
                  </a:ext>
                </a:extLst>
              </a:tr>
            </a:tbl>
          </a:graphicData>
        </a:graphic>
      </p:graphicFrame>
    </p:spTree>
    <p:extLst>
      <p:ext uri="{BB962C8B-B14F-4D97-AF65-F5344CB8AC3E}">
        <p14:creationId xmlns:p14="http://schemas.microsoft.com/office/powerpoint/2010/main" val="3392657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5DB6A68-9428-3E48-8324-A29040E4327F}"/>
              </a:ext>
            </a:extLst>
          </p:cNvPr>
          <p:cNvGraphicFramePr>
            <a:graphicFrameLocks noChangeAspect="1"/>
          </p:cNvGraphicFramePr>
          <p:nvPr>
            <p:custDataLst>
              <p:tags r:id="rId2"/>
            </p:custDataLst>
            <p:extLst>
              <p:ext uri="{D42A27DB-BD31-4B8C-83A1-F6EECF244321}">
                <p14:modId xmlns:p14="http://schemas.microsoft.com/office/powerpoint/2010/main" val="23380488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8515"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B6EF29A-F7E9-C742-B15E-D7F2C77D02BD}"/>
              </a:ext>
            </a:extLst>
          </p:cNvPr>
          <p:cNvSpPr>
            <a:spLocks noGrp="1"/>
          </p:cNvSpPr>
          <p:nvPr>
            <p:ph type="title"/>
          </p:nvPr>
        </p:nvSpPr>
        <p:spPr/>
        <p:txBody>
          <a:bodyPr vert="horz"/>
          <a:lstStyle/>
          <a:p>
            <a:r>
              <a:rPr lang="en-US" dirty="0"/>
              <a:t>[Final speed run with music]</a:t>
            </a:r>
          </a:p>
        </p:txBody>
      </p:sp>
      <p:sp>
        <p:nvSpPr>
          <p:cNvPr id="3" name="Content Placeholder 2">
            <a:extLst>
              <a:ext uri="{FF2B5EF4-FFF2-40B4-BE49-F238E27FC236}">
                <a16:creationId xmlns:a16="http://schemas.microsoft.com/office/drawing/2014/main" id="{8767505E-456E-7045-A5F2-9DDAB9E72F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169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wop">
            <a:extLst>
              <a:ext uri="{FF2B5EF4-FFF2-40B4-BE49-F238E27FC236}">
                <a16:creationId xmlns:a16="http://schemas.microsoft.com/office/drawing/2014/main" id="{A0EB455B-631D-4F63-B56B-2036A683F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71" y="1902955"/>
            <a:ext cx="2374265" cy="14947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28A94BB-3650-49D5-9507-1E9291DED139}"/>
              </a:ext>
            </a:extLst>
          </p:cNvPr>
          <p:cNvSpPr txBox="1"/>
          <p:nvPr/>
        </p:nvSpPr>
        <p:spPr>
          <a:xfrm>
            <a:off x="590606" y="3770084"/>
            <a:ext cx="1917877" cy="456359"/>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Game Engine</a:t>
            </a:r>
          </a:p>
        </p:txBody>
      </p:sp>
      <p:sp>
        <p:nvSpPr>
          <p:cNvPr id="12" name="TextBox 11">
            <a:extLst>
              <a:ext uri="{FF2B5EF4-FFF2-40B4-BE49-F238E27FC236}">
                <a16:creationId xmlns:a16="http://schemas.microsoft.com/office/drawing/2014/main" id="{88744D4B-FE37-49C2-81D1-2A2615C3EC94}"/>
              </a:ext>
            </a:extLst>
          </p:cNvPr>
          <p:cNvSpPr txBox="1"/>
          <p:nvPr/>
        </p:nvSpPr>
        <p:spPr>
          <a:xfrm>
            <a:off x="3491129" y="2430715"/>
            <a:ext cx="1917877" cy="456359"/>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Adapter</a:t>
            </a:r>
          </a:p>
        </p:txBody>
      </p:sp>
      <p:sp>
        <p:nvSpPr>
          <p:cNvPr id="14" name="TextBox 13">
            <a:extLst>
              <a:ext uri="{FF2B5EF4-FFF2-40B4-BE49-F238E27FC236}">
                <a16:creationId xmlns:a16="http://schemas.microsoft.com/office/drawing/2014/main" id="{9D5D4042-5147-4C2E-B602-6431DADEDDC9}"/>
              </a:ext>
            </a:extLst>
          </p:cNvPr>
          <p:cNvSpPr txBox="1"/>
          <p:nvPr/>
        </p:nvSpPr>
        <p:spPr>
          <a:xfrm>
            <a:off x="7317866" y="2071824"/>
            <a:ext cx="1917877" cy="807503"/>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Selenium / Chomedriver</a:t>
            </a:r>
          </a:p>
        </p:txBody>
      </p:sp>
      <p:sp>
        <p:nvSpPr>
          <p:cNvPr id="9" name="Right Brace 8">
            <a:extLst>
              <a:ext uri="{FF2B5EF4-FFF2-40B4-BE49-F238E27FC236}">
                <a16:creationId xmlns:a16="http://schemas.microsoft.com/office/drawing/2014/main" id="{A6C4D8A0-BEAA-4C4E-A97F-2EF492D7759C}"/>
              </a:ext>
            </a:extLst>
          </p:cNvPr>
          <p:cNvSpPr/>
          <p:nvPr/>
        </p:nvSpPr>
        <p:spPr>
          <a:xfrm>
            <a:off x="2947602" y="1441930"/>
            <a:ext cx="502423" cy="4199976"/>
          </a:xfrm>
          <a:prstGeom prst="rightBrace">
            <a:avLst>
              <a:gd name="adj1" fmla="val 45832"/>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sp>
        <p:nvSpPr>
          <p:cNvPr id="16" name="TextBox 15">
            <a:extLst>
              <a:ext uri="{FF2B5EF4-FFF2-40B4-BE49-F238E27FC236}">
                <a16:creationId xmlns:a16="http://schemas.microsoft.com/office/drawing/2014/main" id="{2D92F6AA-BFE8-46D4-B005-2EA607A35117}"/>
              </a:ext>
            </a:extLst>
          </p:cNvPr>
          <p:cNvSpPr txBox="1"/>
          <p:nvPr/>
        </p:nvSpPr>
        <p:spPr>
          <a:xfrm>
            <a:off x="464364" y="1390538"/>
            <a:ext cx="1917877" cy="456359"/>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Game UI</a:t>
            </a:r>
          </a:p>
        </p:txBody>
      </p:sp>
      <p:sp>
        <p:nvSpPr>
          <p:cNvPr id="10" name="Arrow: Right 9">
            <a:extLst>
              <a:ext uri="{FF2B5EF4-FFF2-40B4-BE49-F238E27FC236}">
                <a16:creationId xmlns:a16="http://schemas.microsoft.com/office/drawing/2014/main" id="{92261466-2163-476D-B9DE-3FEE91920B78}"/>
              </a:ext>
            </a:extLst>
          </p:cNvPr>
          <p:cNvSpPr/>
          <p:nvPr/>
        </p:nvSpPr>
        <p:spPr>
          <a:xfrm>
            <a:off x="5423120" y="3006936"/>
            <a:ext cx="1980940" cy="763147"/>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solidFill>
                <a:latin typeface="Trebuchet MS" panose="020B0603020202020204" pitchFamily="34" charset="0"/>
              </a:rPr>
              <a:t>Game State</a:t>
            </a:r>
          </a:p>
        </p:txBody>
      </p:sp>
      <p:sp>
        <p:nvSpPr>
          <p:cNvPr id="18" name="Arrow: Right 17">
            <a:extLst>
              <a:ext uri="{FF2B5EF4-FFF2-40B4-BE49-F238E27FC236}">
                <a16:creationId xmlns:a16="http://schemas.microsoft.com/office/drawing/2014/main" id="{C1E57116-AB19-400C-9F1D-A08ADC9BF5BD}"/>
              </a:ext>
            </a:extLst>
          </p:cNvPr>
          <p:cNvSpPr/>
          <p:nvPr/>
        </p:nvSpPr>
        <p:spPr>
          <a:xfrm flipH="1">
            <a:off x="5251286" y="3778324"/>
            <a:ext cx="1980938" cy="763147"/>
          </a:xfrm>
          <a:prstGeom prst="rightArrow">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solidFill>
                <a:latin typeface="Trebuchet MS" panose="020B0603020202020204" pitchFamily="34" charset="0"/>
              </a:rPr>
              <a:t>Actions</a:t>
            </a:r>
          </a:p>
        </p:txBody>
      </p:sp>
      <p:sp>
        <p:nvSpPr>
          <p:cNvPr id="20" name="Right Brace 19">
            <a:extLst>
              <a:ext uri="{FF2B5EF4-FFF2-40B4-BE49-F238E27FC236}">
                <a16:creationId xmlns:a16="http://schemas.microsoft.com/office/drawing/2014/main" id="{977660E0-A978-4A2E-AA45-F1FE44E4C1EF}"/>
              </a:ext>
            </a:extLst>
          </p:cNvPr>
          <p:cNvSpPr/>
          <p:nvPr/>
        </p:nvSpPr>
        <p:spPr>
          <a:xfrm rot="10800000">
            <a:off x="9359286" y="1441930"/>
            <a:ext cx="502423" cy="4199976"/>
          </a:xfrm>
          <a:prstGeom prst="rightBrace">
            <a:avLst>
              <a:gd name="adj1" fmla="val 45832"/>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pic>
        <p:nvPicPr>
          <p:cNvPr id="21" name="Graphic 20">
            <a:extLst>
              <a:ext uri="{FF2B5EF4-FFF2-40B4-BE49-F238E27FC236}">
                <a16:creationId xmlns:a16="http://schemas.microsoft.com/office/drawing/2014/main" id="{8A1A94EB-9D11-4929-986C-CC9EFBC29C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1105" y="4321064"/>
            <a:ext cx="1016877" cy="1355836"/>
          </a:xfrm>
          <a:prstGeom prst="rect">
            <a:avLst/>
          </a:prstGeom>
        </p:spPr>
      </p:pic>
      <p:pic>
        <p:nvPicPr>
          <p:cNvPr id="28" name="Graphic 27">
            <a:extLst>
              <a:ext uri="{FF2B5EF4-FFF2-40B4-BE49-F238E27FC236}">
                <a16:creationId xmlns:a16="http://schemas.microsoft.com/office/drawing/2014/main" id="{8BFC41F6-1A21-4974-B9DB-459E3AF1AD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37068" y="3006936"/>
            <a:ext cx="1016877" cy="1355836"/>
          </a:xfrm>
          <a:prstGeom prst="rect">
            <a:avLst/>
          </a:prstGeom>
        </p:spPr>
      </p:pic>
      <p:pic>
        <p:nvPicPr>
          <p:cNvPr id="31" name="Graphic 30">
            <a:extLst>
              <a:ext uri="{FF2B5EF4-FFF2-40B4-BE49-F238E27FC236}">
                <a16:creationId xmlns:a16="http://schemas.microsoft.com/office/drawing/2014/main" id="{9F73238E-CE7D-4801-ACD6-E0C0112D53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36165" y="4321064"/>
            <a:ext cx="1016877" cy="1355836"/>
          </a:xfrm>
          <a:prstGeom prst="rect">
            <a:avLst/>
          </a:prstGeom>
        </p:spPr>
      </p:pic>
      <p:sp>
        <p:nvSpPr>
          <p:cNvPr id="32" name="TextBox 31">
            <a:extLst>
              <a:ext uri="{FF2B5EF4-FFF2-40B4-BE49-F238E27FC236}">
                <a16:creationId xmlns:a16="http://schemas.microsoft.com/office/drawing/2014/main" id="{782C6392-7EAB-4747-A4A9-55A001C9E153}"/>
              </a:ext>
            </a:extLst>
          </p:cNvPr>
          <p:cNvSpPr txBox="1"/>
          <p:nvPr/>
        </p:nvSpPr>
        <p:spPr>
          <a:xfrm>
            <a:off x="10185665" y="3770084"/>
            <a:ext cx="1917877" cy="456359"/>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RL Agent</a:t>
            </a:r>
          </a:p>
        </p:txBody>
      </p:sp>
      <p:pic>
        <p:nvPicPr>
          <p:cNvPr id="33" name="Graphic 32">
            <a:extLst>
              <a:ext uri="{FF2B5EF4-FFF2-40B4-BE49-F238E27FC236}">
                <a16:creationId xmlns:a16="http://schemas.microsoft.com/office/drawing/2014/main" id="{A09DEFBC-75F3-407C-96F8-F2D10ACEF2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1946" y="2051909"/>
            <a:ext cx="1016877" cy="1355836"/>
          </a:xfrm>
          <a:prstGeom prst="rect">
            <a:avLst/>
          </a:prstGeom>
        </p:spPr>
      </p:pic>
      <p:sp>
        <p:nvSpPr>
          <p:cNvPr id="34" name="TextBox 33">
            <a:extLst>
              <a:ext uri="{FF2B5EF4-FFF2-40B4-BE49-F238E27FC236}">
                <a16:creationId xmlns:a16="http://schemas.microsoft.com/office/drawing/2014/main" id="{9A61FF11-D4EB-4EFD-8029-92E31B5DE405}"/>
              </a:ext>
            </a:extLst>
          </p:cNvPr>
          <p:cNvSpPr txBox="1"/>
          <p:nvPr/>
        </p:nvSpPr>
        <p:spPr>
          <a:xfrm>
            <a:off x="9828241" y="1500928"/>
            <a:ext cx="2584287" cy="456359"/>
          </a:xfrm>
          <a:prstGeom prst="rect">
            <a:avLst/>
          </a:prstGeom>
          <a:noFill/>
        </p:spPr>
        <p:txBody>
          <a:bodyPr wrap="square" rtlCol="0">
            <a:spAutoFit/>
          </a:bodyPr>
          <a:lstStyle/>
          <a:p>
            <a:pPr algn="ctr"/>
            <a:r>
              <a:rPr lang="en-US" sz="2000" dirty="0">
                <a:latin typeface="Trebuchet MS" panose="020B0603020202020204" pitchFamily="34" charset="0"/>
                <a:cs typeface="Aldhabi" panose="020B0604020202020204" pitchFamily="2" charset="-78"/>
              </a:rPr>
              <a:t>RL Environment</a:t>
            </a:r>
          </a:p>
        </p:txBody>
      </p:sp>
      <p:pic>
        <p:nvPicPr>
          <p:cNvPr id="1040" name="Picture 16" descr="Selenium">
            <a:extLst>
              <a:ext uri="{FF2B5EF4-FFF2-40B4-BE49-F238E27FC236}">
                <a16:creationId xmlns:a16="http://schemas.microsoft.com/office/drawing/2014/main" id="{F765E7EB-BEF2-40A2-AEE5-7027D99538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1245" y="3061818"/>
            <a:ext cx="1089019" cy="1138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6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animBg="1"/>
      <p:bldP spid="18" grpId="0" animBg="1"/>
      <p:bldP spid="20" grpId="0" animBg="1"/>
      <p:bldP spid="32"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5076E87-66E2-B242-B59D-DE905468A865}"/>
              </a:ext>
            </a:extLst>
          </p:cNvPr>
          <p:cNvGraphicFramePr>
            <a:graphicFrameLocks noChangeAspect="1"/>
          </p:cNvGraphicFramePr>
          <p:nvPr>
            <p:custDataLst>
              <p:tags r:id="rId2"/>
            </p:custDataLst>
            <p:extLst>
              <p:ext uri="{D42A27DB-BD31-4B8C-83A1-F6EECF244321}">
                <p14:modId xmlns:p14="http://schemas.microsoft.com/office/powerpoint/2010/main" val="391738297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3441"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F4AD1E76-3983-8C4A-82C0-CC9636A772F3}"/>
              </a:ext>
            </a:extLst>
          </p:cNvPr>
          <p:cNvPicPr>
            <a:picLocks noChangeAspect="1"/>
          </p:cNvPicPr>
          <p:nvPr/>
        </p:nvPicPr>
        <p:blipFill>
          <a:blip r:embed="rId7"/>
          <a:stretch>
            <a:fillRect/>
          </a:stretch>
        </p:blipFill>
        <p:spPr>
          <a:xfrm>
            <a:off x="2604521" y="0"/>
            <a:ext cx="6982958" cy="6858000"/>
          </a:xfrm>
          <a:prstGeom prst="rect">
            <a:avLst/>
          </a:prstGeom>
        </p:spPr>
      </p:pic>
    </p:spTree>
    <p:extLst>
      <p:ext uri="{BB962C8B-B14F-4D97-AF65-F5344CB8AC3E}">
        <p14:creationId xmlns:p14="http://schemas.microsoft.com/office/powerpoint/2010/main" val="247469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2D62181-D539-BE40-8B7D-A6A9E294D1A5}"/>
              </a:ext>
            </a:extLst>
          </p:cNvPr>
          <p:cNvGrpSpPr/>
          <p:nvPr/>
        </p:nvGrpSpPr>
        <p:grpSpPr>
          <a:xfrm>
            <a:off x="364388" y="555914"/>
            <a:ext cx="11956461" cy="6134100"/>
            <a:chOff x="883935" y="642846"/>
            <a:chExt cx="10925400" cy="5605128"/>
          </a:xfrm>
        </p:grpSpPr>
        <p:pic>
          <p:nvPicPr>
            <p:cNvPr id="9" name="Graphic 8">
              <a:extLst>
                <a:ext uri="{FF2B5EF4-FFF2-40B4-BE49-F238E27FC236}">
                  <a16:creationId xmlns:a16="http://schemas.microsoft.com/office/drawing/2014/main" id="{7EB8C39A-26C7-45F0-9183-B1402062E778}"/>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7553" r="9770" b="1080"/>
            <a:stretch/>
          </p:blipFill>
          <p:spPr>
            <a:xfrm>
              <a:off x="2889130" y="784374"/>
              <a:ext cx="6710166" cy="5463600"/>
            </a:xfrm>
            <a:prstGeom prst="rect">
              <a:avLst/>
            </a:prstGeom>
          </p:spPr>
        </p:pic>
        <p:sp>
          <p:nvSpPr>
            <p:cNvPr id="4" name="TextBox 3">
              <a:extLst>
                <a:ext uri="{FF2B5EF4-FFF2-40B4-BE49-F238E27FC236}">
                  <a16:creationId xmlns:a16="http://schemas.microsoft.com/office/drawing/2014/main" id="{4896A48E-37B5-4EF2-B5BC-193E90E1F612}"/>
                </a:ext>
              </a:extLst>
            </p:cNvPr>
            <p:cNvSpPr txBox="1"/>
            <p:nvPr/>
          </p:nvSpPr>
          <p:spPr>
            <a:xfrm>
              <a:off x="883935" y="1176718"/>
              <a:ext cx="1625792" cy="4678204"/>
            </a:xfrm>
            <a:prstGeom prst="rect">
              <a:avLst/>
            </a:prstGeom>
            <a:noFill/>
          </p:spPr>
          <p:txBody>
            <a:bodyPr wrap="square" rtlCol="0">
              <a:spAutoFit/>
            </a:bodyPr>
            <a:lstStyle/>
            <a:p>
              <a:r>
                <a:rPr lang="en-US" sz="1400" b="1" dirty="0">
                  <a:latin typeface="Trebuchet MS" panose="020B0603020202020204" pitchFamily="34" charset="0"/>
                  <a:cs typeface="Aldhabi" panose="020B0604020202020204" pitchFamily="2" charset="-78"/>
                </a:rPr>
                <a:t>Body Parts</a:t>
              </a:r>
            </a:p>
            <a:p>
              <a:endParaRPr lang="en-US" sz="200" b="1" dirty="0">
                <a:latin typeface="Trebuchet MS" panose="020B0603020202020204" pitchFamily="34"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Head</a:t>
              </a:r>
            </a:p>
            <a:p>
              <a:r>
                <a:rPr lang="en-US" sz="1100" dirty="0">
                  <a:solidFill>
                    <a:schemeClr val="bg1">
                      <a:lumMod val="50000"/>
                    </a:schemeClr>
                  </a:solidFill>
                  <a:latin typeface="Consolas" panose="020B0609020204030204" pitchFamily="49" charset="0"/>
                  <a:cs typeface="Aldhabi" panose="020B0604020202020204" pitchFamily="2" charset="-78"/>
                </a:rPr>
                <a:t>  Position X: 2.5</a:t>
              </a:r>
            </a:p>
            <a:p>
              <a:r>
                <a:rPr lang="en-US" sz="1100" dirty="0">
                  <a:solidFill>
                    <a:schemeClr val="bg1">
                      <a:lumMod val="50000"/>
                    </a:schemeClr>
                  </a:solidFill>
                  <a:latin typeface="Consolas" panose="020B0609020204030204" pitchFamily="49" charset="0"/>
                  <a:cs typeface="Aldhabi" panose="020B0604020202020204" pitchFamily="2" charset="-78"/>
                </a:rPr>
                <a:t>  Position Y: 1.2</a:t>
              </a:r>
            </a:p>
            <a:p>
              <a:r>
                <a:rPr lang="en-US" sz="1100" dirty="0">
                  <a:solidFill>
                    <a:schemeClr val="bg1">
                      <a:lumMod val="50000"/>
                    </a:schemeClr>
                  </a:solidFill>
                  <a:latin typeface="Consolas" panose="020B0609020204030204" pitchFamily="49" charset="0"/>
                  <a:cs typeface="Aldhabi" panose="020B0604020202020204" pitchFamily="2" charset="-78"/>
                </a:rPr>
                <a:t>  Velocity X: 0.7</a:t>
              </a:r>
            </a:p>
            <a:p>
              <a:r>
                <a:rPr lang="en-US" sz="1100" dirty="0">
                  <a:solidFill>
                    <a:schemeClr val="bg1">
                      <a:lumMod val="50000"/>
                    </a:schemeClr>
                  </a:solidFill>
                  <a:latin typeface="Consolas" panose="020B0609020204030204" pitchFamily="49" charset="0"/>
                  <a:cs typeface="Aldhabi" panose="020B0604020202020204" pitchFamily="2" charset="-78"/>
                </a:rPr>
                <a:t>  Velocity Y: 0.1</a:t>
              </a:r>
            </a:p>
            <a:p>
              <a:r>
                <a:rPr lang="en-US" sz="1100" dirty="0">
                  <a:solidFill>
                    <a:schemeClr val="bg1">
                      <a:lumMod val="50000"/>
                    </a:schemeClr>
                  </a:solidFill>
                  <a:latin typeface="Consolas" panose="020B0609020204030204" pitchFamily="49" charset="0"/>
                  <a:cs typeface="Aldhabi" panose="020B0604020202020204" pitchFamily="2" charset="-78"/>
                </a:rPr>
                <a:t>  Angle     :-0.3</a:t>
              </a:r>
            </a:p>
            <a:p>
              <a:r>
                <a:rPr lang="en-US" sz="200" i="1" dirty="0">
                  <a:latin typeface="Trebuchet MS" panose="020B0603020202020204" pitchFamily="34" charset="0"/>
                  <a:cs typeface="Aldhabi" panose="020B0604020202020204" pitchFamily="2" charset="-78"/>
                </a:rPr>
                <a:t>	</a:t>
              </a:r>
            </a:p>
            <a:p>
              <a:r>
                <a:rPr lang="en-US" sz="1200" dirty="0">
                  <a:solidFill>
                    <a:schemeClr val="tx1">
                      <a:lumMod val="75000"/>
                      <a:lumOff val="25000"/>
                    </a:schemeClr>
                  </a:solidFill>
                  <a:latin typeface="Trebuchet MS" panose="020B0603020202020204" pitchFamily="34" charset="0"/>
                  <a:cs typeface="Aldhabi" panose="020B0604020202020204" pitchFamily="2" charset="-78"/>
                </a:rPr>
                <a:t>Torso</a:t>
              </a:r>
            </a:p>
            <a:p>
              <a:r>
                <a:rPr lang="en-US" sz="1100" i="1" dirty="0">
                  <a:solidFill>
                    <a:schemeClr val="bg2">
                      <a:lumMod val="50000"/>
                    </a:schemeClr>
                  </a:solidFill>
                  <a:latin typeface="Consolas" panose="020B0609020204030204" pitchFamily="49" charset="0"/>
                  <a:cs typeface="Aldhabi" panose="020B0604020202020204" pitchFamily="2" charset="-78"/>
                </a:rPr>
                <a:t>  ...</a:t>
              </a:r>
            </a:p>
            <a:p>
              <a:r>
                <a:rPr lang="en-US" sz="1200" dirty="0">
                  <a:solidFill>
                    <a:schemeClr val="tx1">
                      <a:lumMod val="75000"/>
                      <a:lumOff val="25000"/>
                    </a:schemeClr>
                  </a:solidFill>
                  <a:latin typeface="Trebuchet MS" panose="020B0603020202020204" pitchFamily="34" charset="0"/>
                  <a:cs typeface="Aldhabi" panose="020B0604020202020204" pitchFamily="2" charset="-78"/>
                </a:rPr>
                <a:t>Left Arm</a:t>
              </a:r>
            </a:p>
            <a:p>
              <a:r>
                <a:rPr kumimoji="0" lang="en-US" sz="1100" b="0" i="1" u="none" strike="noStrike" kern="1200" cap="none" spc="0" normalizeH="0" baseline="0" noProof="0" dirty="0">
                  <a:ln>
                    <a:noFill/>
                  </a:ln>
                  <a:solidFill>
                    <a:srgbClr val="E7E6E6">
                      <a:lumMod val="50000"/>
                    </a:srgbClr>
                  </a:solidFill>
                  <a:effectLst/>
                  <a:uLnTx/>
                  <a:uFillTx/>
                  <a:latin typeface="Consolas" panose="020B0609020204030204" pitchFamily="49" charset="0"/>
                  <a:ea typeface="+mn-ea"/>
                  <a:cs typeface="Aldhabi" panose="020B0604020202020204" pitchFamily="2" charset="-78"/>
                </a:rPr>
                <a:t>  ...</a:t>
              </a:r>
              <a:endParaRPr lang="en-US" sz="1200" i="1" dirty="0">
                <a:solidFill>
                  <a:schemeClr val="bg2">
                    <a:lumMod val="50000"/>
                  </a:schemeClr>
                </a:solidFill>
                <a:latin typeface="Consolas" panose="020B0609020204030204" pitchFamily="49"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Left Thigh</a:t>
              </a:r>
            </a:p>
            <a:p>
              <a:r>
                <a:rPr lang="en-US" sz="1100" i="1" dirty="0">
                  <a:solidFill>
                    <a:schemeClr val="bg2">
                      <a:lumMod val="50000"/>
                    </a:schemeClr>
                  </a:solidFill>
                  <a:latin typeface="Consolas" panose="020B0609020204030204" pitchFamily="49" charset="0"/>
                  <a:cs typeface="Aldhabi" panose="020B0604020202020204" pitchFamily="2" charset="-78"/>
                </a:rPr>
                <a:t>  ...</a:t>
              </a:r>
              <a:endParaRPr lang="en-US" sz="1100" i="1" dirty="0">
                <a:solidFill>
                  <a:schemeClr val="bg2">
                    <a:lumMod val="50000"/>
                  </a:schemeClr>
                </a:solidFill>
                <a:latin typeface="Trebuchet MS" panose="020B0603020202020204" pitchFamily="34"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[other…]</a:t>
              </a:r>
            </a:p>
            <a:p>
              <a:r>
                <a:rPr lang="en-US" sz="1100" i="1" dirty="0">
                  <a:solidFill>
                    <a:schemeClr val="bg2">
                      <a:lumMod val="50000"/>
                    </a:schemeClr>
                  </a:solidFill>
                  <a:latin typeface="Consolas" panose="020B0609020204030204" pitchFamily="49" charset="0"/>
                  <a:cs typeface="Aldhabi" panose="020B0604020202020204" pitchFamily="2" charset="-78"/>
                </a:rPr>
                <a:t>  ...</a:t>
              </a:r>
              <a:endParaRPr lang="en-US" sz="1100" i="1" dirty="0">
                <a:solidFill>
                  <a:schemeClr val="bg2">
                    <a:lumMod val="50000"/>
                  </a:schemeClr>
                </a:solidFill>
                <a:latin typeface="Trebuchet MS" panose="020B0603020202020204" pitchFamily="34" charset="0"/>
                <a:cs typeface="Aldhabi" panose="020B0604020202020204" pitchFamily="2" charset="-78"/>
              </a:endParaRPr>
            </a:p>
            <a:p>
              <a:endParaRPr lang="en-US" sz="1200" b="1" dirty="0">
                <a:latin typeface="Trebuchet MS" panose="020B0603020202020204" pitchFamily="34" charset="0"/>
                <a:cs typeface="Aldhabi" panose="020B0604020202020204" pitchFamily="2" charset="-78"/>
              </a:endParaRPr>
            </a:p>
            <a:p>
              <a:r>
                <a:rPr lang="en-US" sz="1400" b="1" dirty="0">
                  <a:latin typeface="Trebuchet MS" panose="020B0603020202020204" pitchFamily="34" charset="0"/>
                  <a:cs typeface="Aldhabi" panose="020B0604020202020204" pitchFamily="2" charset="-78"/>
                </a:rPr>
                <a:t>Joints</a:t>
              </a:r>
            </a:p>
            <a:p>
              <a:endParaRPr lang="en-US" sz="200" b="1" dirty="0">
                <a:latin typeface="Trebuchet MS" panose="020B0603020202020204" pitchFamily="34"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Left Hip</a:t>
              </a:r>
            </a:p>
            <a:p>
              <a:r>
                <a:rPr lang="en-US" sz="1100" dirty="0">
                  <a:solidFill>
                    <a:schemeClr val="bg1">
                      <a:lumMod val="50000"/>
                    </a:schemeClr>
                  </a:solidFill>
                  <a:latin typeface="Consolas" panose="020B0609020204030204" pitchFamily="49" charset="0"/>
                  <a:cs typeface="Aldhabi" panose="020B0604020202020204" pitchFamily="2" charset="-78"/>
                </a:rPr>
                <a:t>  Angle :-0.8</a:t>
              </a:r>
            </a:p>
            <a:p>
              <a:r>
                <a:rPr lang="en-US" sz="1200" dirty="0">
                  <a:solidFill>
                    <a:schemeClr val="tx1">
                      <a:lumMod val="75000"/>
                      <a:lumOff val="25000"/>
                    </a:schemeClr>
                  </a:solidFill>
                  <a:latin typeface="Trebuchet MS" panose="020B0603020202020204" pitchFamily="34" charset="0"/>
                  <a:cs typeface="Aldhabi" panose="020B0604020202020204" pitchFamily="2" charset="-78"/>
                </a:rPr>
                <a:t>Right Hip</a:t>
              </a:r>
            </a:p>
            <a:p>
              <a:r>
                <a:rPr lang="en-US" sz="1100" dirty="0">
                  <a:solidFill>
                    <a:schemeClr val="bg1">
                      <a:lumMod val="50000"/>
                    </a:schemeClr>
                  </a:solidFill>
                  <a:latin typeface="Consolas" panose="020B0609020204030204" pitchFamily="49" charset="0"/>
                  <a:cs typeface="Aldhabi" panose="020B0604020202020204" pitchFamily="2" charset="-78"/>
                </a:rPr>
                <a:t>  Angle : 1.3</a:t>
              </a:r>
              <a:endParaRPr lang="en-US" sz="1100" i="1" dirty="0">
                <a:latin typeface="Trebuchet MS" panose="020B0603020202020204" pitchFamily="34"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Left Elbow</a:t>
              </a:r>
            </a:p>
            <a:p>
              <a:r>
                <a:rPr lang="en-US" sz="1100" i="1" dirty="0">
                  <a:solidFill>
                    <a:schemeClr val="accent6"/>
                  </a:solidFill>
                  <a:latin typeface="Trebuchet MS" panose="020B0603020202020204" pitchFamily="34" charset="0"/>
                  <a:cs typeface="Aldhabi" panose="020B0604020202020204" pitchFamily="2" charset="-78"/>
                </a:rPr>
                <a:t>  </a:t>
              </a:r>
              <a:r>
                <a:rPr lang="en-US" sz="1100" dirty="0">
                  <a:solidFill>
                    <a:schemeClr val="bg1">
                      <a:lumMod val="50000"/>
                    </a:schemeClr>
                  </a:solidFill>
                  <a:latin typeface="Consolas" panose="020B0609020204030204" pitchFamily="49" charset="0"/>
                  <a:cs typeface="Aldhabi" panose="020B0604020202020204" pitchFamily="2" charset="-78"/>
                </a:rPr>
                <a:t> Angle : 0.5</a:t>
              </a:r>
              <a:endParaRPr lang="en-US" sz="1100" i="1" dirty="0">
                <a:latin typeface="Trebuchet MS" panose="020B0603020202020204" pitchFamily="34" charset="0"/>
                <a:cs typeface="Aldhabi" panose="020B0604020202020204" pitchFamily="2" charset="-78"/>
              </a:endParaRPr>
            </a:p>
            <a:p>
              <a:r>
                <a:rPr lang="en-US" sz="1200" dirty="0">
                  <a:solidFill>
                    <a:schemeClr val="tx1">
                      <a:lumMod val="75000"/>
                      <a:lumOff val="25000"/>
                    </a:schemeClr>
                  </a:solidFill>
                  <a:latin typeface="Trebuchet MS" panose="020B0603020202020204" pitchFamily="34" charset="0"/>
                  <a:cs typeface="Aldhabi" panose="020B0604020202020204" pitchFamily="2" charset="-78"/>
                </a:rPr>
                <a:t>[other…]</a:t>
              </a:r>
            </a:p>
            <a:p>
              <a:r>
                <a:rPr lang="en-US" sz="1100" i="1" dirty="0">
                  <a:solidFill>
                    <a:schemeClr val="bg2">
                      <a:lumMod val="50000"/>
                    </a:schemeClr>
                  </a:solidFill>
                  <a:latin typeface="Consolas" panose="020B0609020204030204" pitchFamily="49" charset="0"/>
                  <a:cs typeface="Aldhabi" panose="020B0604020202020204" pitchFamily="2" charset="-78"/>
                </a:rPr>
                <a:t>  ...</a:t>
              </a:r>
              <a:endParaRPr lang="en-US" sz="1100" b="1" dirty="0">
                <a:latin typeface="Trebuchet MS" panose="020B0603020202020204" pitchFamily="34" charset="0"/>
                <a:cs typeface="Aldhabi" panose="020B0604020202020204" pitchFamily="2" charset="-78"/>
              </a:endParaRPr>
            </a:p>
          </p:txBody>
        </p:sp>
        <p:sp>
          <p:nvSpPr>
            <p:cNvPr id="39" name="Right Brace 38">
              <a:extLst>
                <a:ext uri="{FF2B5EF4-FFF2-40B4-BE49-F238E27FC236}">
                  <a16:creationId xmlns:a16="http://schemas.microsoft.com/office/drawing/2014/main" id="{F5ABA179-764E-49AB-AAE7-1DBE0718B7F6}"/>
                </a:ext>
              </a:extLst>
            </p:cNvPr>
            <p:cNvSpPr/>
            <p:nvPr/>
          </p:nvSpPr>
          <p:spPr>
            <a:xfrm>
              <a:off x="2525043" y="1176718"/>
              <a:ext cx="304801" cy="4674804"/>
            </a:xfrm>
            <a:prstGeom prst="rightBrace">
              <a:avLst>
                <a:gd name="adj1" fmla="val 45832"/>
                <a:gd name="adj2" fmla="val 50746"/>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600"/>
            </a:p>
          </p:txBody>
        </p:sp>
        <p:sp>
          <p:nvSpPr>
            <p:cNvPr id="46" name="TextBox 45">
              <a:extLst>
                <a:ext uri="{FF2B5EF4-FFF2-40B4-BE49-F238E27FC236}">
                  <a16:creationId xmlns:a16="http://schemas.microsoft.com/office/drawing/2014/main" id="{BFC1D709-FAF7-434A-AF09-89F45B26CE88}"/>
                </a:ext>
              </a:extLst>
            </p:cNvPr>
            <p:cNvSpPr txBox="1"/>
            <p:nvPr/>
          </p:nvSpPr>
          <p:spPr>
            <a:xfrm>
              <a:off x="2996857" y="1674734"/>
              <a:ext cx="1632638" cy="523220"/>
            </a:xfrm>
            <a:prstGeom prst="rect">
              <a:avLst/>
            </a:prstGeom>
            <a:noFill/>
          </p:spPr>
          <p:txBody>
            <a:bodyPr wrap="square" rtlCol="0">
              <a:spAutoFit/>
            </a:bodyPr>
            <a:lstStyle/>
            <a:p>
              <a:r>
                <a:rPr lang="en-US" sz="1400" dirty="0">
                  <a:solidFill>
                    <a:srgbClr val="58267E"/>
                  </a:solidFill>
                  <a:latin typeface="Trebuchet MS" panose="020B0603020202020204" pitchFamily="34" charset="0"/>
                  <a:cs typeface="Aldhabi" panose="020B0604020202020204" pitchFamily="2" charset="-78"/>
                </a:rPr>
                <a:t>71 input </a:t>
              </a:r>
            </a:p>
            <a:p>
              <a:r>
                <a:rPr lang="en-US" sz="1400" dirty="0">
                  <a:solidFill>
                    <a:srgbClr val="58267E"/>
                  </a:solidFill>
                  <a:latin typeface="Trebuchet MS" panose="020B0603020202020204" pitchFamily="34" charset="0"/>
                  <a:cs typeface="Aldhabi" panose="020B0604020202020204" pitchFamily="2" charset="-78"/>
                </a:rPr>
                <a:t>nodes</a:t>
              </a:r>
            </a:p>
          </p:txBody>
        </p:sp>
        <p:sp>
          <p:nvSpPr>
            <p:cNvPr id="47" name="TextBox 46">
              <a:extLst>
                <a:ext uri="{FF2B5EF4-FFF2-40B4-BE49-F238E27FC236}">
                  <a16:creationId xmlns:a16="http://schemas.microsoft.com/office/drawing/2014/main" id="{F119C1B9-1F08-45F8-ADD2-D60DE1E9EA3B}"/>
                </a:ext>
              </a:extLst>
            </p:cNvPr>
            <p:cNvSpPr txBox="1"/>
            <p:nvPr/>
          </p:nvSpPr>
          <p:spPr>
            <a:xfrm>
              <a:off x="4736027" y="642846"/>
              <a:ext cx="1642163" cy="307777"/>
            </a:xfrm>
            <a:prstGeom prst="rect">
              <a:avLst/>
            </a:prstGeom>
            <a:noFill/>
          </p:spPr>
          <p:txBody>
            <a:bodyPr wrap="square" rtlCol="0">
              <a:spAutoFit/>
            </a:bodyPr>
            <a:lstStyle/>
            <a:p>
              <a:r>
                <a:rPr lang="en-US" sz="1400" dirty="0">
                  <a:solidFill>
                    <a:srgbClr val="58267E"/>
                  </a:solidFill>
                  <a:latin typeface="Trebuchet MS" panose="020B0603020202020204" pitchFamily="34" charset="0"/>
                  <a:cs typeface="Aldhabi" panose="020B0604020202020204" pitchFamily="2" charset="-78"/>
                </a:rPr>
                <a:t>256 nodes + ReLU</a:t>
              </a:r>
            </a:p>
          </p:txBody>
        </p:sp>
        <p:sp>
          <p:nvSpPr>
            <p:cNvPr id="48" name="TextBox 47">
              <a:extLst>
                <a:ext uri="{FF2B5EF4-FFF2-40B4-BE49-F238E27FC236}">
                  <a16:creationId xmlns:a16="http://schemas.microsoft.com/office/drawing/2014/main" id="{B88CE28B-72E2-4F69-9A33-BBC0805BAF39}"/>
                </a:ext>
              </a:extLst>
            </p:cNvPr>
            <p:cNvSpPr txBox="1"/>
            <p:nvPr/>
          </p:nvSpPr>
          <p:spPr>
            <a:xfrm>
              <a:off x="6451767" y="1433944"/>
              <a:ext cx="1632638" cy="307777"/>
            </a:xfrm>
            <a:prstGeom prst="rect">
              <a:avLst/>
            </a:prstGeom>
            <a:noFill/>
          </p:spPr>
          <p:txBody>
            <a:bodyPr wrap="square" rtlCol="0">
              <a:spAutoFit/>
            </a:bodyPr>
            <a:lstStyle/>
            <a:p>
              <a:r>
                <a:rPr lang="en-US" sz="1400" dirty="0">
                  <a:solidFill>
                    <a:srgbClr val="58267E"/>
                  </a:solidFill>
                  <a:latin typeface="Trebuchet MS" panose="020B0603020202020204" pitchFamily="34" charset="0"/>
                  <a:cs typeface="Aldhabi" panose="020B0604020202020204" pitchFamily="2" charset="-78"/>
                </a:rPr>
                <a:t>128 nodes + ReLU</a:t>
              </a:r>
            </a:p>
          </p:txBody>
        </p:sp>
        <p:sp>
          <p:nvSpPr>
            <p:cNvPr id="49" name="TextBox 48">
              <a:extLst>
                <a:ext uri="{FF2B5EF4-FFF2-40B4-BE49-F238E27FC236}">
                  <a16:creationId xmlns:a16="http://schemas.microsoft.com/office/drawing/2014/main" id="{4D3B67BF-B76E-4B53-8724-F3B2F496AF92}"/>
                </a:ext>
              </a:extLst>
            </p:cNvPr>
            <p:cNvSpPr txBox="1"/>
            <p:nvPr/>
          </p:nvSpPr>
          <p:spPr>
            <a:xfrm>
              <a:off x="8408140" y="2035779"/>
              <a:ext cx="1232544" cy="523220"/>
            </a:xfrm>
            <a:prstGeom prst="rect">
              <a:avLst/>
            </a:prstGeom>
            <a:noFill/>
          </p:spPr>
          <p:txBody>
            <a:bodyPr wrap="square" rtlCol="0">
              <a:spAutoFit/>
            </a:bodyPr>
            <a:lstStyle/>
            <a:p>
              <a:r>
                <a:rPr lang="en-US" sz="1400" dirty="0">
                  <a:solidFill>
                    <a:srgbClr val="58267E"/>
                  </a:solidFill>
                  <a:latin typeface="Trebuchet MS" panose="020B0603020202020204" pitchFamily="34" charset="0"/>
                  <a:cs typeface="Aldhabi" panose="020B0604020202020204" pitchFamily="2" charset="-78"/>
                </a:rPr>
                <a:t>11 output probabilities</a:t>
              </a:r>
            </a:p>
          </p:txBody>
        </p:sp>
        <p:sp>
          <p:nvSpPr>
            <p:cNvPr id="51" name="TextBox 50">
              <a:extLst>
                <a:ext uri="{FF2B5EF4-FFF2-40B4-BE49-F238E27FC236}">
                  <a16:creationId xmlns:a16="http://schemas.microsoft.com/office/drawing/2014/main" id="{22757B83-0285-415C-AB0A-E91BE3EB1A99}"/>
                </a:ext>
              </a:extLst>
            </p:cNvPr>
            <p:cNvSpPr txBox="1"/>
            <p:nvPr/>
          </p:nvSpPr>
          <p:spPr>
            <a:xfrm>
              <a:off x="8390384" y="2590343"/>
              <a:ext cx="1405968" cy="1815882"/>
            </a:xfrm>
            <a:prstGeom prst="rect">
              <a:avLst/>
            </a:prstGeom>
            <a:noFill/>
          </p:spPr>
          <p:txBody>
            <a:bodyPr wrap="square" rtlCol="0">
              <a:spAutoFit/>
            </a:bodyPr>
            <a:lstStyle/>
            <a:p>
              <a:r>
                <a:rPr lang="en-US" sz="1600" dirty="0">
                  <a:solidFill>
                    <a:srgbClr val="58267E"/>
                  </a:solidFill>
                  <a:latin typeface="Consolas" panose="020B0609020204030204" pitchFamily="49" charset="0"/>
                  <a:cs typeface="Aldhabi" panose="020B0604020202020204" pitchFamily="2" charset="-78"/>
                </a:rPr>
                <a:t>‘qp’: 62%</a:t>
              </a:r>
            </a:p>
            <a:p>
              <a:r>
                <a:rPr lang="en-US" sz="1600" dirty="0">
                  <a:solidFill>
                    <a:srgbClr val="58267E"/>
                  </a:solidFill>
                  <a:latin typeface="Consolas" panose="020B0609020204030204" pitchFamily="49" charset="0"/>
                  <a:cs typeface="Aldhabi" panose="020B0604020202020204" pitchFamily="2" charset="-78"/>
                </a:rPr>
                <a:t>‘q’ : 14%</a:t>
              </a:r>
            </a:p>
            <a:p>
              <a:r>
                <a:rPr lang="en-US" sz="1600" dirty="0">
                  <a:solidFill>
                    <a:srgbClr val="58267E"/>
                  </a:solidFill>
                  <a:latin typeface="Consolas" panose="020B0609020204030204" pitchFamily="49" charset="0"/>
                  <a:cs typeface="Aldhabi" panose="020B0604020202020204" pitchFamily="2" charset="-78"/>
                </a:rPr>
                <a:t>‘p’ :  8%</a:t>
              </a:r>
            </a:p>
            <a:p>
              <a:r>
                <a:rPr lang="en-US" sz="1600" dirty="0">
                  <a:solidFill>
                    <a:srgbClr val="58267E"/>
                  </a:solidFill>
                  <a:latin typeface="Consolas" panose="020B0609020204030204" pitchFamily="49" charset="0"/>
                  <a:cs typeface="Aldhabi" panose="020B0604020202020204" pitchFamily="2" charset="-78"/>
                </a:rPr>
                <a:t>‘qo’:  6%</a:t>
              </a:r>
            </a:p>
            <a:p>
              <a:r>
                <a:rPr lang="en-US" sz="1600" dirty="0">
                  <a:solidFill>
                    <a:srgbClr val="58267E"/>
                  </a:solidFill>
                  <a:latin typeface="Consolas" panose="020B0609020204030204" pitchFamily="49" charset="0"/>
                  <a:cs typeface="Aldhabi" panose="020B0604020202020204" pitchFamily="2" charset="-78"/>
                </a:rPr>
                <a:t> .</a:t>
              </a:r>
            </a:p>
            <a:p>
              <a:r>
                <a:rPr lang="en-US" sz="1600" dirty="0">
                  <a:solidFill>
                    <a:srgbClr val="58267E"/>
                  </a:solidFill>
                  <a:latin typeface="Consolas" panose="020B0609020204030204" pitchFamily="49" charset="0"/>
                  <a:cs typeface="Aldhabi" panose="020B0604020202020204" pitchFamily="2" charset="-78"/>
                </a:rPr>
                <a:t> .</a:t>
              </a:r>
            </a:p>
            <a:p>
              <a:r>
                <a:rPr lang="en-US" sz="1600" dirty="0">
                  <a:solidFill>
                    <a:srgbClr val="58267E"/>
                  </a:solidFill>
                  <a:latin typeface="Consolas" panose="020B0609020204030204" pitchFamily="49" charset="0"/>
                  <a:cs typeface="Aldhabi" panose="020B0604020202020204" pitchFamily="2" charset="-78"/>
                </a:rPr>
                <a:t> .  </a:t>
              </a:r>
            </a:p>
          </p:txBody>
        </p:sp>
        <p:sp>
          <p:nvSpPr>
            <p:cNvPr id="52" name="TextBox 51">
              <a:extLst>
                <a:ext uri="{FF2B5EF4-FFF2-40B4-BE49-F238E27FC236}">
                  <a16:creationId xmlns:a16="http://schemas.microsoft.com/office/drawing/2014/main" id="{E4760B42-288B-4E4C-9DFB-87BBEFD374C1}"/>
                </a:ext>
              </a:extLst>
            </p:cNvPr>
            <p:cNvSpPr txBox="1"/>
            <p:nvPr/>
          </p:nvSpPr>
          <p:spPr>
            <a:xfrm>
              <a:off x="10029169" y="2370256"/>
              <a:ext cx="1780166" cy="1261884"/>
            </a:xfrm>
            <a:prstGeom prst="rect">
              <a:avLst/>
            </a:prstGeom>
            <a:noFill/>
          </p:spPr>
          <p:txBody>
            <a:bodyPr wrap="square" rtlCol="0">
              <a:spAutoFit/>
            </a:bodyPr>
            <a:lstStyle/>
            <a:p>
              <a:r>
                <a:rPr lang="en-US" sz="1600" dirty="0">
                  <a:solidFill>
                    <a:srgbClr val="0070C0"/>
                  </a:solidFill>
                  <a:latin typeface="Trebuchet MS" panose="020B0603020202020204" pitchFamily="34" charset="0"/>
                  <a:cs typeface="Aldhabi" panose="020B0604020202020204" pitchFamily="2" charset="-78"/>
                </a:rPr>
                <a:t>Sample action from distribution</a:t>
              </a:r>
            </a:p>
            <a:p>
              <a:r>
                <a:rPr lang="en-US" sz="2800" b="1" dirty="0">
                  <a:solidFill>
                    <a:srgbClr val="0070C0"/>
                  </a:solidFill>
                  <a:latin typeface="Trebuchet MS" panose="020B0603020202020204" pitchFamily="34" charset="0"/>
                  <a:cs typeface="Aldhabi" panose="020B0604020202020204" pitchFamily="2" charset="-78"/>
                </a:rPr>
                <a:t>‘qp’</a:t>
              </a:r>
            </a:p>
            <a:p>
              <a:endParaRPr lang="en-US" sz="1600" dirty="0">
                <a:solidFill>
                  <a:srgbClr val="0070C0"/>
                </a:solidFill>
                <a:latin typeface="Consolas" panose="020B0609020204030204" pitchFamily="49" charset="0"/>
                <a:cs typeface="Aldhabi" panose="020B0604020202020204" pitchFamily="2" charset="-78"/>
              </a:endParaRPr>
            </a:p>
          </p:txBody>
        </p:sp>
        <p:sp>
          <p:nvSpPr>
            <p:cNvPr id="53" name="TextBox 52">
              <a:extLst>
                <a:ext uri="{FF2B5EF4-FFF2-40B4-BE49-F238E27FC236}">
                  <a16:creationId xmlns:a16="http://schemas.microsoft.com/office/drawing/2014/main" id="{852189D2-F2B7-4E87-85CB-4E58B14A5B35}"/>
                </a:ext>
              </a:extLst>
            </p:cNvPr>
            <p:cNvSpPr txBox="1"/>
            <p:nvPr/>
          </p:nvSpPr>
          <p:spPr>
            <a:xfrm>
              <a:off x="9486244" y="2885021"/>
              <a:ext cx="542925" cy="923330"/>
            </a:xfrm>
            <a:prstGeom prst="rect">
              <a:avLst/>
            </a:prstGeom>
            <a:noFill/>
          </p:spPr>
          <p:txBody>
            <a:bodyPr wrap="square" rtlCol="0">
              <a:spAutoFit/>
            </a:bodyPr>
            <a:lstStyle/>
            <a:p>
              <a:r>
                <a:rPr lang="en-US" sz="5400" b="0" i="0" dirty="0">
                  <a:solidFill>
                    <a:srgbClr val="0070C0"/>
                  </a:solidFill>
                  <a:effectLst/>
                  <a:latin typeface="Algerian" panose="04020705040A02060702" pitchFamily="82" charset="0"/>
                </a:rPr>
                <a:t>~</a:t>
              </a:r>
              <a:endParaRPr lang="en-US" sz="5400" dirty="0">
                <a:solidFill>
                  <a:srgbClr val="0070C0"/>
                </a:solidFill>
                <a:latin typeface="Algerian" panose="04020705040A02060702" pitchFamily="82" charset="0"/>
                <a:cs typeface="Aldhabi" panose="020B0604020202020204" pitchFamily="2" charset="-78"/>
              </a:endParaRPr>
            </a:p>
          </p:txBody>
        </p:sp>
      </p:grpSp>
    </p:spTree>
    <p:extLst>
      <p:ext uri="{BB962C8B-B14F-4D97-AF65-F5344CB8AC3E}">
        <p14:creationId xmlns:p14="http://schemas.microsoft.com/office/powerpoint/2010/main" val="152150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507D80B-F8C3-E640-87F5-9A21C104B3C4}"/>
              </a:ext>
            </a:extLst>
          </p:cNvPr>
          <p:cNvGraphicFramePr>
            <a:graphicFrameLocks noChangeAspect="1"/>
          </p:cNvGraphicFramePr>
          <p:nvPr>
            <p:custDataLst>
              <p:tags r:id="rId2"/>
            </p:custDataLst>
            <p:extLst>
              <p:ext uri="{D42A27DB-BD31-4B8C-83A1-F6EECF244321}">
                <p14:modId xmlns:p14="http://schemas.microsoft.com/office/powerpoint/2010/main" val="55428011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4242"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32155F3-45B3-6943-8F37-C67E9BA7C0A5}"/>
              </a:ext>
            </a:extLst>
          </p:cNvPr>
          <p:cNvSpPr>
            <a:spLocks noGrp="1"/>
          </p:cNvSpPr>
          <p:nvPr>
            <p:ph type="title"/>
          </p:nvPr>
        </p:nvSpPr>
        <p:spPr/>
        <p:txBody>
          <a:bodyPr vert="horz"/>
          <a:lstStyle/>
          <a:p>
            <a:r>
              <a:rPr lang="en-US" dirty="0"/>
              <a:t>[Starting to play by itself]</a:t>
            </a:r>
          </a:p>
        </p:txBody>
      </p:sp>
    </p:spTree>
    <p:extLst>
      <p:ext uri="{BB962C8B-B14F-4D97-AF65-F5344CB8AC3E}">
        <p14:creationId xmlns:p14="http://schemas.microsoft.com/office/powerpoint/2010/main" val="241377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2044C36-3FFD-194D-A724-AA5D441F32F2}"/>
              </a:ext>
            </a:extLst>
          </p:cNvPr>
          <p:cNvGraphicFramePr>
            <a:graphicFrameLocks noChangeAspect="1"/>
          </p:cNvGraphicFramePr>
          <p:nvPr>
            <p:custDataLst>
              <p:tags r:id="rId2"/>
            </p:custDataLst>
            <p:extLst>
              <p:ext uri="{D42A27DB-BD31-4B8C-83A1-F6EECF244321}">
                <p14:modId xmlns:p14="http://schemas.microsoft.com/office/powerpoint/2010/main" val="382514896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1576"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4A1597EE-6EB7-B94B-8FD5-335738D9F313}"/>
              </a:ext>
            </a:extLst>
          </p:cNvPr>
          <p:cNvSpPr txBox="1"/>
          <p:nvPr/>
        </p:nvSpPr>
        <p:spPr>
          <a:xfrm>
            <a:off x="-1" y="2799546"/>
            <a:ext cx="12192001" cy="1169551"/>
          </a:xfrm>
          <a:prstGeom prst="rect">
            <a:avLst/>
          </a:prstGeom>
          <a:noFill/>
        </p:spPr>
        <p:txBody>
          <a:bodyPr wrap="square" rtlCol="0">
            <a:spAutoFit/>
          </a:bodyPr>
          <a:lstStyle/>
          <a:p>
            <a:pPr algn="ctr"/>
            <a:r>
              <a:rPr lang="en-US" sz="7000" dirty="0">
                <a:latin typeface="Trebuchet MS" panose="020B0603020202020204" pitchFamily="34" charset="0"/>
                <a:cs typeface="Aldhabi" panose="020B0604020202020204" pitchFamily="2" charset="-78"/>
              </a:rPr>
              <a:t>8 hours later…</a:t>
            </a:r>
          </a:p>
        </p:txBody>
      </p:sp>
    </p:spTree>
    <p:extLst>
      <p:ext uri="{BB962C8B-B14F-4D97-AF65-F5344CB8AC3E}">
        <p14:creationId xmlns:p14="http://schemas.microsoft.com/office/powerpoint/2010/main" val="289242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507D80B-F8C3-E640-87F5-9A21C104B3C4}"/>
              </a:ext>
            </a:extLst>
          </p:cNvPr>
          <p:cNvGraphicFramePr>
            <a:graphicFrameLocks noChangeAspect="1"/>
          </p:cNvGraphicFramePr>
          <p:nvPr>
            <p:custDataLst>
              <p:tags r:id="rId2"/>
            </p:custDataLst>
            <p:extLst>
              <p:ext uri="{D42A27DB-BD31-4B8C-83A1-F6EECF244321}">
                <p14:modId xmlns:p14="http://schemas.microsoft.com/office/powerpoint/2010/main" val="412507343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0557" name="think-cell Slide" r:id="rId5" imgW="7772400" imgH="10058400" progId="TCLayout.ActiveDocument.1">
                  <p:embed/>
                </p:oleObj>
              </mc:Choice>
              <mc:Fallback>
                <p:oleObj name="think-cell Slide" r:id="rId5" imgW="7772400" imgH="10058400" progId="TCLayout.ActiveDocument.1">
                  <p:embed/>
                  <p:pic>
                    <p:nvPicPr>
                      <p:cNvPr id="5" name="Object 4" hidden="1">
                        <a:extLst>
                          <a:ext uri="{FF2B5EF4-FFF2-40B4-BE49-F238E27FC236}">
                            <a16:creationId xmlns:a16="http://schemas.microsoft.com/office/drawing/2014/main" id="{0507D80B-F8C3-E640-87F5-9A21C104B3C4}"/>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32155F3-45B3-6943-8F37-C67E9BA7C0A5}"/>
              </a:ext>
            </a:extLst>
          </p:cNvPr>
          <p:cNvSpPr>
            <a:spLocks noGrp="1"/>
          </p:cNvSpPr>
          <p:nvPr>
            <p:ph type="title"/>
          </p:nvPr>
        </p:nvSpPr>
        <p:spPr/>
        <p:txBody>
          <a:bodyPr vert="horz"/>
          <a:lstStyle/>
          <a:p>
            <a:r>
              <a:rPr lang="en-US" dirty="0"/>
              <a:t>[Learning to finish by knee scraping]</a:t>
            </a:r>
          </a:p>
        </p:txBody>
      </p:sp>
    </p:spTree>
    <p:extLst>
      <p:ext uri="{BB962C8B-B14F-4D97-AF65-F5344CB8AC3E}">
        <p14:creationId xmlns:p14="http://schemas.microsoft.com/office/powerpoint/2010/main" val="244592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DEC24D0-1077-2C44-BCDB-0D35B83D0934}"/>
              </a:ext>
            </a:extLst>
          </p:cNvPr>
          <p:cNvGraphicFramePr>
            <a:graphicFrameLocks noChangeAspect="1"/>
          </p:cNvGraphicFramePr>
          <p:nvPr>
            <p:custDataLst>
              <p:tags r:id="rId2"/>
            </p:custDataLst>
            <p:extLst>
              <p:ext uri="{D42A27DB-BD31-4B8C-83A1-F6EECF244321}">
                <p14:modId xmlns:p14="http://schemas.microsoft.com/office/powerpoint/2010/main" val="211291559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3224"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3074" name="Picture 2" descr="Thinking Face on Apple iOS 14.2">
            <a:extLst>
              <a:ext uri="{FF2B5EF4-FFF2-40B4-BE49-F238E27FC236}">
                <a16:creationId xmlns:a16="http://schemas.microsoft.com/office/drawing/2014/main" id="{5B9E6E3F-372B-7A4E-B2B8-A13687FD2B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2063" y="3684181"/>
            <a:ext cx="1836821" cy="1836821"/>
          </a:xfrm>
          <a:prstGeom prst="rect">
            <a:avLst/>
          </a:prstGeom>
          <a:noFill/>
          <a:extLst>
            <a:ext uri="{909E8E84-426E-40DD-AFC4-6F175D3DCCD1}">
              <a14:hiddenFill xmlns:a14="http://schemas.microsoft.com/office/drawing/2010/main">
                <a:solidFill>
                  <a:srgbClr val="FFFFFF"/>
                </a:solidFill>
              </a14:hiddenFill>
            </a:ext>
          </a:extLst>
        </p:spPr>
      </p:pic>
      <p:sp>
        <p:nvSpPr>
          <p:cNvPr id="6" name="Cloud Callout 5">
            <a:extLst>
              <a:ext uri="{FF2B5EF4-FFF2-40B4-BE49-F238E27FC236}">
                <a16:creationId xmlns:a16="http://schemas.microsoft.com/office/drawing/2014/main" id="{C1FCCF66-73C6-D948-B7AA-E137059CAFEE}"/>
              </a:ext>
            </a:extLst>
          </p:cNvPr>
          <p:cNvSpPr/>
          <p:nvPr/>
        </p:nvSpPr>
        <p:spPr>
          <a:xfrm>
            <a:off x="3140297" y="824023"/>
            <a:ext cx="4015413" cy="2509284"/>
          </a:xfrm>
          <a:prstGeom prst="cloudCallout">
            <a:avLst>
              <a:gd name="adj1" fmla="val -39655"/>
              <a:gd name="adj2" fmla="val 65485"/>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Running 5K run Royalty-free Clip art - running man png download - 1237*1600  - Free Transparent Running png Download. - Clip Art Library">
            <a:extLst>
              <a:ext uri="{FF2B5EF4-FFF2-40B4-BE49-F238E27FC236}">
                <a16:creationId xmlns:a16="http://schemas.microsoft.com/office/drawing/2014/main" id="{2D324079-368E-354D-AB72-3CD42F3F47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3152" y="1399069"/>
            <a:ext cx="1087801" cy="14064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684D445-AD7F-834A-BF14-8A1BDE645C2A}"/>
              </a:ext>
            </a:extLst>
          </p:cNvPr>
          <p:cNvPicPr>
            <a:picLocks noChangeAspect="1"/>
          </p:cNvPicPr>
          <p:nvPr/>
        </p:nvPicPr>
        <p:blipFill>
          <a:blip r:embed="rId9"/>
          <a:stretch>
            <a:fillRect/>
          </a:stretch>
        </p:blipFill>
        <p:spPr>
          <a:xfrm>
            <a:off x="8632737" y="3661372"/>
            <a:ext cx="2011237" cy="1963492"/>
          </a:xfrm>
          <a:prstGeom prst="rect">
            <a:avLst/>
          </a:prstGeom>
        </p:spPr>
      </p:pic>
      <p:sp>
        <p:nvSpPr>
          <p:cNvPr id="11" name="Arrow: Right 17">
            <a:extLst>
              <a:ext uri="{FF2B5EF4-FFF2-40B4-BE49-F238E27FC236}">
                <a16:creationId xmlns:a16="http://schemas.microsoft.com/office/drawing/2014/main" id="{74C21612-E6C5-DC4C-94D4-9B82E44524F6}"/>
              </a:ext>
            </a:extLst>
          </p:cNvPr>
          <p:cNvSpPr/>
          <p:nvPr/>
        </p:nvSpPr>
        <p:spPr>
          <a:xfrm rot="12748252" flipH="1">
            <a:off x="6638957" y="2998765"/>
            <a:ext cx="2081407" cy="669084"/>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6"/>
              </a:solidFill>
              <a:latin typeface="Trebuchet MS" panose="020B0603020202020204" pitchFamily="34" charset="0"/>
            </a:endParaRPr>
          </a:p>
        </p:txBody>
      </p:sp>
    </p:spTree>
    <p:extLst>
      <p:ext uri="{BB962C8B-B14F-4D97-AF65-F5344CB8AC3E}">
        <p14:creationId xmlns:p14="http://schemas.microsoft.com/office/powerpoint/2010/main" val="242624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4906A25-BF32-9A4E-A31D-F63FD8ADD65E}"/>
              </a:ext>
            </a:extLst>
          </p:cNvPr>
          <p:cNvGraphicFramePr>
            <a:graphicFrameLocks noChangeAspect="1"/>
          </p:cNvGraphicFramePr>
          <p:nvPr>
            <p:custDataLst>
              <p:tags r:id="rId2"/>
            </p:custDataLst>
            <p:extLst>
              <p:ext uri="{D42A27DB-BD31-4B8C-83A1-F6EECF244321}">
                <p14:modId xmlns:p14="http://schemas.microsoft.com/office/powerpoint/2010/main" val="99039766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5269"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5124" name="Picture 4">
            <a:extLst>
              <a:ext uri="{FF2B5EF4-FFF2-40B4-BE49-F238E27FC236}">
                <a16:creationId xmlns:a16="http://schemas.microsoft.com/office/drawing/2014/main" id="{0491C821-20D3-FF4E-8253-63D049DC78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6442" y="821809"/>
            <a:ext cx="50800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916FD47-653A-A940-AB5F-698D4D8BAADE}"/>
              </a:ext>
            </a:extLst>
          </p:cNvPr>
          <p:cNvPicPr>
            <a:picLocks noChangeAspect="1"/>
          </p:cNvPicPr>
          <p:nvPr/>
        </p:nvPicPr>
        <p:blipFill>
          <a:blip r:embed="rId8"/>
          <a:stretch>
            <a:fillRect/>
          </a:stretch>
        </p:blipFill>
        <p:spPr>
          <a:xfrm>
            <a:off x="2026442" y="2485074"/>
            <a:ext cx="8468308" cy="2884367"/>
          </a:xfrm>
          <a:prstGeom prst="rect">
            <a:avLst/>
          </a:prstGeom>
        </p:spPr>
      </p:pic>
      <p:sp>
        <p:nvSpPr>
          <p:cNvPr id="9" name="TextBox 8">
            <a:extLst>
              <a:ext uri="{FF2B5EF4-FFF2-40B4-BE49-F238E27FC236}">
                <a16:creationId xmlns:a16="http://schemas.microsoft.com/office/drawing/2014/main" id="{D33E6B8F-4D70-3D44-B906-F9DDBE9049D7}"/>
              </a:ext>
            </a:extLst>
          </p:cNvPr>
          <p:cNvSpPr txBox="1"/>
          <p:nvPr/>
        </p:nvSpPr>
        <p:spPr>
          <a:xfrm>
            <a:off x="2115878" y="5699206"/>
            <a:ext cx="7708605" cy="307777"/>
          </a:xfrm>
          <a:prstGeom prst="rect">
            <a:avLst/>
          </a:prstGeom>
          <a:noFill/>
        </p:spPr>
        <p:txBody>
          <a:bodyPr wrap="square" rtlCol="0">
            <a:spAutoFit/>
          </a:bodyPr>
          <a:lstStyle/>
          <a:p>
            <a:r>
              <a:rPr lang="en-US" sz="1400" i="1" dirty="0">
                <a:solidFill>
                  <a:schemeClr val="bg1">
                    <a:lumMod val="50000"/>
                  </a:schemeClr>
                </a:solidFill>
                <a:latin typeface="Trebuchet MS" panose="020B0703020202090204" pitchFamily="34" charset="0"/>
              </a:rPr>
              <a:t>Mastering the game of Go with deep neural networks and tree search (Silver et al., 2016)</a:t>
            </a:r>
          </a:p>
        </p:txBody>
      </p:sp>
    </p:spTree>
    <p:extLst>
      <p:ext uri="{BB962C8B-B14F-4D97-AF65-F5344CB8AC3E}">
        <p14:creationId xmlns:p14="http://schemas.microsoft.com/office/powerpoint/2010/main" val="2185329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1923</TotalTime>
  <Words>1666</Words>
  <Application>Microsoft Macintosh PowerPoint</Application>
  <PresentationFormat>Widescreen</PresentationFormat>
  <Paragraphs>178</Paragraphs>
  <Slides>23</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Algerian</vt:lpstr>
      <vt:lpstr>Arial</vt:lpstr>
      <vt:lpstr>Calibri</vt:lpstr>
      <vt:lpstr>Calibri Light</vt:lpstr>
      <vt:lpstr>Consolas</vt:lpstr>
      <vt:lpstr>Trebuchet MS</vt:lpstr>
      <vt:lpstr>Office Theme</vt:lpstr>
      <vt:lpstr>think-cell Slide</vt:lpstr>
      <vt:lpstr>[training video with intro]</vt:lpstr>
      <vt:lpstr>PowerPoint Presentation</vt:lpstr>
      <vt:lpstr>PowerPoint Presentation</vt:lpstr>
      <vt:lpstr>PowerPoint Presentation</vt:lpstr>
      <vt:lpstr>[Starting to play by itself]</vt:lpstr>
      <vt:lpstr>PowerPoint Presentation</vt:lpstr>
      <vt:lpstr>[Learning to finish by knee scraping]</vt:lpstr>
      <vt:lpstr>PowerPoint Presentation</vt:lpstr>
      <vt:lpstr>PowerPoint Presentation</vt:lpstr>
      <vt:lpstr>[Me playing]</vt:lpstr>
      <vt:lpstr>PowerPoint Presentation</vt:lpstr>
      <vt:lpstr>[Show it trying to stride]</vt:lpstr>
      <vt:lpstr>PowerPoint Presentation</vt:lpstr>
      <vt:lpstr>[Show result after training]</vt:lpstr>
      <vt:lpstr>PowerPoint Presentation</vt:lpstr>
      <vt:lpstr>PowerPoint Presentation</vt:lpstr>
      <vt:lpstr>[Play kuro pretrained – performs badly]</vt:lpstr>
      <vt:lpstr>PowerPoint Presentation</vt:lpstr>
      <vt:lpstr>PowerPoint Presentation</vt:lpstr>
      <vt:lpstr>[showing the AI learning swinging technique]</vt:lpstr>
      <vt:lpstr>PowerPoint Presentation</vt:lpstr>
      <vt:lpstr>[Final speed run with music]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Wesley Liao</dc:creator>
  <cp:lastModifiedBy>Microsoft Office User</cp:lastModifiedBy>
  <cp:revision>188</cp:revision>
  <dcterms:created xsi:type="dcterms:W3CDTF">2021-02-14T02:26:07Z</dcterms:created>
  <dcterms:modified xsi:type="dcterms:W3CDTF">2021-02-25T16:14:16Z</dcterms:modified>
</cp:coreProperties>
</file>