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8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39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DejaVu Sans"/>
              </a:rPr>
              <a:t>Click to edit the title text </a:t>
            </a:r>
            <a:r>
              <a:rPr b="0" lang="ru-RU" sz="4400" spc="-1" strike="noStrike">
                <a:latin typeface="DejaVu Sans"/>
              </a:rPr>
              <a:t>format</a:t>
            </a:r>
            <a:endParaRPr b="0" lang="ru-RU" sz="44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DejaVu Sans"/>
              </a:rPr>
              <a:t>Click to edit the outline text format</a:t>
            </a:r>
            <a:endParaRPr b="0" lang="ru-RU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DejaVu Sans"/>
              </a:rPr>
              <a:t>Second Outline Level</a:t>
            </a:r>
            <a:endParaRPr b="0" lang="ru-RU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DejaVu Sans"/>
              </a:rPr>
              <a:t>Third Outline Level</a:t>
            </a:r>
            <a:endParaRPr b="0" lang="ru-RU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DejaVu Sans"/>
              </a:rPr>
              <a:t>Fourth Outline Level</a:t>
            </a:r>
            <a:endParaRPr b="0" lang="ru-RU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DejaVu Sans"/>
              </a:rPr>
              <a:t>Fifth Outline Level</a:t>
            </a:r>
            <a:endParaRPr b="0" lang="ru-RU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DejaVu Sans"/>
              </a:rPr>
              <a:t>Sixth Outline Level</a:t>
            </a:r>
            <a:endParaRPr b="0" lang="ru-RU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DejaVu Sans"/>
              </a:rPr>
              <a:t>Seventh Outline Level</a:t>
            </a:r>
            <a:endParaRPr b="0" lang="ru-RU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0"/>
            <a:ext cx="1786320" cy="6857280"/>
            <a:chOff x="0" y="0"/>
            <a:chExt cx="1786320" cy="6857280"/>
          </a:xfrm>
        </p:grpSpPr>
        <p:pic>
          <p:nvPicPr>
            <p:cNvPr id="39" name="Google Shape;85;p1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545840" cy="68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Google Shape;86;p13" descr=""/>
            <p:cNvPicPr/>
            <p:nvPr/>
          </p:nvPicPr>
          <p:blipFill>
            <a:blip r:embed="rId2"/>
            <a:srcRect l="0" t="41" r="68530" b="0"/>
            <a:stretch/>
          </p:blipFill>
          <p:spPr>
            <a:xfrm rot="16200000">
              <a:off x="-1620360" y="1621800"/>
              <a:ext cx="5028120" cy="178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1" name="CustomShape 2"/>
          <p:cNvSpPr/>
          <p:nvPr/>
        </p:nvSpPr>
        <p:spPr>
          <a:xfrm>
            <a:off x="2264040" y="2094840"/>
            <a:ext cx="610416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Большие данные и машинное обучение</a:t>
            </a:r>
            <a:endParaRPr b="0" lang="ru-RU" sz="4000" spc="-1" strike="noStrike">
              <a:latin typeface="DejaVu Sans"/>
            </a:endParaRPr>
          </a:p>
        </p:txBody>
      </p:sp>
      <p:grpSp>
        <p:nvGrpSpPr>
          <p:cNvPr id="42" name="Group 3"/>
          <p:cNvGrpSpPr/>
          <p:nvPr/>
        </p:nvGrpSpPr>
        <p:grpSpPr>
          <a:xfrm>
            <a:off x="7068960" y="5084640"/>
            <a:ext cx="1641600" cy="1496880"/>
            <a:chOff x="7068960" y="5084640"/>
            <a:chExt cx="1641600" cy="1496880"/>
          </a:xfrm>
        </p:grpSpPr>
        <p:pic>
          <p:nvPicPr>
            <p:cNvPr id="43" name="Google Shape;89;p13" descr=""/>
            <p:cNvPicPr/>
            <p:nvPr/>
          </p:nvPicPr>
          <p:blipFill>
            <a:blip r:embed="rId3"/>
            <a:stretch/>
          </p:blipFill>
          <p:spPr>
            <a:xfrm>
              <a:off x="7068960" y="5084640"/>
              <a:ext cx="1641600" cy="149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Google Shape;90;p13" descr=""/>
            <p:cNvPicPr/>
            <p:nvPr/>
          </p:nvPicPr>
          <p:blipFill>
            <a:blip r:embed="rId4"/>
            <a:stretch/>
          </p:blipFill>
          <p:spPr>
            <a:xfrm rot="5400000">
              <a:off x="7475400" y="5124240"/>
              <a:ext cx="830160" cy="14169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0"/>
            <a:ext cx="1786320" cy="6857280"/>
            <a:chOff x="0" y="0"/>
            <a:chExt cx="1786320" cy="6857280"/>
          </a:xfrm>
        </p:grpSpPr>
        <p:pic>
          <p:nvPicPr>
            <p:cNvPr id="46" name="Google Shape;85;p1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545840" cy="68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Google Shape;86;p13" descr=""/>
            <p:cNvPicPr/>
            <p:nvPr/>
          </p:nvPicPr>
          <p:blipFill>
            <a:blip r:embed="rId2"/>
            <a:srcRect l="0" t="41" r="68530" b="0"/>
            <a:stretch/>
          </p:blipFill>
          <p:spPr>
            <a:xfrm rot="16200000">
              <a:off x="-1620360" y="1621800"/>
              <a:ext cx="5028120" cy="178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" name="CustomShape 2"/>
          <p:cNvSpPr/>
          <p:nvPr/>
        </p:nvSpPr>
        <p:spPr>
          <a:xfrm>
            <a:off x="1971360" y="606960"/>
            <a:ext cx="610416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Meiryo"/>
              </a:rPr>
              <a:t>Цель</a:t>
            </a:r>
            <a:r>
              <a:rPr b="0" lang="ru-RU" sz="4800" spc="-1" strike="noStrike">
                <a:solidFill>
                  <a:srgbClr val="000000"/>
                </a:solidFill>
                <a:latin typeface="Arial"/>
                <a:ea typeface="Meiryo"/>
              </a:rPr>
              <a:t>:</a:t>
            </a:r>
            <a:endParaRPr b="0" lang="ru-RU" sz="4800" spc="-1" strike="noStrike">
              <a:latin typeface="DejaVu Sans"/>
            </a:endParaRPr>
          </a:p>
        </p:txBody>
      </p:sp>
      <p:grpSp>
        <p:nvGrpSpPr>
          <p:cNvPr id="49" name="Group 3"/>
          <p:cNvGrpSpPr/>
          <p:nvPr/>
        </p:nvGrpSpPr>
        <p:grpSpPr>
          <a:xfrm>
            <a:off x="7068960" y="5084640"/>
            <a:ext cx="1641600" cy="1496880"/>
            <a:chOff x="7068960" y="5084640"/>
            <a:chExt cx="1641600" cy="1496880"/>
          </a:xfrm>
        </p:grpSpPr>
        <p:pic>
          <p:nvPicPr>
            <p:cNvPr id="50" name="Google Shape;89;p13" descr=""/>
            <p:cNvPicPr/>
            <p:nvPr/>
          </p:nvPicPr>
          <p:blipFill>
            <a:blip r:embed="rId3"/>
            <a:stretch/>
          </p:blipFill>
          <p:spPr>
            <a:xfrm>
              <a:off x="7068960" y="5084640"/>
              <a:ext cx="1641600" cy="149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Google Shape;90;p13" descr=""/>
            <p:cNvPicPr/>
            <p:nvPr/>
          </p:nvPicPr>
          <p:blipFill>
            <a:blip r:embed="rId4"/>
            <a:stretch/>
          </p:blipFill>
          <p:spPr>
            <a:xfrm rot="5400000">
              <a:off x="7475400" y="5124240"/>
              <a:ext cx="830160" cy="1416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CustomShape 4"/>
          <p:cNvSpPr/>
          <p:nvPr/>
        </p:nvSpPr>
        <p:spPr>
          <a:xfrm>
            <a:off x="1971360" y="1636920"/>
            <a:ext cx="691200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Проанализировать зависимость качества классификации изображений от архитектуры нейронной сети и разработать способы улучшения качества работы классификатора</a:t>
            </a:r>
            <a:endParaRPr b="0" lang="ru-RU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"/>
          <p:cNvGrpSpPr/>
          <p:nvPr/>
        </p:nvGrpSpPr>
        <p:grpSpPr>
          <a:xfrm>
            <a:off x="0" y="0"/>
            <a:ext cx="1786320" cy="6857280"/>
            <a:chOff x="0" y="0"/>
            <a:chExt cx="1786320" cy="6857280"/>
          </a:xfrm>
        </p:grpSpPr>
        <p:pic>
          <p:nvPicPr>
            <p:cNvPr id="54" name="Google Shape;85;p1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545840" cy="68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Google Shape;86;p13" descr=""/>
            <p:cNvPicPr/>
            <p:nvPr/>
          </p:nvPicPr>
          <p:blipFill>
            <a:blip r:embed="rId2"/>
            <a:srcRect l="0" t="41" r="68530" b="0"/>
            <a:stretch/>
          </p:blipFill>
          <p:spPr>
            <a:xfrm rot="16200000">
              <a:off x="-1620360" y="1621800"/>
              <a:ext cx="5028120" cy="178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6" name="CustomShape 2"/>
          <p:cNvSpPr/>
          <p:nvPr/>
        </p:nvSpPr>
        <p:spPr>
          <a:xfrm>
            <a:off x="1971360" y="606960"/>
            <a:ext cx="610416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Задачи</a:t>
            </a:r>
            <a:r>
              <a:rPr b="0" lang="ru-RU" sz="4800" spc="-1" strike="noStrike">
                <a:solidFill>
                  <a:srgbClr val="000000"/>
                </a:solidFill>
                <a:latin typeface="Meiryo"/>
                <a:ea typeface="Meiryo"/>
              </a:rPr>
              <a:t>:</a:t>
            </a:r>
            <a:endParaRPr b="0" lang="ru-RU" sz="4800" spc="-1" strike="noStrike">
              <a:latin typeface="DejaVu Sans"/>
            </a:endParaRPr>
          </a:p>
        </p:txBody>
      </p:sp>
      <p:grpSp>
        <p:nvGrpSpPr>
          <p:cNvPr id="57" name="Group 3"/>
          <p:cNvGrpSpPr/>
          <p:nvPr/>
        </p:nvGrpSpPr>
        <p:grpSpPr>
          <a:xfrm>
            <a:off x="7068960" y="5084640"/>
            <a:ext cx="1641600" cy="1496880"/>
            <a:chOff x="7068960" y="5084640"/>
            <a:chExt cx="1641600" cy="1496880"/>
          </a:xfrm>
        </p:grpSpPr>
        <p:pic>
          <p:nvPicPr>
            <p:cNvPr id="58" name="Google Shape;89;p13" descr=""/>
            <p:cNvPicPr/>
            <p:nvPr/>
          </p:nvPicPr>
          <p:blipFill>
            <a:blip r:embed="rId3"/>
            <a:stretch/>
          </p:blipFill>
          <p:spPr>
            <a:xfrm>
              <a:off x="7068960" y="5084640"/>
              <a:ext cx="1641600" cy="149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Google Shape;90;p13" descr=""/>
            <p:cNvPicPr/>
            <p:nvPr/>
          </p:nvPicPr>
          <p:blipFill>
            <a:blip r:embed="rId4"/>
            <a:stretch/>
          </p:blipFill>
          <p:spPr>
            <a:xfrm rot="5400000">
              <a:off x="7475400" y="5124240"/>
              <a:ext cx="830160" cy="1416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0" name="CustomShape 4"/>
          <p:cNvSpPr/>
          <p:nvPr/>
        </p:nvSpPr>
        <p:spPr>
          <a:xfrm>
            <a:off x="1971360" y="1636920"/>
            <a:ext cx="6912000" cy="34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Изучить простые математические действия с матрицами</a:t>
            </a:r>
            <a:endParaRPr b="0" lang="ru-RU" sz="2000" spc="-1" strike="noStrike">
              <a:latin typeface="DejaVu Sans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Изучить основы языка программирования Python</a:t>
            </a:r>
            <a:endParaRPr b="0" lang="ru-RU" sz="2000" spc="-1" strike="noStrike">
              <a:latin typeface="DejaVu Sans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Реализовать простую полносвязную нейронную сеть, классифицирующую цифры на изображении 8x8 пикселей.</a:t>
            </a:r>
            <a:endParaRPr b="0" lang="ru-RU" sz="2000" spc="-1" strike="noStrike">
              <a:latin typeface="DejaVu Sans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Реализовать свёрточную нейронную сеть классифицирующую цифры на изображении 28x28 пикселей.</a:t>
            </a:r>
            <a:endParaRPr b="0" lang="ru-RU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"/>
          <p:cNvGrpSpPr/>
          <p:nvPr/>
        </p:nvGrpSpPr>
        <p:grpSpPr>
          <a:xfrm>
            <a:off x="0" y="0"/>
            <a:ext cx="1786320" cy="6857280"/>
            <a:chOff x="0" y="0"/>
            <a:chExt cx="1786320" cy="6857280"/>
          </a:xfrm>
        </p:grpSpPr>
        <p:pic>
          <p:nvPicPr>
            <p:cNvPr id="62" name="Google Shape;85;p1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545840" cy="68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Google Shape;86;p13" descr=""/>
            <p:cNvPicPr/>
            <p:nvPr/>
          </p:nvPicPr>
          <p:blipFill>
            <a:blip r:embed="rId2"/>
            <a:srcRect l="0" t="41" r="68530" b="0"/>
            <a:stretch/>
          </p:blipFill>
          <p:spPr>
            <a:xfrm rot="16200000">
              <a:off x="-1620360" y="1621800"/>
              <a:ext cx="5028120" cy="178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4" name="CustomShape 2"/>
          <p:cNvSpPr/>
          <p:nvPr/>
        </p:nvSpPr>
        <p:spPr>
          <a:xfrm>
            <a:off x="1728000" y="288000"/>
            <a:ext cx="719964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Как работает наша свёрточная нейронная сеть?</a:t>
            </a:r>
            <a:endParaRPr b="0" lang="ru-RU" sz="3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DejaVu Sans"/>
            </a:endParaRPr>
          </a:p>
        </p:txBody>
      </p:sp>
      <p:grpSp>
        <p:nvGrpSpPr>
          <p:cNvPr id="65" name="Group 3"/>
          <p:cNvGrpSpPr/>
          <p:nvPr/>
        </p:nvGrpSpPr>
        <p:grpSpPr>
          <a:xfrm>
            <a:off x="7068960" y="5084640"/>
            <a:ext cx="1641600" cy="1496880"/>
            <a:chOff x="7068960" y="5084640"/>
            <a:chExt cx="1641600" cy="1496880"/>
          </a:xfrm>
        </p:grpSpPr>
        <p:pic>
          <p:nvPicPr>
            <p:cNvPr id="66" name="Google Shape;89;p13" descr=""/>
            <p:cNvPicPr/>
            <p:nvPr/>
          </p:nvPicPr>
          <p:blipFill>
            <a:blip r:embed="rId3"/>
            <a:stretch/>
          </p:blipFill>
          <p:spPr>
            <a:xfrm>
              <a:off x="7068960" y="5084640"/>
              <a:ext cx="1641600" cy="149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Google Shape;90;p13" descr=""/>
            <p:cNvPicPr/>
            <p:nvPr/>
          </p:nvPicPr>
          <p:blipFill>
            <a:blip r:embed="rId4"/>
            <a:stretch/>
          </p:blipFill>
          <p:spPr>
            <a:xfrm rot="5400000">
              <a:off x="7475400" y="5124240"/>
              <a:ext cx="830160" cy="1416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8" name="CustomShape 4"/>
          <p:cNvSpPr/>
          <p:nvPr/>
        </p:nvSpPr>
        <p:spPr>
          <a:xfrm>
            <a:off x="1885680" y="2404440"/>
            <a:ext cx="38876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Входной слой</a:t>
            </a:r>
            <a:endParaRPr b="0" lang="ru-RU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Свёрточные слои</a:t>
            </a:r>
            <a:endParaRPr b="0" lang="ru-RU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  <a:ea typeface="DejaVu Sans"/>
              </a:rPr>
              <a:t>Полносвязный слой нейронной сети</a:t>
            </a:r>
            <a:endParaRPr b="0" lang="ru-RU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  <a:ea typeface="DejaVu Sans"/>
              </a:rPr>
              <a:t>Выходной слой</a:t>
            </a:r>
            <a:endParaRPr b="0" lang="ru-RU" sz="2000" spc="-1" strike="noStrike">
              <a:latin typeface="DejaVu Sans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1656000" y="1728000"/>
            <a:ext cx="5183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latin typeface="DejaVu Sans"/>
              </a:rPr>
              <a:t>Структура нейронной сети:</a:t>
            </a:r>
            <a:endParaRPr b="0" lang="ru-RU" sz="2600" spc="-1" strike="noStrike">
              <a:latin typeface="DejaVu Sans"/>
            </a:endParaRPr>
          </a:p>
        </p:txBody>
      </p:sp>
      <p:pic>
        <p:nvPicPr>
          <p:cNvPr id="70" name="" descr=""/>
          <p:cNvPicPr/>
          <p:nvPr/>
        </p:nvPicPr>
        <p:blipFill>
          <a:blip r:embed="rId5"/>
          <a:stretch/>
        </p:blipFill>
        <p:spPr>
          <a:xfrm>
            <a:off x="5760000" y="2322000"/>
            <a:ext cx="2430000" cy="2430000"/>
          </a:xfrm>
          <a:prstGeom prst="rect">
            <a:avLst/>
          </a:prstGeom>
          <a:ln>
            <a:noFill/>
          </a:ln>
        </p:spPr>
      </p:pic>
      <p:sp>
        <p:nvSpPr>
          <p:cNvPr id="71" name="Line 6"/>
          <p:cNvSpPr/>
          <p:nvPr/>
        </p:nvSpPr>
        <p:spPr>
          <a:xfrm flipH="1">
            <a:off x="4248000" y="4752000"/>
            <a:ext cx="1224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Shape 7"/>
          <p:cNvSpPr txBox="1"/>
          <p:nvPr/>
        </p:nvSpPr>
        <p:spPr>
          <a:xfrm>
            <a:off x="2736000" y="4599000"/>
            <a:ext cx="1224000" cy="216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4060" spc="-1" strike="noStrike">
                <a:latin typeface="DejaVu Sans"/>
              </a:rPr>
              <a:t>5</a:t>
            </a:r>
            <a:endParaRPr b="0" lang="ru-RU" sz="140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"/>
          <p:cNvGrpSpPr/>
          <p:nvPr/>
        </p:nvGrpSpPr>
        <p:grpSpPr>
          <a:xfrm>
            <a:off x="0" y="0"/>
            <a:ext cx="1786320" cy="6857280"/>
            <a:chOff x="0" y="0"/>
            <a:chExt cx="1786320" cy="6857280"/>
          </a:xfrm>
        </p:grpSpPr>
        <p:pic>
          <p:nvPicPr>
            <p:cNvPr id="74" name="Google Shape;85;p1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545840" cy="68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Google Shape;86;p13" descr=""/>
            <p:cNvPicPr/>
            <p:nvPr/>
          </p:nvPicPr>
          <p:blipFill>
            <a:blip r:embed="rId2"/>
            <a:srcRect l="0" t="41" r="68530" b="0"/>
            <a:stretch/>
          </p:blipFill>
          <p:spPr>
            <a:xfrm rot="16200000">
              <a:off x="-1620360" y="1621800"/>
              <a:ext cx="5028120" cy="178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6" name="CustomShape 2"/>
          <p:cNvSpPr/>
          <p:nvPr/>
        </p:nvSpPr>
        <p:spPr>
          <a:xfrm>
            <a:off x="1728000" y="288000"/>
            <a:ext cx="719964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Входной</a:t>
            </a: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	</a:t>
            </a: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 слой</a:t>
            </a:r>
            <a:endParaRPr b="0" lang="ru-RU" sz="3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DejaVu Sans"/>
            </a:endParaRPr>
          </a:p>
        </p:txBody>
      </p:sp>
      <p:grpSp>
        <p:nvGrpSpPr>
          <p:cNvPr id="77" name="Group 3"/>
          <p:cNvGrpSpPr/>
          <p:nvPr/>
        </p:nvGrpSpPr>
        <p:grpSpPr>
          <a:xfrm>
            <a:off x="7068960" y="5084640"/>
            <a:ext cx="1641600" cy="1496880"/>
            <a:chOff x="7068960" y="5084640"/>
            <a:chExt cx="1641600" cy="1496880"/>
          </a:xfrm>
        </p:grpSpPr>
        <p:pic>
          <p:nvPicPr>
            <p:cNvPr id="78" name="Google Shape;89;p13" descr=""/>
            <p:cNvPicPr/>
            <p:nvPr/>
          </p:nvPicPr>
          <p:blipFill>
            <a:blip r:embed="rId3"/>
            <a:stretch/>
          </p:blipFill>
          <p:spPr>
            <a:xfrm>
              <a:off x="7068960" y="5084640"/>
              <a:ext cx="1641600" cy="149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Google Shape;90;p13" descr=""/>
            <p:cNvPicPr/>
            <p:nvPr/>
          </p:nvPicPr>
          <p:blipFill>
            <a:blip r:embed="rId4"/>
            <a:stretch/>
          </p:blipFill>
          <p:spPr>
            <a:xfrm rot="5400000">
              <a:off x="7475400" y="5124240"/>
              <a:ext cx="830160" cy="1416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0" name="" descr=""/>
          <p:cNvPicPr/>
          <p:nvPr/>
        </p:nvPicPr>
        <p:blipFill>
          <a:blip r:embed="rId5"/>
          <a:stretch/>
        </p:blipFill>
        <p:spPr>
          <a:xfrm>
            <a:off x="5616000" y="1009440"/>
            <a:ext cx="3528000" cy="39186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6"/>
          <a:stretch/>
        </p:blipFill>
        <p:spPr>
          <a:xfrm>
            <a:off x="1584000" y="1656000"/>
            <a:ext cx="28800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0" y="0"/>
            <a:ext cx="1786320" cy="6857280"/>
            <a:chOff x="0" y="0"/>
            <a:chExt cx="1786320" cy="6857280"/>
          </a:xfrm>
        </p:grpSpPr>
        <p:pic>
          <p:nvPicPr>
            <p:cNvPr id="83" name="Google Shape;85;p1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545840" cy="68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Google Shape;86;p13" descr=""/>
            <p:cNvPicPr/>
            <p:nvPr/>
          </p:nvPicPr>
          <p:blipFill>
            <a:blip r:embed="rId2"/>
            <a:srcRect l="0" t="41" r="68530" b="0"/>
            <a:stretch/>
          </p:blipFill>
          <p:spPr>
            <a:xfrm rot="16200000">
              <a:off x="-1620360" y="1621800"/>
              <a:ext cx="5028120" cy="1785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5" name="Group 2"/>
          <p:cNvGrpSpPr/>
          <p:nvPr/>
        </p:nvGrpSpPr>
        <p:grpSpPr>
          <a:xfrm>
            <a:off x="7068960" y="5084640"/>
            <a:ext cx="1641600" cy="1496880"/>
            <a:chOff x="7068960" y="5084640"/>
            <a:chExt cx="1641600" cy="1496880"/>
          </a:xfrm>
        </p:grpSpPr>
        <p:pic>
          <p:nvPicPr>
            <p:cNvPr id="86" name="Google Shape;89;p13" descr=""/>
            <p:cNvPicPr/>
            <p:nvPr/>
          </p:nvPicPr>
          <p:blipFill>
            <a:blip r:embed="rId3"/>
            <a:stretch/>
          </p:blipFill>
          <p:spPr>
            <a:xfrm>
              <a:off x="7068960" y="5084640"/>
              <a:ext cx="1641600" cy="149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Google Shape;90;p13" descr=""/>
            <p:cNvPicPr/>
            <p:nvPr/>
          </p:nvPicPr>
          <p:blipFill>
            <a:blip r:embed="rId4"/>
            <a:stretch/>
          </p:blipFill>
          <p:spPr>
            <a:xfrm rot="5400000">
              <a:off x="7475400" y="5124240"/>
              <a:ext cx="830160" cy="1416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8" name="TextShape 3"/>
          <p:cNvSpPr txBox="1"/>
          <p:nvPr/>
        </p:nvSpPr>
        <p:spPr>
          <a:xfrm>
            <a:off x="2160000" y="576000"/>
            <a:ext cx="626400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4"/>
          <p:cNvSpPr/>
          <p:nvPr/>
        </p:nvSpPr>
        <p:spPr>
          <a:xfrm>
            <a:off x="1728000" y="288000"/>
            <a:ext cx="719964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Свё</a:t>
            </a: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рто</a:t>
            </a: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чны</a:t>
            </a: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й </a:t>
            </a: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сло</a:t>
            </a: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й</a:t>
            </a:r>
            <a:endParaRPr b="0" lang="ru-RU" sz="3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DejaVu Sans"/>
            </a:endParaRPr>
          </a:p>
        </p:txBody>
      </p:sp>
      <p:pic>
        <p:nvPicPr>
          <p:cNvPr id="90" name="" descr=""/>
          <p:cNvPicPr/>
          <p:nvPr/>
        </p:nvPicPr>
        <p:blipFill>
          <a:blip r:embed="rId5"/>
          <a:srcRect l="0" t="0" r="0" b="8493"/>
          <a:stretch/>
        </p:blipFill>
        <p:spPr>
          <a:xfrm>
            <a:off x="1860840" y="1025640"/>
            <a:ext cx="5483160" cy="27183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6"/>
          <a:srcRect l="0" t="0" r="0" b="9933"/>
          <a:stretch/>
        </p:blipFill>
        <p:spPr>
          <a:xfrm>
            <a:off x="2880000" y="3793680"/>
            <a:ext cx="3219480" cy="297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"/>
          <p:cNvGrpSpPr/>
          <p:nvPr/>
        </p:nvGrpSpPr>
        <p:grpSpPr>
          <a:xfrm>
            <a:off x="0" y="0"/>
            <a:ext cx="1786320" cy="6857280"/>
            <a:chOff x="0" y="0"/>
            <a:chExt cx="1786320" cy="6857280"/>
          </a:xfrm>
        </p:grpSpPr>
        <p:pic>
          <p:nvPicPr>
            <p:cNvPr id="93" name="Google Shape;85;p1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545840" cy="68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Google Shape;86;p13" descr=""/>
            <p:cNvPicPr/>
            <p:nvPr/>
          </p:nvPicPr>
          <p:blipFill>
            <a:blip r:embed="rId2"/>
            <a:srcRect l="0" t="41" r="68530" b="0"/>
            <a:stretch/>
          </p:blipFill>
          <p:spPr>
            <a:xfrm rot="16200000">
              <a:off x="-1620360" y="1621800"/>
              <a:ext cx="5028120" cy="1785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5" name="Group 2"/>
          <p:cNvGrpSpPr/>
          <p:nvPr/>
        </p:nvGrpSpPr>
        <p:grpSpPr>
          <a:xfrm>
            <a:off x="7068960" y="5084640"/>
            <a:ext cx="1641600" cy="1496880"/>
            <a:chOff x="7068960" y="5084640"/>
            <a:chExt cx="1641600" cy="1496880"/>
          </a:xfrm>
        </p:grpSpPr>
        <p:pic>
          <p:nvPicPr>
            <p:cNvPr id="96" name="Google Shape;89;p13" descr=""/>
            <p:cNvPicPr/>
            <p:nvPr/>
          </p:nvPicPr>
          <p:blipFill>
            <a:blip r:embed="rId3"/>
            <a:stretch/>
          </p:blipFill>
          <p:spPr>
            <a:xfrm>
              <a:off x="7068960" y="5084640"/>
              <a:ext cx="1641600" cy="149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Google Shape;90;p13" descr=""/>
            <p:cNvPicPr/>
            <p:nvPr/>
          </p:nvPicPr>
          <p:blipFill>
            <a:blip r:embed="rId4"/>
            <a:stretch/>
          </p:blipFill>
          <p:spPr>
            <a:xfrm rot="5400000">
              <a:off x="7475400" y="5124240"/>
              <a:ext cx="830160" cy="1416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TextShape 3"/>
          <p:cNvSpPr txBox="1"/>
          <p:nvPr/>
        </p:nvSpPr>
        <p:spPr>
          <a:xfrm>
            <a:off x="2160000" y="576000"/>
            <a:ext cx="626400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CustomShape 4"/>
          <p:cNvSpPr/>
          <p:nvPr/>
        </p:nvSpPr>
        <p:spPr>
          <a:xfrm>
            <a:off x="1728000" y="288000"/>
            <a:ext cx="719964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Flatten, </a:t>
            </a: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Полносв</a:t>
            </a: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язный </a:t>
            </a: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слой</a:t>
            </a:r>
            <a:endParaRPr b="0" lang="ru-RU" sz="3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DejaVu Sans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5"/>
          <a:srcRect l="0" t="0" r="49878" b="0"/>
          <a:stretch/>
        </p:blipFill>
        <p:spPr>
          <a:xfrm>
            <a:off x="1786320" y="1152000"/>
            <a:ext cx="4765680" cy="537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"/>
          <p:cNvGrpSpPr/>
          <p:nvPr/>
        </p:nvGrpSpPr>
        <p:grpSpPr>
          <a:xfrm>
            <a:off x="0" y="0"/>
            <a:ext cx="1786320" cy="6857280"/>
            <a:chOff x="0" y="0"/>
            <a:chExt cx="1786320" cy="6857280"/>
          </a:xfrm>
        </p:grpSpPr>
        <p:pic>
          <p:nvPicPr>
            <p:cNvPr id="102" name="Google Shape;85;p1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545840" cy="68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" name="Google Shape;86;p13" descr=""/>
            <p:cNvPicPr/>
            <p:nvPr/>
          </p:nvPicPr>
          <p:blipFill>
            <a:blip r:embed="rId2"/>
            <a:srcRect l="0" t="41" r="68530" b="0"/>
            <a:stretch/>
          </p:blipFill>
          <p:spPr>
            <a:xfrm rot="16200000">
              <a:off x="-1620360" y="1621800"/>
              <a:ext cx="5028120" cy="1785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4" name="Group 2"/>
          <p:cNvGrpSpPr/>
          <p:nvPr/>
        </p:nvGrpSpPr>
        <p:grpSpPr>
          <a:xfrm>
            <a:off x="7068960" y="5084640"/>
            <a:ext cx="1641600" cy="1496880"/>
            <a:chOff x="7068960" y="5084640"/>
            <a:chExt cx="1641600" cy="1496880"/>
          </a:xfrm>
        </p:grpSpPr>
        <p:pic>
          <p:nvPicPr>
            <p:cNvPr id="105" name="Google Shape;89;p13" descr=""/>
            <p:cNvPicPr/>
            <p:nvPr/>
          </p:nvPicPr>
          <p:blipFill>
            <a:blip r:embed="rId3"/>
            <a:stretch/>
          </p:blipFill>
          <p:spPr>
            <a:xfrm>
              <a:off x="7068960" y="5084640"/>
              <a:ext cx="1641600" cy="149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Google Shape;90;p13" descr=""/>
            <p:cNvPicPr/>
            <p:nvPr/>
          </p:nvPicPr>
          <p:blipFill>
            <a:blip r:embed="rId4"/>
            <a:stretch/>
          </p:blipFill>
          <p:spPr>
            <a:xfrm rot="5400000">
              <a:off x="7475400" y="5124240"/>
              <a:ext cx="830160" cy="1416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7" name="TextShape 3"/>
          <p:cNvSpPr txBox="1"/>
          <p:nvPr/>
        </p:nvSpPr>
        <p:spPr>
          <a:xfrm>
            <a:off x="2160000" y="576000"/>
            <a:ext cx="626400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CustomShape 4"/>
          <p:cNvSpPr/>
          <p:nvPr/>
        </p:nvSpPr>
        <p:spPr>
          <a:xfrm>
            <a:off x="1728000" y="288000"/>
            <a:ext cx="719964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Loss</a:t>
            </a:r>
            <a:endParaRPr b="0" lang="ru-RU" sz="3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DejaVu Sans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2160000" y="1728000"/>
            <a:ext cx="3672000" cy="355680"/>
          </a:xfrm>
          <a:prstGeom prst="rect">
            <a:avLst/>
          </a:prstGeom>
          <a:noFill/>
          <a:ln>
            <a:noFill/>
          </a:ln>
        </p:spPr>
      </p:sp>
      <mc:AlternateContent>
        <mc:Choice xmlns:a14="http://schemas.microsoft.com/office/drawing/2010/main" Requires="a14">
          <p:sp>
            <p:nvSpPr>
              <p:cNvPr id="110" name="Formula 6"/>
              <p:cNvSpPr txBox="1"/>
              <p:nvPr/>
            </p:nvSpPr>
            <p:spPr>
              <a:xfrm>
                <a:off x="1872000" y="1228320"/>
                <a:ext cx="3371760" cy="355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Loss</m:t>
                    </m:r>
                    <m:r>
                      <m:t xml:space="preserve">=</m:t>
                    </m:r>
                    <m:nary>
                      <m:naryPr>
                        <m:chr m:val="∑"/>
                        <m:subHide m:val="1"/>
                        <m:supHide m:val="1"/>
                      </m:naryPr>
                      <m:sub/>
                      <m:sup/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target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output</m:t>
                                </m:r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11" name="Formula 7"/>
              <p:cNvSpPr txBox="1"/>
              <p:nvPr/>
            </p:nvSpPr>
            <p:spPr>
              <a:xfrm>
                <a:off x="1849320" y="3333960"/>
                <a:ext cx="2057040" cy="626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−</m:t>
                    </m:r>
                    <m:r>
                      <m:t xml:space="preserve">lr</m:t>
                    </m:r>
                    <m:f>
                      <m:num>
                        <m:r>
                          <m:t xml:space="preserve">dLoss</m:t>
                        </m:r>
                      </m:num>
                      <m:den>
                        <m:r>
                          <m:t xml:space="preserve">dW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12" name="TextShape 8"/>
          <p:cNvSpPr txBox="1"/>
          <p:nvPr/>
        </p:nvSpPr>
        <p:spPr>
          <a:xfrm>
            <a:off x="1714320" y="2517480"/>
            <a:ext cx="4765680" cy="72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Backward pass</a:t>
            </a:r>
            <a:endParaRPr b="0" lang="ru-RU" sz="3600" spc="-1" strike="noStrike">
              <a:latin typeface="DejaVu Sans"/>
            </a:endParaRPr>
          </a:p>
        </p:txBody>
      </p:sp>
      <p:sp>
        <p:nvSpPr>
          <p:cNvPr id="113" name="TextShape 9"/>
          <p:cNvSpPr txBox="1"/>
          <p:nvPr/>
        </p:nvSpPr>
        <p:spPr>
          <a:xfrm>
            <a:off x="4032000" y="3456000"/>
            <a:ext cx="36720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DejaVu Sans"/>
                <a:ea typeface="DejaVu Sans"/>
              </a:rPr>
              <a:t>, где lr — скорость обучения </a:t>
            </a:r>
            <a:endParaRPr b="0" lang="ru-RU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0" y="0"/>
            <a:ext cx="1786320" cy="6857280"/>
            <a:chOff x="0" y="0"/>
            <a:chExt cx="1786320" cy="6857280"/>
          </a:xfrm>
        </p:grpSpPr>
        <p:pic>
          <p:nvPicPr>
            <p:cNvPr id="115" name="Google Shape;85;p1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545840" cy="685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Google Shape;86;p13" descr=""/>
            <p:cNvPicPr/>
            <p:nvPr/>
          </p:nvPicPr>
          <p:blipFill>
            <a:blip r:embed="rId2"/>
            <a:srcRect l="0" t="41" r="68530" b="0"/>
            <a:stretch/>
          </p:blipFill>
          <p:spPr>
            <a:xfrm rot="16200000">
              <a:off x="-1620360" y="1621800"/>
              <a:ext cx="5028120" cy="1785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7" name="Group 2"/>
          <p:cNvGrpSpPr/>
          <p:nvPr/>
        </p:nvGrpSpPr>
        <p:grpSpPr>
          <a:xfrm>
            <a:off x="7068960" y="5084640"/>
            <a:ext cx="1641600" cy="1496880"/>
            <a:chOff x="7068960" y="5084640"/>
            <a:chExt cx="1641600" cy="1496880"/>
          </a:xfrm>
        </p:grpSpPr>
        <p:pic>
          <p:nvPicPr>
            <p:cNvPr id="118" name="Google Shape;89;p13" descr=""/>
            <p:cNvPicPr/>
            <p:nvPr/>
          </p:nvPicPr>
          <p:blipFill>
            <a:blip r:embed="rId3"/>
            <a:stretch/>
          </p:blipFill>
          <p:spPr>
            <a:xfrm>
              <a:off x="7068960" y="5084640"/>
              <a:ext cx="1641600" cy="149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Google Shape;90;p13" descr=""/>
            <p:cNvPicPr/>
            <p:nvPr/>
          </p:nvPicPr>
          <p:blipFill>
            <a:blip r:embed="rId4"/>
            <a:stretch/>
          </p:blipFill>
          <p:spPr>
            <a:xfrm rot="5400000">
              <a:off x="7475400" y="5124240"/>
              <a:ext cx="830160" cy="1416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0" name="TextShape 3"/>
          <p:cNvSpPr txBox="1"/>
          <p:nvPr/>
        </p:nvSpPr>
        <p:spPr>
          <a:xfrm>
            <a:off x="2160000" y="576000"/>
            <a:ext cx="626400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CustomShape 4"/>
          <p:cNvSpPr/>
          <p:nvPr/>
        </p:nvSpPr>
        <p:spPr>
          <a:xfrm>
            <a:off x="1728000" y="288000"/>
            <a:ext cx="719964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Loss</a:t>
            </a:r>
            <a:endParaRPr b="0" lang="ru-RU" sz="3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DejaVu Sans"/>
            </a:endParaRPr>
          </a:p>
        </p:txBody>
      </p:sp>
      <p:sp>
        <p:nvSpPr>
          <p:cNvPr id="122" name="TextShape 5"/>
          <p:cNvSpPr txBox="1"/>
          <p:nvPr/>
        </p:nvSpPr>
        <p:spPr>
          <a:xfrm>
            <a:off x="2160000" y="1728000"/>
            <a:ext cx="3672000" cy="355680"/>
          </a:xfrm>
          <a:prstGeom prst="rect">
            <a:avLst/>
          </a:prstGeom>
          <a:noFill/>
          <a:ln>
            <a:noFill/>
          </a:ln>
        </p:spPr>
      </p:sp>
      <mc:AlternateContent>
        <mc:Choice xmlns:a14="http://schemas.microsoft.com/office/drawing/2010/main" Requires="a14">
          <p:sp>
            <p:nvSpPr>
              <p:cNvPr id="123" name="Formula 6"/>
              <p:cNvSpPr txBox="1"/>
              <p:nvPr/>
            </p:nvSpPr>
            <p:spPr>
              <a:xfrm>
                <a:off x="1872000" y="1228320"/>
                <a:ext cx="3371760" cy="355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Loss</m:t>
                    </m:r>
                    <m:r>
                      <m:t xml:space="preserve">=</m:t>
                    </m:r>
                    <m:nary>
                      <m:naryPr>
                        <m:chr m:val="∑"/>
                        <m:subHide m:val="1"/>
                        <m:supHide m:val="1"/>
                      </m:naryPr>
                      <m:sub/>
                      <m:sup/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target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output</m:t>
                                </m:r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4" name="Formula 7"/>
              <p:cNvSpPr txBox="1"/>
              <p:nvPr/>
            </p:nvSpPr>
            <p:spPr>
              <a:xfrm>
                <a:off x="1849320" y="3333960"/>
                <a:ext cx="2057040" cy="626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−</m:t>
                    </m:r>
                    <m:r>
                      <m:t xml:space="preserve">lr</m:t>
                    </m:r>
                    <m:f>
                      <m:num>
                        <m:r>
                          <m:t xml:space="preserve">dLoss</m:t>
                        </m:r>
                      </m:num>
                      <m:den>
                        <m:r>
                          <m:t xml:space="preserve">dW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25" name="TextShape 8"/>
          <p:cNvSpPr txBox="1"/>
          <p:nvPr/>
        </p:nvSpPr>
        <p:spPr>
          <a:xfrm>
            <a:off x="1714320" y="2517480"/>
            <a:ext cx="4765680" cy="72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Meiryo"/>
                <a:ea typeface="Meiryo"/>
              </a:rPr>
              <a:t>Backward pass</a:t>
            </a:r>
            <a:endParaRPr b="0" lang="ru-RU" sz="3600" spc="-1" strike="noStrike">
              <a:latin typeface="DejaVu Sans"/>
            </a:endParaRPr>
          </a:p>
        </p:txBody>
      </p:sp>
      <p:sp>
        <p:nvSpPr>
          <p:cNvPr id="126" name="TextShape 9"/>
          <p:cNvSpPr txBox="1"/>
          <p:nvPr/>
        </p:nvSpPr>
        <p:spPr>
          <a:xfrm>
            <a:off x="4032000" y="3456000"/>
            <a:ext cx="36720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DejaVu Sans"/>
                <a:ea typeface="DejaVu Sans"/>
              </a:rPr>
              <a:t>, где lr — скорость обучения </a:t>
            </a:r>
            <a:endParaRPr b="0" lang="ru-RU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LibreOffice/6.2.5.2$Linux_X86_64 LibreOffice_project/20$Build-2</Application>
  <Words>74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2019-08-14T01:08:32Z</dcterms:modified>
  <cp:revision>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