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8" r:id="rId20"/>
    <p:sldId id="289" r:id="rId21"/>
    <p:sldId id="285" r:id="rId22"/>
    <p:sldId id="286" r:id="rId23"/>
    <p:sldId id="290" r:id="rId24"/>
    <p:sldId id="291" r:id="rId25"/>
    <p:sldId id="292" r:id="rId26"/>
    <p:sldId id="293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0:39:34.3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38411" y="2380343"/>
            <a:ext cx="12415791" cy="338554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BANK MARKETING ANALYSIS USING </a:t>
            </a:r>
          </a:p>
          <a:p>
            <a:r>
              <a:rPr lang="en-US" sz="4000" dirty="0"/>
              <a:t>MACHINE LEARNING</a:t>
            </a:r>
          </a:p>
          <a:p>
            <a:endParaRPr lang="en-US" sz="4000" dirty="0"/>
          </a:p>
          <a:p>
            <a:r>
              <a:rPr lang="en-US" sz="2800" b="1" dirty="0"/>
              <a:t>14/08/2021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9965-E72B-4148-BA87-8C99B68E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CONTACT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778274F-E913-40C7-A3F9-C42F20BDD51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7"/>
          <a:stretch/>
        </p:blipFill>
        <p:spPr bwMode="auto">
          <a:xfrm>
            <a:off x="263047" y="2244689"/>
            <a:ext cx="4072257" cy="29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2367BF7-6194-497F-B02F-EB427A7344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1975897"/>
            <a:ext cx="5092063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DFE52-DD2E-42D6-B67A-44AF15B9023B}"/>
              </a:ext>
            </a:extLst>
          </p:cNvPr>
          <p:cNvSpPr txBox="1"/>
          <p:nvPr/>
        </p:nvSpPr>
        <p:spPr>
          <a:xfrm>
            <a:off x="1528175" y="5874707"/>
            <a:ext cx="677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contacted by cellular and they subscribed more compared to those who used telephone.</a:t>
            </a:r>
          </a:p>
        </p:txBody>
      </p:sp>
    </p:spTree>
    <p:extLst>
      <p:ext uri="{BB962C8B-B14F-4D97-AF65-F5344CB8AC3E}">
        <p14:creationId xmlns:p14="http://schemas.microsoft.com/office/powerpoint/2010/main" val="20724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B51-92A1-4176-9EA5-BC57CC1C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LOAN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2325B7-705E-45D7-B2F3-73E7FEEB5B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4541"/>
          <a:stretch/>
        </p:blipFill>
        <p:spPr bwMode="auto">
          <a:xfrm>
            <a:off x="756765" y="1685423"/>
            <a:ext cx="3858737" cy="3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B1C6549-464E-4F4F-9F3C-A70881D92B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BD9F6-85F0-49F5-B14B-FF210EF3FD92}"/>
              </a:ext>
            </a:extLst>
          </p:cNvPr>
          <p:cNvSpPr txBox="1"/>
          <p:nvPr/>
        </p:nvSpPr>
        <p:spPr>
          <a:xfrm>
            <a:off x="1167618" y="6049108"/>
            <a:ext cx="697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bank mostly contacted clients who did not have loans.</a:t>
            </a:r>
          </a:p>
        </p:txBody>
      </p:sp>
    </p:spTree>
    <p:extLst>
      <p:ext uri="{BB962C8B-B14F-4D97-AF65-F5344CB8AC3E}">
        <p14:creationId xmlns:p14="http://schemas.microsoft.com/office/powerpoint/2010/main" val="145853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C8B-33CF-45F9-B492-A351458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DEFAULT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D128C7E-2AD4-40EA-BBEF-FE778C22AF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2" r="32293"/>
          <a:stretch/>
        </p:blipFill>
        <p:spPr bwMode="auto">
          <a:xfrm>
            <a:off x="513567" y="2825838"/>
            <a:ext cx="4133590" cy="235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E301DE5-4C35-4A89-9039-E72C586BA2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EAE9C-E037-4E35-825F-50D6D1947BF8}"/>
              </a:ext>
            </a:extLst>
          </p:cNvPr>
          <p:cNvSpPr txBox="1"/>
          <p:nvPr/>
        </p:nvSpPr>
        <p:spPr>
          <a:xfrm>
            <a:off x="1266091" y="5655212"/>
            <a:ext cx="10007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contacted mostly clients who had not defaulted .</a:t>
            </a:r>
          </a:p>
          <a:p>
            <a:r>
              <a:rPr lang="en-US" dirty="0"/>
              <a:t>Most of the clients who had not defaulted in their credit and they subscribed more compared to those whose default status was unknown.</a:t>
            </a:r>
          </a:p>
        </p:txBody>
      </p:sp>
    </p:spTree>
    <p:extLst>
      <p:ext uri="{BB962C8B-B14F-4D97-AF65-F5344CB8AC3E}">
        <p14:creationId xmlns:p14="http://schemas.microsoft.com/office/powerpoint/2010/main" val="13825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994C-2391-47E1-83F3-DB862B39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HOUSING</a:t>
            </a:r>
            <a:r>
              <a:rPr lang="en-US" dirty="0"/>
              <a:t>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E62EFCE-ADAA-4B9E-97FB-DFF97C8D77D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2"/>
          <a:stretch/>
        </p:blipFill>
        <p:spPr bwMode="auto">
          <a:xfrm>
            <a:off x="350730" y="2104373"/>
            <a:ext cx="5669070" cy="30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DE554BD-3D7A-4EFE-9E1C-543AD2DE41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9DE2C-DD3A-4A05-88C5-FA42BDC411FA}"/>
              </a:ext>
            </a:extLst>
          </p:cNvPr>
          <p:cNvSpPr txBox="1"/>
          <p:nvPr/>
        </p:nvSpPr>
        <p:spPr>
          <a:xfrm>
            <a:off x="638827" y="5699342"/>
            <a:ext cx="724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plots majority of clients had housing loans .</a:t>
            </a:r>
          </a:p>
          <a:p>
            <a:r>
              <a:rPr lang="en-US" dirty="0"/>
              <a:t>Those who had loans subscribed slightly more than those who didn’t have loans.</a:t>
            </a:r>
          </a:p>
        </p:txBody>
      </p:sp>
    </p:spTree>
    <p:extLst>
      <p:ext uri="{BB962C8B-B14F-4D97-AF65-F5344CB8AC3E}">
        <p14:creationId xmlns:p14="http://schemas.microsoft.com/office/powerpoint/2010/main" val="297293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F75-2DBD-4462-B349-1FEB8AB1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CONS.PRICE.IDX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71EE63-2D1E-4749-8143-2F538B0EF491}"/>
              </a:ext>
            </a:extLst>
          </p:cNvPr>
          <p:cNvPicPr>
            <a:picLocks noGrp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9" y="3109142"/>
            <a:ext cx="5542857" cy="20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4FFD2-9E5F-43F1-BAC9-808467E4F937}"/>
              </a:ext>
            </a:extLst>
          </p:cNvPr>
          <p:cNvSpPr txBox="1"/>
          <p:nvPr/>
        </p:nvSpPr>
        <p:spPr>
          <a:xfrm>
            <a:off x="688932" y="6012493"/>
            <a:ext cx="93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we can see cons.price.idx would be useful in prediction.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99E993D-650B-4C3D-A27C-CAE16A982BB3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9"/>
            <a:ext cx="4351338" cy="33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758F-BD6D-4552-BCC1-439B8D29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EMP.VAR.RATE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25AA97A-C52D-4425-B6AE-CF43EC6C67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5281"/>
            <a:ext cx="5181600" cy="17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0927E98-1BFF-40FA-9C3B-3421EC517588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30"/>
            <a:ext cx="4351338" cy="30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4F71C-7D3B-49AB-8F58-BB3167B735EE}"/>
              </a:ext>
            </a:extLst>
          </p:cNvPr>
          <p:cNvSpPr txBox="1"/>
          <p:nvPr/>
        </p:nvSpPr>
        <p:spPr>
          <a:xfrm>
            <a:off x="1215025" y="5887233"/>
            <a:ext cx="724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plots we see that emp.var.rate would be very useful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24804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77A2-6ECE-4A15-A56E-89533A48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AGE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DC0530A-8417-490F-B141-F0A5CE635AB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3079"/>
            <a:ext cx="5181600" cy="30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16ABF05-C3CA-4D81-9E4E-9CAA20E338CE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9"/>
            <a:ext cx="4351338" cy="35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6347D-D57C-4A06-88D6-357D6A9FA9BC}"/>
              </a:ext>
            </a:extLst>
          </p:cNvPr>
          <p:cNvSpPr txBox="1"/>
          <p:nvPr/>
        </p:nvSpPr>
        <p:spPr>
          <a:xfrm>
            <a:off x="1223889" y="5739619"/>
            <a:ext cx="650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age ranged from 17-98 yrs.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DEC6-46F1-473F-A403-68C89F5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PREVIOUS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73394-2263-4B6A-9785-BE47960403AA}"/>
              </a:ext>
            </a:extLst>
          </p:cNvPr>
          <p:cNvSpPr txBox="1"/>
          <p:nvPr/>
        </p:nvSpPr>
        <p:spPr>
          <a:xfrm>
            <a:off x="1068759" y="5835395"/>
            <a:ext cx="918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majority of the clients the bank contacted in this campaign had not been contacted in the last campaign.</a:t>
            </a:r>
          </a:p>
          <a:p>
            <a:r>
              <a:rPr lang="en-US" dirty="0"/>
              <a:t>It is also clear that previous will be very useful in prediction.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9B86DB-3136-4F08-BBF4-0ED14150B8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8" y="130512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1DD437-8531-4B02-B299-7F3D1CC2FC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06" y="1220714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7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18F5-03DB-46E2-928B-C2D0AED8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CAMPAIGN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C694D92-5A09-4FAE-A3E3-7CC239723BB8}"/>
              </a:ext>
            </a:extLst>
          </p:cNvPr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5" y="2456668"/>
            <a:ext cx="5181600" cy="25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D2B4B3B-2883-4AAE-8DF4-6B9BFD14646D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01" y="1825630"/>
            <a:ext cx="4351338" cy="30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EE597-05DD-4F78-99AD-9837CC40881F}"/>
              </a:ext>
            </a:extLst>
          </p:cNvPr>
          <p:cNvSpPr txBox="1"/>
          <p:nvPr/>
        </p:nvSpPr>
        <p:spPr>
          <a:xfrm>
            <a:off x="1565753" y="5699342"/>
            <a:ext cx="83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only contacted once during this campaign.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72C-587E-4FDA-BDA1-A47DE72D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DURATION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61C66-3167-4331-883D-05E23A37AE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07454D-DFAC-457E-8C5A-DE408010C1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270-52D1-43FC-B32A-FA691798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PDAYS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E6F20-B385-4EF3-8382-17617FBA0E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DA90FB-C574-408C-8D0E-00FBC0D044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5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E003-6B0C-4EFC-8B59-9B184D28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CORRELATION MATRIX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739303A-AE1D-4013-AB09-83DDE78E85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1" y="1248849"/>
            <a:ext cx="82517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80338-8D5B-4E7A-9C0A-89F288564AB5}"/>
              </a:ext>
            </a:extLst>
          </p:cNvPr>
          <p:cNvSpPr txBox="1"/>
          <p:nvPr/>
        </p:nvSpPr>
        <p:spPr>
          <a:xfrm>
            <a:off x="914400" y="6161649"/>
            <a:ext cx="873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Emp.var. Rate, euribor3m, nr.employed and cons.price.idx have very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394944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2CBE-E0F4-4EF5-967E-DF3AA0E4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AE87-2E16-4F1B-BC1A-BBF23647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00753" y="17834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DAA09C-B85A-47BA-8A3F-AED2952BC6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61" y="1950282"/>
            <a:ext cx="375285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E437E9-6FFF-42E6-A30A-9BD0F22E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32" y="1922145"/>
            <a:ext cx="41281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1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8B6-52AF-4723-A546-5AF54A1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XGBoost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4AC0C3-07EB-44EB-8290-2F6FEB150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3" y="2236214"/>
            <a:ext cx="5003174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AAB2D1-EEDF-45CA-AFD2-3E979B1C32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3" y="2236214"/>
            <a:ext cx="5003174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1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1AE9-A3FC-45F6-9058-5B5F3852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CB9210-6665-4FC0-8F30-617AC5B1E6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3" y="2236214"/>
            <a:ext cx="5003174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792753-9CA6-4135-8950-5463F33EA6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3" y="2236214"/>
            <a:ext cx="5003174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8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BDBE-FC34-40C2-AC9F-CF890D3F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RANDOM FOREST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CD51B0-4BE2-47D2-9FAB-8ECF7E445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236214"/>
            <a:ext cx="4901587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8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C75F-C6BD-492D-BFB3-C71AE33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9DD-42EC-4D45-A8F5-93ECA4A4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influential variables are duration,nr.employed,euribor3m and emp.var.rate</a:t>
            </a:r>
          </a:p>
          <a:p>
            <a:r>
              <a:rPr lang="en-US" dirty="0"/>
              <a:t>Duration has a positive effect of people saying yes since the  longer conversation the more inclined the client will be to the term deposit.</a:t>
            </a:r>
          </a:p>
          <a:p>
            <a:r>
              <a:rPr lang="en-US" dirty="0"/>
              <a:t>Euribor3m denotes the Euribor 3 month rate which is an indicator of the average interbank interest rates. The higher the interest rates the more a client will be inclined to the term deposit.</a:t>
            </a:r>
          </a:p>
          <a:p>
            <a:r>
              <a:rPr lang="en-US" dirty="0"/>
              <a:t>Emp.var.rate  which is the change of the employment rate has a negative impact of the term deposits since a change in the employment rate will make the clients less likely to subscribe to term deposits.</a:t>
            </a:r>
          </a:p>
          <a:p>
            <a:r>
              <a:rPr lang="en-US" dirty="0"/>
              <a:t>The bank should target clients above 60years of age.</a:t>
            </a:r>
          </a:p>
          <a:p>
            <a:r>
              <a:rPr lang="en-US" dirty="0"/>
              <a:t>The bank should also prioritize those who were part of the previous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5E09-6369-49DF-9706-E2BC9FF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7FEB-F894-4BB9-957D-381D129C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data related to direct marketing campaigns i.e. phone calls of a bank in Portugal. </a:t>
            </a:r>
          </a:p>
          <a:p>
            <a:r>
              <a:rPr lang="en-US" dirty="0"/>
              <a:t>The classification goal is to predict whether a client will subscribe or not(yes/no) to a term deposit (variable y).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57B4-334C-48F5-A923-5E332905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FEATURE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F9599-7889-43C0-ABCB-D016E8A9069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227551"/>
            <a:ext cx="5181600" cy="355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BF3854-E2FB-4628-BE4A-068D71B071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59" y="1006472"/>
            <a:ext cx="5997478" cy="514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AAB19-58ED-417F-9BF1-2EB511B1A2C3}"/>
              </a:ext>
            </a:extLst>
          </p:cNvPr>
          <p:cNvSpPr txBox="1"/>
          <p:nvPr/>
        </p:nvSpPr>
        <p:spPr>
          <a:xfrm>
            <a:off x="325677" y="5837129"/>
            <a:ext cx="718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 we can see that majority of the clients work as admin.</a:t>
            </a:r>
          </a:p>
          <a:p>
            <a:r>
              <a:rPr lang="en-US" dirty="0"/>
              <a:t>Equally those who work in admin subscribed more to the term deposit.</a:t>
            </a:r>
          </a:p>
        </p:txBody>
      </p:sp>
    </p:spTree>
    <p:extLst>
      <p:ext uri="{BB962C8B-B14F-4D97-AF65-F5344CB8AC3E}">
        <p14:creationId xmlns:p14="http://schemas.microsoft.com/office/powerpoint/2010/main" val="369106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2BB-D383-4DC3-B648-DA9FFD2C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EDUCATION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1C2360-C841-453F-9033-D80FB43F52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1929009"/>
            <a:ext cx="5886081" cy="26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C48DD9-F5F2-4A4D-8C91-024D113178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00" y="1151330"/>
            <a:ext cx="5328652" cy="48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373F6-18BC-4E2A-884F-3C37B940A452}"/>
              </a:ext>
            </a:extLst>
          </p:cNvPr>
          <p:cNvSpPr txBox="1"/>
          <p:nvPr/>
        </p:nvSpPr>
        <p:spPr>
          <a:xfrm>
            <a:off x="601249" y="5461348"/>
            <a:ext cx="739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most of clients who were contacted completed a university degree.</a:t>
            </a:r>
          </a:p>
          <a:p>
            <a:r>
              <a:rPr lang="en-US" dirty="0"/>
              <a:t>Most of those who subscribed completed a university degree .</a:t>
            </a:r>
          </a:p>
        </p:txBody>
      </p:sp>
    </p:spTree>
    <p:extLst>
      <p:ext uri="{BB962C8B-B14F-4D97-AF65-F5344CB8AC3E}">
        <p14:creationId xmlns:p14="http://schemas.microsoft.com/office/powerpoint/2010/main" val="23281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A980-A40D-48B3-990C-ADA64E3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MARITAL</a:t>
            </a:r>
            <a:r>
              <a:rPr 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49E6CB-5DDE-44B6-9296-250F373B12B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4" y="2091848"/>
            <a:ext cx="5941261" cy="2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7D9F47-712A-4CAC-8FE9-080A90AE72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55" y="150025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8C81A-C7A6-4EEA-BD90-480335ABCD95}"/>
              </a:ext>
            </a:extLst>
          </p:cNvPr>
          <p:cNvSpPr txBox="1"/>
          <p:nvPr/>
        </p:nvSpPr>
        <p:spPr>
          <a:xfrm>
            <a:off x="839244" y="5674290"/>
            <a:ext cx="895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married  and they subscribed slightly more than those who were single.</a:t>
            </a:r>
          </a:p>
        </p:txBody>
      </p:sp>
    </p:spTree>
    <p:extLst>
      <p:ext uri="{BB962C8B-B14F-4D97-AF65-F5344CB8AC3E}">
        <p14:creationId xmlns:p14="http://schemas.microsoft.com/office/powerpoint/2010/main" val="10777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A585-E39E-4D0B-841C-FCE0C204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POUTCOME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EE9E4B1-CCC4-4512-94D4-28F564AA0A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382" y="1580551"/>
            <a:ext cx="5092063" cy="41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D57D933-8FCF-4A06-9EF0-F179FCCCFE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" y="2346504"/>
            <a:ext cx="6394159" cy="216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568BE-B126-4E5A-BB4D-6B72FC28C800}"/>
              </a:ext>
            </a:extLst>
          </p:cNvPr>
          <p:cNvSpPr txBox="1"/>
          <p:nvPr/>
        </p:nvSpPr>
        <p:spPr>
          <a:xfrm>
            <a:off x="388307" y="5448822"/>
            <a:ext cx="715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the outcome of the previous campaign, majority of the clients contacted were new clients and  they subscribed more compared to those who had been contacted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A24-0ABE-479B-A782-4F242CA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DAY OF WEEK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4BF0879-1834-40B4-A450-98CD568180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1"/>
          <a:stretch/>
        </p:blipFill>
        <p:spPr bwMode="auto">
          <a:xfrm>
            <a:off x="1514604" y="2229520"/>
            <a:ext cx="2567808" cy="304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23B716E-A8E2-4B24-98E1-65C7BA420B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89" y="1890455"/>
            <a:ext cx="5015873" cy="37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5A430-73C8-48B6-8AFA-F6FF564DE25D}"/>
              </a:ext>
            </a:extLst>
          </p:cNvPr>
          <p:cNvSpPr txBox="1"/>
          <p:nvPr/>
        </p:nvSpPr>
        <p:spPr>
          <a:xfrm>
            <a:off x="1252025" y="5824025"/>
            <a:ext cx="922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were contacted on Monday, Tuesday, Wednesday, Thursday and Friday with the least number of clients being contacted on Friday.</a:t>
            </a:r>
          </a:p>
          <a:p>
            <a:r>
              <a:rPr lang="en-US" dirty="0"/>
              <a:t>Almost an equal number of clients contacted subscribed .</a:t>
            </a:r>
          </a:p>
        </p:txBody>
      </p:sp>
    </p:spTree>
    <p:extLst>
      <p:ext uri="{BB962C8B-B14F-4D97-AF65-F5344CB8AC3E}">
        <p14:creationId xmlns:p14="http://schemas.microsoft.com/office/powerpoint/2010/main" val="25009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E248-1DB3-465D-9CC4-44AFC01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MONTH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B5BB725-9F1E-4B67-AEF4-4B87928A04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9" t="-2241" r="30647" b="2241"/>
          <a:stretch/>
        </p:blipFill>
        <p:spPr bwMode="auto">
          <a:xfrm>
            <a:off x="1314184" y="1981643"/>
            <a:ext cx="265815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8F2DDCB-18D5-49C7-BDFB-41407EB121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147326"/>
            <a:ext cx="5092063" cy="3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E92814-5CFD-417A-85D3-A03602B1E4F0}"/>
              </a:ext>
            </a:extLst>
          </p:cNvPr>
          <p:cNvSpPr txBox="1"/>
          <p:nvPr/>
        </p:nvSpPr>
        <p:spPr>
          <a:xfrm>
            <a:off x="1002082" y="6025019"/>
            <a:ext cx="81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were contacted most in the month of May and more clients equally subscribed in May.</a:t>
            </a:r>
          </a:p>
        </p:txBody>
      </p:sp>
    </p:spTree>
    <p:extLst>
      <p:ext uri="{BB962C8B-B14F-4D97-AF65-F5344CB8AC3E}">
        <p14:creationId xmlns:p14="http://schemas.microsoft.com/office/powerpoint/2010/main" val="17099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Internship(3)</Template>
  <TotalTime>333</TotalTime>
  <Words>604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   Agenda</vt:lpstr>
      <vt:lpstr>PROBLEM DESCRIPTION</vt:lpstr>
      <vt:lpstr>FEATURE COMPARISON</vt:lpstr>
      <vt:lpstr>EDUCATION</vt:lpstr>
      <vt:lpstr>MARITAL </vt:lpstr>
      <vt:lpstr>POUTCOME</vt:lpstr>
      <vt:lpstr>DAY OF WEEK</vt:lpstr>
      <vt:lpstr>MONTH</vt:lpstr>
      <vt:lpstr>CONTACT</vt:lpstr>
      <vt:lpstr>LOAN</vt:lpstr>
      <vt:lpstr>DEFAULT</vt:lpstr>
      <vt:lpstr>HOUSING </vt:lpstr>
      <vt:lpstr>CONS.PRICE.IDX</vt:lpstr>
      <vt:lpstr>EMP.VAR.RATE</vt:lpstr>
      <vt:lpstr>AGE</vt:lpstr>
      <vt:lpstr>PREVIOUS</vt:lpstr>
      <vt:lpstr>CAMPAIGN</vt:lpstr>
      <vt:lpstr>DURATION</vt:lpstr>
      <vt:lpstr>PDAYS</vt:lpstr>
      <vt:lpstr>CORRELATION MATRIX</vt:lpstr>
      <vt:lpstr>MODELS LOGISTIC REGRESSION</vt:lpstr>
      <vt:lpstr>XGBoost Model</vt:lpstr>
      <vt:lpstr>MULTILAYER PERCEPTRON</vt:lpstr>
      <vt:lpstr>RANDOM FOREST</vt:lpstr>
      <vt:lpstr>FINAL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27</cp:revision>
  <dcterms:created xsi:type="dcterms:W3CDTF">2021-08-11T06:29:02Z</dcterms:created>
  <dcterms:modified xsi:type="dcterms:W3CDTF">2021-08-14T15:34:14Z</dcterms:modified>
</cp:coreProperties>
</file>