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8" r:id="rId20"/>
    <p:sldId id="289" r:id="rId21"/>
    <p:sldId id="285" r:id="rId22"/>
    <p:sldId id="286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er" initials="A" lastIdx="1" clrIdx="0">
    <p:extLst>
      <p:ext uri="{19B8F6BF-5375-455C-9EA6-DF929625EA0E}">
        <p15:presenceInfo xmlns:p15="http://schemas.microsoft.com/office/powerpoint/2012/main" userId="Ac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1T10:39:34.373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438411" y="2380343"/>
            <a:ext cx="12415791" cy="3385542"/>
          </a:xfrm>
          <a:prstGeom prst="rect">
            <a:avLst/>
          </a:prstGeom>
          <a:solidFill>
            <a:srgbClr val="3B3B3B"/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BANK MARKETING ANALYSIS USING </a:t>
            </a:r>
          </a:p>
          <a:p>
            <a:r>
              <a:rPr lang="en-US" sz="4000" dirty="0"/>
              <a:t>MACHINE LEARNING</a:t>
            </a:r>
          </a:p>
          <a:p>
            <a:endParaRPr lang="en-US" sz="4000" dirty="0"/>
          </a:p>
          <a:p>
            <a:r>
              <a:rPr lang="en-US" sz="2800" b="1" dirty="0"/>
              <a:t>14/08/2021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9965-E72B-4148-BA87-8C99B68EE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CONTACT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1778274F-E913-40C7-A3F9-C42F20BDD51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57"/>
          <a:stretch/>
        </p:blipFill>
        <p:spPr bwMode="auto">
          <a:xfrm>
            <a:off x="263047" y="2244689"/>
            <a:ext cx="4072257" cy="294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92367BF7-6194-497F-B02F-EB427A7344A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968" y="1975897"/>
            <a:ext cx="5092063" cy="405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3DFE52-DD2E-42D6-B67A-44AF15B9023B}"/>
              </a:ext>
            </a:extLst>
          </p:cNvPr>
          <p:cNvSpPr txBox="1"/>
          <p:nvPr/>
        </p:nvSpPr>
        <p:spPr>
          <a:xfrm>
            <a:off x="1528175" y="5874707"/>
            <a:ext cx="6776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Majority of the clients were contacted by cellular and they subscribed more compared to those who used telephone.</a:t>
            </a:r>
          </a:p>
        </p:txBody>
      </p:sp>
    </p:spTree>
    <p:extLst>
      <p:ext uri="{BB962C8B-B14F-4D97-AF65-F5344CB8AC3E}">
        <p14:creationId xmlns:p14="http://schemas.microsoft.com/office/powerpoint/2010/main" val="2072499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CB51-92A1-4176-9EA5-BC57CC1C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LOAN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B2325B7-705E-45D7-B2F3-73E7FEEB5B0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4541"/>
          <a:stretch/>
        </p:blipFill>
        <p:spPr bwMode="auto">
          <a:xfrm>
            <a:off x="756765" y="1685423"/>
            <a:ext cx="3858737" cy="383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FB1C6549-464E-4F4F-9F3C-A70881D92BF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968" y="2001294"/>
            <a:ext cx="5092063" cy="4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3BD9F6-85F0-49F5-B14B-FF210EF3FD92}"/>
              </a:ext>
            </a:extLst>
          </p:cNvPr>
          <p:cNvSpPr txBox="1"/>
          <p:nvPr/>
        </p:nvSpPr>
        <p:spPr>
          <a:xfrm>
            <a:off x="1167618" y="6049108"/>
            <a:ext cx="697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bank mostly contacted clients who did not have loans.</a:t>
            </a:r>
          </a:p>
        </p:txBody>
      </p:sp>
    </p:spTree>
    <p:extLst>
      <p:ext uri="{BB962C8B-B14F-4D97-AF65-F5344CB8AC3E}">
        <p14:creationId xmlns:p14="http://schemas.microsoft.com/office/powerpoint/2010/main" val="145853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FC8B-33CF-45F9-B492-A351458C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DEFAULT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D128C7E-2AD4-40EA-BBEF-FE778C22AF8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2" r="32293"/>
          <a:stretch/>
        </p:blipFill>
        <p:spPr bwMode="auto">
          <a:xfrm>
            <a:off x="513567" y="2825838"/>
            <a:ext cx="4133590" cy="235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EE301DE5-4C35-4A89-9039-E72C586BA28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968" y="2001294"/>
            <a:ext cx="5092063" cy="4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2EAE9C-E037-4E35-825F-50D6D1947BF8}"/>
              </a:ext>
            </a:extLst>
          </p:cNvPr>
          <p:cNvSpPr txBox="1"/>
          <p:nvPr/>
        </p:nvSpPr>
        <p:spPr>
          <a:xfrm>
            <a:off x="1266091" y="5655212"/>
            <a:ext cx="10007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contacted mostly clients who had not defaulted .</a:t>
            </a:r>
          </a:p>
          <a:p>
            <a:r>
              <a:rPr lang="en-US" dirty="0"/>
              <a:t>Most of the clients who had not defaulted in their credit and they subscribed more compared to those whose default status was unknown.</a:t>
            </a:r>
          </a:p>
        </p:txBody>
      </p:sp>
    </p:spTree>
    <p:extLst>
      <p:ext uri="{BB962C8B-B14F-4D97-AF65-F5344CB8AC3E}">
        <p14:creationId xmlns:p14="http://schemas.microsoft.com/office/powerpoint/2010/main" val="13825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994C-2391-47E1-83F3-DB862B39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HOUSING</a:t>
            </a:r>
            <a:r>
              <a:rPr lang="en-US" dirty="0"/>
              <a:t> 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E62EFCE-ADAA-4B9E-97FB-DFF97C8D77D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82"/>
          <a:stretch/>
        </p:blipFill>
        <p:spPr bwMode="auto">
          <a:xfrm>
            <a:off x="350730" y="2104373"/>
            <a:ext cx="5669070" cy="307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1DE554BD-3D7A-4EFE-9E1C-543AD2DE418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968" y="2001294"/>
            <a:ext cx="5092063" cy="4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99DE2C-DD3A-4A05-88C5-FA42BDC411FA}"/>
              </a:ext>
            </a:extLst>
          </p:cNvPr>
          <p:cNvSpPr txBox="1"/>
          <p:nvPr/>
        </p:nvSpPr>
        <p:spPr>
          <a:xfrm>
            <a:off x="638827" y="5699342"/>
            <a:ext cx="7240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plots majority of clients had housing loans .</a:t>
            </a:r>
          </a:p>
          <a:p>
            <a:r>
              <a:rPr lang="en-US" dirty="0"/>
              <a:t>Those who had loans subscribed slightly more than those who didn’t have loans.</a:t>
            </a:r>
          </a:p>
        </p:txBody>
      </p:sp>
    </p:spTree>
    <p:extLst>
      <p:ext uri="{BB962C8B-B14F-4D97-AF65-F5344CB8AC3E}">
        <p14:creationId xmlns:p14="http://schemas.microsoft.com/office/powerpoint/2010/main" val="2972932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2F75-2DBD-4462-B349-1FEB8AB1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CONS.PRICE.IDX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6571EE63-2D1E-4749-8143-2F538B0EF491}"/>
              </a:ext>
            </a:extLst>
          </p:cNvPr>
          <p:cNvPicPr>
            <a:picLocks noGrp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89" y="3109142"/>
            <a:ext cx="5542857" cy="200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84FFD2-9E5F-43F1-BAC9-808467E4F937}"/>
              </a:ext>
            </a:extLst>
          </p:cNvPr>
          <p:cNvSpPr txBox="1"/>
          <p:nvPr/>
        </p:nvSpPr>
        <p:spPr>
          <a:xfrm>
            <a:off x="688932" y="6012493"/>
            <a:ext cx="939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plot we can see cons.price.idx would be useful in prediction.</a:t>
            </a:r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599E993D-650B-4C3D-A27C-CAE16A982BB3}"/>
              </a:ext>
            </a:extLst>
          </p:cNvPr>
          <p:cNvPicPr>
            <a:picLocks noGrp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9"/>
            <a:ext cx="4351338" cy="334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361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758F-BD6D-4552-BCC1-439B8D29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EMP.VAR.RATE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625AA97A-C52D-4425-B6AE-CF43EC6C670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5281"/>
            <a:ext cx="5181600" cy="175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F0927E98-1BFF-40FA-9C3B-3421EC517588}"/>
              </a:ext>
            </a:extLst>
          </p:cNvPr>
          <p:cNvPicPr>
            <a:picLocks noGrp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30"/>
            <a:ext cx="4351338" cy="307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24F71C-7D3B-49AB-8F58-BB3167B735EE}"/>
              </a:ext>
            </a:extLst>
          </p:cNvPr>
          <p:cNvSpPr txBox="1"/>
          <p:nvPr/>
        </p:nvSpPr>
        <p:spPr>
          <a:xfrm>
            <a:off x="1215025" y="5887233"/>
            <a:ext cx="724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plots we see that emp.var.rate would be very useful in prediction.</a:t>
            </a:r>
          </a:p>
        </p:txBody>
      </p:sp>
    </p:spTree>
    <p:extLst>
      <p:ext uri="{BB962C8B-B14F-4D97-AF65-F5344CB8AC3E}">
        <p14:creationId xmlns:p14="http://schemas.microsoft.com/office/powerpoint/2010/main" val="2480472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77A2-6ECE-4A15-A56E-89533A48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AGE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2DC0530A-8417-490F-B141-F0A5CE635AB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83079"/>
            <a:ext cx="5181600" cy="303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216ABF05-C3CA-4D81-9E4E-9CAA20E338CE}"/>
              </a:ext>
            </a:extLst>
          </p:cNvPr>
          <p:cNvPicPr>
            <a:picLocks noGrp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9"/>
            <a:ext cx="4351338" cy="352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6347D-D57C-4A06-88D6-357D6A9FA9BC}"/>
              </a:ext>
            </a:extLst>
          </p:cNvPr>
          <p:cNvSpPr txBox="1"/>
          <p:nvPr/>
        </p:nvSpPr>
        <p:spPr>
          <a:xfrm>
            <a:off x="1223889" y="5739619"/>
            <a:ext cx="6504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 age ranged from 17-98 yrs.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78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DEC6-46F1-473F-A403-68C89F57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PREVIOUS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73394-2263-4B6A-9785-BE47960403AA}"/>
              </a:ext>
            </a:extLst>
          </p:cNvPr>
          <p:cNvSpPr txBox="1"/>
          <p:nvPr/>
        </p:nvSpPr>
        <p:spPr>
          <a:xfrm>
            <a:off x="1068759" y="5835395"/>
            <a:ext cx="9181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plot majority of the clients the bank contacted in this campaign had not been contacted in the last campaign.</a:t>
            </a:r>
          </a:p>
          <a:p>
            <a:r>
              <a:rPr lang="en-US" dirty="0"/>
              <a:t>It is also clear that previous will be very useful in prediction.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79B86DB-3136-4F08-BBF4-0ED14150B8F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98" y="1305120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51DD437-8531-4B02-B299-7F3D1CC2FC9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706" y="1220714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073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18F5-03DB-46E2-928B-C2D0AED8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CAMPAIGN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BC694D92-5A09-4FAE-A3E3-7CC239723BB8}"/>
              </a:ext>
            </a:extLst>
          </p:cNvPr>
          <p:cNvPicPr>
            <a:picLocks noGrp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95" y="2456668"/>
            <a:ext cx="5181600" cy="254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0D2B4B3B-2883-4AAE-8DF4-6B9BFD14646D}"/>
              </a:ext>
            </a:extLst>
          </p:cNvPr>
          <p:cNvPicPr>
            <a:picLocks noGrp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701" y="1825630"/>
            <a:ext cx="4351338" cy="307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EE597-05DD-4F78-99AD-9837CC40881F}"/>
              </a:ext>
            </a:extLst>
          </p:cNvPr>
          <p:cNvSpPr txBox="1"/>
          <p:nvPr/>
        </p:nvSpPr>
        <p:spPr>
          <a:xfrm>
            <a:off x="1565753" y="5699342"/>
            <a:ext cx="8392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Majority of the clients were only contacted once during this campaign.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69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172C-587E-4FDA-BDA1-A47DE72D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DURATION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261C66-3167-4331-883D-05E23A37AE5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007454D-DFAC-457E-8C5A-DE408010C16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48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6270-52D1-43FC-B32A-FA691798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PDAYS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2E6F20-B385-4EF3-8382-17617FBA0E7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2DA90FB-C574-408C-8D0E-00FBC0D0447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854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E003-6B0C-4EFC-8B59-9B184D28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CORRELATION MATRIX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C739303A-AE1D-4013-AB09-83DDE78E85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41" y="1248849"/>
            <a:ext cx="825176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380338-8D5B-4E7A-9C0A-89F288564AB5}"/>
              </a:ext>
            </a:extLst>
          </p:cNvPr>
          <p:cNvSpPr txBox="1"/>
          <p:nvPr/>
        </p:nvSpPr>
        <p:spPr>
          <a:xfrm>
            <a:off x="914400" y="6161649"/>
            <a:ext cx="873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Emp.var. Rate, euribor3m, nr.employed and cons.price.idx have very high correlation</a:t>
            </a:r>
          </a:p>
        </p:txBody>
      </p:sp>
    </p:spTree>
    <p:extLst>
      <p:ext uri="{BB962C8B-B14F-4D97-AF65-F5344CB8AC3E}">
        <p14:creationId xmlns:p14="http://schemas.microsoft.com/office/powerpoint/2010/main" val="3949445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2CBE-E0F4-4EF5-967E-DF3AA0E4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RECOMMENDED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AE87-2E16-4F1B-BC1A-BBF236479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XGBoost Models</a:t>
            </a:r>
          </a:p>
          <a:p>
            <a:r>
              <a:rPr lang="en-US" dirty="0"/>
              <a:t>Multilayer Perceptron</a:t>
            </a:r>
          </a:p>
          <a:p>
            <a:r>
              <a:rPr lang="en-US" dirty="0"/>
              <a:t>Random Forest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18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5E09-6369-49DF-9706-E2BC9FF0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E7FEB-F894-4BB9-957D-381D129C6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given data related to direct marketing campaigns i.e. phone calls of a bank in Portugal. </a:t>
            </a:r>
          </a:p>
          <a:p>
            <a:r>
              <a:rPr lang="en-US" dirty="0"/>
              <a:t>The classification goal is to predict whether a client will subscribe or not(yes/no) to a term deposit (variable y).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57B4-334C-48F5-A923-5E332905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FEATURE COMPARISON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F6F9599-7889-43C0-ABCB-D016E8A9069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81" y="1227551"/>
            <a:ext cx="5181600" cy="355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8BF3854-E2FB-4628-BE4A-068D71B0718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459" y="1006472"/>
            <a:ext cx="5997478" cy="514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2AAB19-58ED-417F-9BF1-2EB511B1A2C3}"/>
              </a:ext>
            </a:extLst>
          </p:cNvPr>
          <p:cNvSpPr txBox="1"/>
          <p:nvPr/>
        </p:nvSpPr>
        <p:spPr>
          <a:xfrm>
            <a:off x="325677" y="5837129"/>
            <a:ext cx="718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above  we can see that majority of the clients work as admin.</a:t>
            </a:r>
          </a:p>
          <a:p>
            <a:r>
              <a:rPr lang="en-US" dirty="0"/>
              <a:t>Equally those who work in admin subscribed more to the term deposit.</a:t>
            </a:r>
          </a:p>
        </p:txBody>
      </p:sp>
    </p:spTree>
    <p:extLst>
      <p:ext uri="{BB962C8B-B14F-4D97-AF65-F5344CB8AC3E}">
        <p14:creationId xmlns:p14="http://schemas.microsoft.com/office/powerpoint/2010/main" val="369106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42BB-D383-4DC3-B648-DA9FFD2C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EDUCATION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E1C2360-C841-453F-9033-D80FB43F522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" y="1929009"/>
            <a:ext cx="5886081" cy="267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5C48DD9-F5F2-4A4D-8C91-024D1131785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500" y="1151330"/>
            <a:ext cx="5328652" cy="485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1373F6-18BC-4E2A-884F-3C37B940A452}"/>
              </a:ext>
            </a:extLst>
          </p:cNvPr>
          <p:cNvSpPr txBox="1"/>
          <p:nvPr/>
        </p:nvSpPr>
        <p:spPr>
          <a:xfrm>
            <a:off x="601249" y="5461348"/>
            <a:ext cx="7390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plot most of clients who were contacted completed a university degree.</a:t>
            </a:r>
          </a:p>
          <a:p>
            <a:r>
              <a:rPr lang="en-US" dirty="0"/>
              <a:t>Most of those who subscribed completed a university degree .</a:t>
            </a:r>
          </a:p>
        </p:txBody>
      </p:sp>
    </p:spTree>
    <p:extLst>
      <p:ext uri="{BB962C8B-B14F-4D97-AF65-F5344CB8AC3E}">
        <p14:creationId xmlns:p14="http://schemas.microsoft.com/office/powerpoint/2010/main" val="232810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8A980-A40D-48B3-990C-ADA64E3A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MARITAL</a:t>
            </a:r>
            <a:r>
              <a:rPr lang="en-US" dirty="0"/>
              <a:t>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E49E6CB-5DDE-44B6-9296-250F373B12B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4" y="2091848"/>
            <a:ext cx="5941261" cy="269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67D9F47-712A-4CAC-8FE9-080A90AE726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755" y="1500254"/>
            <a:ext cx="5092063" cy="4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08C81A-C7A6-4EEA-BD90-480335ABCD95}"/>
              </a:ext>
            </a:extLst>
          </p:cNvPr>
          <p:cNvSpPr txBox="1"/>
          <p:nvPr/>
        </p:nvSpPr>
        <p:spPr>
          <a:xfrm>
            <a:off x="839244" y="5674290"/>
            <a:ext cx="895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Majority of the clients were married  and they subscribed slightly more than those who were single.</a:t>
            </a:r>
          </a:p>
        </p:txBody>
      </p:sp>
    </p:spTree>
    <p:extLst>
      <p:ext uri="{BB962C8B-B14F-4D97-AF65-F5344CB8AC3E}">
        <p14:creationId xmlns:p14="http://schemas.microsoft.com/office/powerpoint/2010/main" val="10777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A585-E39E-4D0B-841C-FCE0C2045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POUTCOME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8EE9E4B1-CCC4-4512-94D4-28F564AA0A7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382" y="1580551"/>
            <a:ext cx="5092063" cy="416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FD57D933-8FCF-4A06-9EF0-F179FCCCFE1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" y="2346504"/>
            <a:ext cx="6394159" cy="216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6568BE-B126-4E5A-BB4D-6B72FC28C800}"/>
              </a:ext>
            </a:extLst>
          </p:cNvPr>
          <p:cNvSpPr txBox="1"/>
          <p:nvPr/>
        </p:nvSpPr>
        <p:spPr>
          <a:xfrm>
            <a:off x="388307" y="5448822"/>
            <a:ext cx="7152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Considering the outcome of the previous campaign, majority of the clients contacted were new clients and  they subscribed more compared to those who had been contacted before.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9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5A24-0ABE-479B-A782-4F242CAB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DAY OF WEEK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84BF0879-1834-40B4-A450-98CD568180F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61"/>
          <a:stretch/>
        </p:blipFill>
        <p:spPr bwMode="auto">
          <a:xfrm>
            <a:off x="1514604" y="2229520"/>
            <a:ext cx="2567808" cy="304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723B716E-A8E2-4B24-98E1-65C7BA420BB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589" y="1890455"/>
            <a:ext cx="5015873" cy="372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35A430-73C8-48B6-8AFA-F6FF564DE25D}"/>
              </a:ext>
            </a:extLst>
          </p:cNvPr>
          <p:cNvSpPr txBox="1"/>
          <p:nvPr/>
        </p:nvSpPr>
        <p:spPr>
          <a:xfrm>
            <a:off x="1252025" y="5824025"/>
            <a:ext cx="9228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 were contacted on Monday, Tuesday, Wednesday, Thursday and Friday with the least number of clients being contacted on Friday.</a:t>
            </a:r>
          </a:p>
          <a:p>
            <a:r>
              <a:rPr lang="en-US" dirty="0"/>
              <a:t>Almost an equal number of clients contacted subscribed .</a:t>
            </a:r>
          </a:p>
        </p:txBody>
      </p:sp>
    </p:spTree>
    <p:extLst>
      <p:ext uri="{BB962C8B-B14F-4D97-AF65-F5344CB8AC3E}">
        <p14:creationId xmlns:p14="http://schemas.microsoft.com/office/powerpoint/2010/main" val="250092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E248-1DB3-465D-9CC4-44AFC01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MONTH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0B5BB725-9F1E-4B67-AEF4-4B87928A041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19" t="-2241" r="30647" b="2241"/>
          <a:stretch/>
        </p:blipFill>
        <p:spPr bwMode="auto">
          <a:xfrm>
            <a:off x="1314184" y="1981643"/>
            <a:ext cx="2658158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D8F2DDCB-18D5-49C7-BDFB-41407EB1215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968" y="2147326"/>
            <a:ext cx="5092063" cy="370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E92814-5CFD-417A-85D3-A03602B1E4F0}"/>
              </a:ext>
            </a:extLst>
          </p:cNvPr>
          <p:cNvSpPr txBox="1"/>
          <p:nvPr/>
        </p:nvSpPr>
        <p:spPr>
          <a:xfrm>
            <a:off x="1002082" y="6025019"/>
            <a:ext cx="811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 were contacted most in the month of May and more clients equally subscribed in May.</a:t>
            </a:r>
          </a:p>
        </p:txBody>
      </p:sp>
    </p:spTree>
    <p:extLst>
      <p:ext uri="{BB962C8B-B14F-4D97-AF65-F5344CB8AC3E}">
        <p14:creationId xmlns:p14="http://schemas.microsoft.com/office/powerpoint/2010/main" val="1709966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Internship(3)</Template>
  <TotalTime>298</TotalTime>
  <Words>463</Words>
  <Application>Microsoft Office PowerPoint</Application>
  <PresentationFormat>Widescreen</PresentationFormat>
  <Paragraphs>65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   Agenda</vt:lpstr>
      <vt:lpstr>PROBLEM DESCRIPTION</vt:lpstr>
      <vt:lpstr>FEATURE COMPARISON</vt:lpstr>
      <vt:lpstr>EDUCATION</vt:lpstr>
      <vt:lpstr>MARITAL </vt:lpstr>
      <vt:lpstr>POUTCOME</vt:lpstr>
      <vt:lpstr>DAY OF WEEK</vt:lpstr>
      <vt:lpstr>MONTH</vt:lpstr>
      <vt:lpstr>CONTACT</vt:lpstr>
      <vt:lpstr>LOAN</vt:lpstr>
      <vt:lpstr>DEFAULT</vt:lpstr>
      <vt:lpstr>HOUSING </vt:lpstr>
      <vt:lpstr>CONS.PRICE.IDX</vt:lpstr>
      <vt:lpstr>EMP.VAR.RATE</vt:lpstr>
      <vt:lpstr>AGE</vt:lpstr>
      <vt:lpstr>PREVIOUS</vt:lpstr>
      <vt:lpstr>CAMPAIGN</vt:lpstr>
      <vt:lpstr>DURATION</vt:lpstr>
      <vt:lpstr>PDAYS</vt:lpstr>
      <vt:lpstr>CORRELATION MATRIX</vt:lpstr>
      <vt:lpstr>RECOMMENDED MODELS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23</cp:revision>
  <dcterms:created xsi:type="dcterms:W3CDTF">2021-08-11T06:29:02Z</dcterms:created>
  <dcterms:modified xsi:type="dcterms:W3CDTF">2021-08-14T14:25:41Z</dcterms:modified>
</cp:coreProperties>
</file>