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7" r:id="rId3"/>
    <p:sldId id="269" r:id="rId4"/>
    <p:sldId id="290" r:id="rId5"/>
    <p:sldId id="291" r:id="rId6"/>
    <p:sldId id="272" r:id="rId7"/>
    <p:sldId id="281" r:id="rId8"/>
    <p:sldId id="282" r:id="rId9"/>
    <p:sldId id="273" r:id="rId10"/>
    <p:sldId id="274" r:id="rId11"/>
    <p:sldId id="275" r:id="rId12"/>
    <p:sldId id="283" r:id="rId13"/>
    <p:sldId id="284" r:id="rId14"/>
    <p:sldId id="298" r:id="rId15"/>
    <p:sldId id="299" r:id="rId16"/>
    <p:sldId id="280" r:id="rId17"/>
    <p:sldId id="285" r:id="rId18"/>
    <p:sldId id="292" r:id="rId19"/>
    <p:sldId id="293" r:id="rId20"/>
    <p:sldId id="289" r:id="rId21"/>
    <p:sldId id="287" r:id="rId22"/>
    <p:sldId id="294" r:id="rId23"/>
    <p:sldId id="295" r:id="rId24"/>
    <p:sldId id="296" r:id="rId25"/>
    <p:sldId id="297" r:id="rId26"/>
    <p:sldId id="26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cer" initials="A" lastIdx="1" clrIdx="0">
    <p:extLst>
      <p:ext uri="{19B8F6BF-5375-455C-9EA6-DF929625EA0E}">
        <p15:presenceInfo xmlns:p15="http://schemas.microsoft.com/office/powerpoint/2012/main" userId="Ac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6" autoAdjust="0"/>
    <p:restoredTop sz="94656"/>
  </p:normalViewPr>
  <p:slideViewPr>
    <p:cSldViewPr snapToGrid="0">
      <p:cViewPr varScale="1">
        <p:scale>
          <a:sx n="68" d="100"/>
          <a:sy n="68" d="100"/>
        </p:scale>
        <p:origin x="79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6-27T10:19:49.570" idx="1">
    <p:pos x="10" y="10"/>
    <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A159-741A-45B9-9BF3-4893F446D9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5595EB-B2EC-43F7-9DFF-22C6D0456E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2FA3B7-F03A-4C31-8EA2-A1C26AF2EDA1}"/>
              </a:ext>
            </a:extLst>
          </p:cNvPr>
          <p:cNvSpPr>
            <a:spLocks noGrp="1"/>
          </p:cNvSpPr>
          <p:nvPr>
            <p:ph type="dt" sz="half" idx="10"/>
          </p:nvPr>
        </p:nvSpPr>
        <p:spPr/>
        <p:txBody>
          <a:bodyPr/>
          <a:lstStyle/>
          <a:p>
            <a:fld id="{C764DE79-268F-4C1A-8933-263129D2AF90}" type="datetimeFigureOut">
              <a:rPr lang="en-US" smtClean="0"/>
              <a:t>6/27/2021</a:t>
            </a:fld>
            <a:endParaRPr lang="en-US"/>
          </a:p>
        </p:txBody>
      </p:sp>
      <p:sp>
        <p:nvSpPr>
          <p:cNvPr id="5" name="Footer Placeholder 4">
            <a:extLst>
              <a:ext uri="{FF2B5EF4-FFF2-40B4-BE49-F238E27FC236}">
                <a16:creationId xmlns:a16="http://schemas.microsoft.com/office/drawing/2014/main" id="{BD241EEE-4F5B-475F-A10B-1513DF9F2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D1247-9948-4939-8DB8-79046E6CBF48}"/>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27177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9E48-ADEA-4DF0-B0DC-FB95DC3E0A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D8005-2144-4B8C-865F-4901F00C1F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2C416B-0D24-4909-81D1-4DC1FB3E4C0A}"/>
              </a:ext>
            </a:extLst>
          </p:cNvPr>
          <p:cNvSpPr>
            <a:spLocks noGrp="1"/>
          </p:cNvSpPr>
          <p:nvPr>
            <p:ph type="dt" sz="half" idx="10"/>
          </p:nvPr>
        </p:nvSpPr>
        <p:spPr/>
        <p:txBody>
          <a:bodyPr/>
          <a:lstStyle/>
          <a:p>
            <a:fld id="{C764DE79-268F-4C1A-8933-263129D2AF90}" type="datetimeFigureOut">
              <a:rPr lang="en-US" smtClean="0"/>
              <a:t>6/27/2021</a:t>
            </a:fld>
            <a:endParaRPr lang="en-US"/>
          </a:p>
        </p:txBody>
      </p:sp>
      <p:sp>
        <p:nvSpPr>
          <p:cNvPr id="5" name="Footer Placeholder 4">
            <a:extLst>
              <a:ext uri="{FF2B5EF4-FFF2-40B4-BE49-F238E27FC236}">
                <a16:creationId xmlns:a16="http://schemas.microsoft.com/office/drawing/2014/main" id="{22F02A2A-441D-4523-A2A5-B4E1B57C55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413B27-16E1-488D-B97F-CE555D4361FB}"/>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739632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045931-CE70-4361-AA7C-CCB99FA09F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A3B567-D355-4CBB-BE56-3FEBAAE3972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ED1ED5-BC33-455C-825E-41392EC9773D}"/>
              </a:ext>
            </a:extLst>
          </p:cNvPr>
          <p:cNvSpPr>
            <a:spLocks noGrp="1"/>
          </p:cNvSpPr>
          <p:nvPr>
            <p:ph type="dt" sz="half" idx="10"/>
          </p:nvPr>
        </p:nvSpPr>
        <p:spPr/>
        <p:txBody>
          <a:bodyPr/>
          <a:lstStyle/>
          <a:p>
            <a:fld id="{C764DE79-268F-4C1A-8933-263129D2AF90}" type="datetimeFigureOut">
              <a:rPr lang="en-US" smtClean="0"/>
              <a:t>6/27/2021</a:t>
            </a:fld>
            <a:endParaRPr lang="en-US"/>
          </a:p>
        </p:txBody>
      </p:sp>
      <p:sp>
        <p:nvSpPr>
          <p:cNvPr id="5" name="Footer Placeholder 4">
            <a:extLst>
              <a:ext uri="{FF2B5EF4-FFF2-40B4-BE49-F238E27FC236}">
                <a16:creationId xmlns:a16="http://schemas.microsoft.com/office/drawing/2014/main" id="{B785D5F8-6C43-4870-A574-6ACFB1B09C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942310-A7C2-4096-B802-920FB7D18624}"/>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238445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AAD26-C298-45AA-B2FE-D657259CF9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492D9E-2B00-4364-97B0-8D7C71D709F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8760F-D308-466B-A4ED-36D05646B474}"/>
              </a:ext>
            </a:extLst>
          </p:cNvPr>
          <p:cNvSpPr>
            <a:spLocks noGrp="1"/>
          </p:cNvSpPr>
          <p:nvPr>
            <p:ph type="dt" sz="half" idx="10"/>
          </p:nvPr>
        </p:nvSpPr>
        <p:spPr/>
        <p:txBody>
          <a:bodyPr/>
          <a:lstStyle/>
          <a:p>
            <a:fld id="{C764DE79-268F-4C1A-8933-263129D2AF90}" type="datetimeFigureOut">
              <a:rPr lang="en-US" smtClean="0"/>
              <a:t>6/27/2021</a:t>
            </a:fld>
            <a:endParaRPr lang="en-US"/>
          </a:p>
        </p:txBody>
      </p:sp>
      <p:sp>
        <p:nvSpPr>
          <p:cNvPr id="5" name="Footer Placeholder 4">
            <a:extLst>
              <a:ext uri="{FF2B5EF4-FFF2-40B4-BE49-F238E27FC236}">
                <a16:creationId xmlns:a16="http://schemas.microsoft.com/office/drawing/2014/main" id="{22653124-8A09-4058-862B-5F0CD8A7D8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D2168A-4E65-4BEC-AC31-8940FC22732A}"/>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372718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F21AF-DC6B-47D7-B4F9-EFDF0E4CFE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19225C-E99B-4A2E-B6D9-426C4C2167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E726E88-B8DD-460B-86E1-3E92FE2507BD}"/>
              </a:ext>
            </a:extLst>
          </p:cNvPr>
          <p:cNvSpPr>
            <a:spLocks noGrp="1"/>
          </p:cNvSpPr>
          <p:nvPr>
            <p:ph type="dt" sz="half" idx="10"/>
          </p:nvPr>
        </p:nvSpPr>
        <p:spPr/>
        <p:txBody>
          <a:bodyPr/>
          <a:lstStyle/>
          <a:p>
            <a:fld id="{C764DE79-268F-4C1A-8933-263129D2AF90}" type="datetimeFigureOut">
              <a:rPr lang="en-US" smtClean="0"/>
              <a:t>6/27/2021</a:t>
            </a:fld>
            <a:endParaRPr lang="en-US"/>
          </a:p>
        </p:txBody>
      </p:sp>
      <p:sp>
        <p:nvSpPr>
          <p:cNvPr id="5" name="Footer Placeholder 4">
            <a:extLst>
              <a:ext uri="{FF2B5EF4-FFF2-40B4-BE49-F238E27FC236}">
                <a16:creationId xmlns:a16="http://schemas.microsoft.com/office/drawing/2014/main" id="{74F43C9E-D4ED-425C-8AD1-991AF0E57E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8F572F-E597-46FC-807B-9A2A2D6C8916}"/>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522271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73647-5CCE-4577-87D1-E5BD61497D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41FC75-C3C0-4165-BD90-05664BD0004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005678-9A9A-4F9B-B1D8-43F096AD76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EA6473-0B07-49DF-8323-F5B3F5DC5E2D}"/>
              </a:ext>
            </a:extLst>
          </p:cNvPr>
          <p:cNvSpPr>
            <a:spLocks noGrp="1"/>
          </p:cNvSpPr>
          <p:nvPr>
            <p:ph type="dt" sz="half" idx="10"/>
          </p:nvPr>
        </p:nvSpPr>
        <p:spPr/>
        <p:txBody>
          <a:bodyPr/>
          <a:lstStyle/>
          <a:p>
            <a:fld id="{C764DE79-268F-4C1A-8933-263129D2AF90}" type="datetimeFigureOut">
              <a:rPr lang="en-US" smtClean="0"/>
              <a:t>6/27/2021</a:t>
            </a:fld>
            <a:endParaRPr lang="en-US"/>
          </a:p>
        </p:txBody>
      </p:sp>
      <p:sp>
        <p:nvSpPr>
          <p:cNvPr id="6" name="Footer Placeholder 5">
            <a:extLst>
              <a:ext uri="{FF2B5EF4-FFF2-40B4-BE49-F238E27FC236}">
                <a16:creationId xmlns:a16="http://schemas.microsoft.com/office/drawing/2014/main" id="{6FC01B04-F059-43EC-8C9C-999A660D80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7E0056-A48A-4A15-A1F5-1ABCBEF69693}"/>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124848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6CED-FECD-42B9-85AC-F505707C1B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071788-D55E-484C-ABDC-9C35D6465E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BDF34F6-F405-4633-AD28-18AB8FCF31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BC4FDB-3C69-4040-A77C-DBDADDC4B5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FE7D57-B290-4518-A75A-3B06590B687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C2AD9F-9D7F-43CB-9579-76531E72C107}"/>
              </a:ext>
            </a:extLst>
          </p:cNvPr>
          <p:cNvSpPr>
            <a:spLocks noGrp="1"/>
          </p:cNvSpPr>
          <p:nvPr>
            <p:ph type="dt" sz="half" idx="10"/>
          </p:nvPr>
        </p:nvSpPr>
        <p:spPr/>
        <p:txBody>
          <a:bodyPr/>
          <a:lstStyle/>
          <a:p>
            <a:fld id="{C764DE79-268F-4C1A-8933-263129D2AF90}" type="datetimeFigureOut">
              <a:rPr lang="en-US" smtClean="0"/>
              <a:t>6/27/2021</a:t>
            </a:fld>
            <a:endParaRPr lang="en-US"/>
          </a:p>
        </p:txBody>
      </p:sp>
      <p:sp>
        <p:nvSpPr>
          <p:cNvPr id="8" name="Footer Placeholder 7">
            <a:extLst>
              <a:ext uri="{FF2B5EF4-FFF2-40B4-BE49-F238E27FC236}">
                <a16:creationId xmlns:a16="http://schemas.microsoft.com/office/drawing/2014/main" id="{EC00F40A-9FE9-4F6D-B2AD-4487320975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C7FBD3-3077-4BBB-AB26-9BBE79A8B2CF}"/>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827166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3BE16-3F82-42A0-81C5-E5F87E3339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854231-1A6D-42A8-B76D-74D93A53D091}"/>
              </a:ext>
            </a:extLst>
          </p:cNvPr>
          <p:cNvSpPr>
            <a:spLocks noGrp="1"/>
          </p:cNvSpPr>
          <p:nvPr>
            <p:ph type="dt" sz="half" idx="10"/>
          </p:nvPr>
        </p:nvSpPr>
        <p:spPr/>
        <p:txBody>
          <a:bodyPr/>
          <a:lstStyle/>
          <a:p>
            <a:fld id="{C764DE79-268F-4C1A-8933-263129D2AF90}" type="datetimeFigureOut">
              <a:rPr lang="en-US" smtClean="0"/>
              <a:t>6/27/2021</a:t>
            </a:fld>
            <a:endParaRPr lang="en-US"/>
          </a:p>
        </p:txBody>
      </p:sp>
      <p:sp>
        <p:nvSpPr>
          <p:cNvPr id="4" name="Footer Placeholder 3">
            <a:extLst>
              <a:ext uri="{FF2B5EF4-FFF2-40B4-BE49-F238E27FC236}">
                <a16:creationId xmlns:a16="http://schemas.microsoft.com/office/drawing/2014/main" id="{531363C7-BA2F-417E-B719-863A4313A2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E81836-9DCC-49A5-95D4-79B2260C1E3A}"/>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431137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991CF4-2B8A-424D-96A7-C31438CDE988}"/>
              </a:ext>
            </a:extLst>
          </p:cNvPr>
          <p:cNvSpPr>
            <a:spLocks noGrp="1"/>
          </p:cNvSpPr>
          <p:nvPr>
            <p:ph type="dt" sz="half" idx="10"/>
          </p:nvPr>
        </p:nvSpPr>
        <p:spPr/>
        <p:txBody>
          <a:bodyPr/>
          <a:lstStyle/>
          <a:p>
            <a:fld id="{C764DE79-268F-4C1A-8933-263129D2AF90}" type="datetimeFigureOut">
              <a:rPr lang="en-US" smtClean="0"/>
              <a:t>6/27/2021</a:t>
            </a:fld>
            <a:endParaRPr lang="en-US"/>
          </a:p>
        </p:txBody>
      </p:sp>
      <p:sp>
        <p:nvSpPr>
          <p:cNvPr id="3" name="Footer Placeholder 2">
            <a:extLst>
              <a:ext uri="{FF2B5EF4-FFF2-40B4-BE49-F238E27FC236}">
                <a16:creationId xmlns:a16="http://schemas.microsoft.com/office/drawing/2014/main" id="{C80ABC35-F9FD-4AE6-AC57-C7BE76BE25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404E53-B9BD-4DB4-89CC-6866CC8F27D1}"/>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259542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6683B-0734-4F88-85FD-4AA7578666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C4F5F5-9FAC-462B-A5C7-C32E2C89A2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648668-FB8E-4A4F-9D8D-0C04616129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167A03-D4AD-4CC3-B597-B81D3B349D66}"/>
              </a:ext>
            </a:extLst>
          </p:cNvPr>
          <p:cNvSpPr>
            <a:spLocks noGrp="1"/>
          </p:cNvSpPr>
          <p:nvPr>
            <p:ph type="dt" sz="half" idx="10"/>
          </p:nvPr>
        </p:nvSpPr>
        <p:spPr/>
        <p:txBody>
          <a:bodyPr/>
          <a:lstStyle/>
          <a:p>
            <a:fld id="{C764DE79-268F-4C1A-8933-263129D2AF90}" type="datetimeFigureOut">
              <a:rPr lang="en-US" smtClean="0"/>
              <a:t>6/27/2021</a:t>
            </a:fld>
            <a:endParaRPr lang="en-US"/>
          </a:p>
        </p:txBody>
      </p:sp>
      <p:sp>
        <p:nvSpPr>
          <p:cNvPr id="6" name="Footer Placeholder 5">
            <a:extLst>
              <a:ext uri="{FF2B5EF4-FFF2-40B4-BE49-F238E27FC236}">
                <a16:creationId xmlns:a16="http://schemas.microsoft.com/office/drawing/2014/main" id="{4BB51D70-A687-4521-8874-23DC55B51E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F1600B-164B-4EBC-813A-9A413D11DA2A}"/>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93253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C043A-D774-46EA-8941-4302683471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37EE42-DB8C-401E-9300-9F3828F2A6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6E50DB-DEB6-44DE-9281-3D5C77EF07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CFD55A-1804-454A-9BCA-A29309111AA1}"/>
              </a:ext>
            </a:extLst>
          </p:cNvPr>
          <p:cNvSpPr>
            <a:spLocks noGrp="1"/>
          </p:cNvSpPr>
          <p:nvPr>
            <p:ph type="dt" sz="half" idx="10"/>
          </p:nvPr>
        </p:nvSpPr>
        <p:spPr/>
        <p:txBody>
          <a:bodyPr/>
          <a:lstStyle/>
          <a:p>
            <a:fld id="{C764DE79-268F-4C1A-8933-263129D2AF90}" type="datetimeFigureOut">
              <a:rPr lang="en-US" smtClean="0"/>
              <a:t>6/27/2021</a:t>
            </a:fld>
            <a:endParaRPr lang="en-US"/>
          </a:p>
        </p:txBody>
      </p:sp>
      <p:sp>
        <p:nvSpPr>
          <p:cNvPr id="6" name="Footer Placeholder 5">
            <a:extLst>
              <a:ext uri="{FF2B5EF4-FFF2-40B4-BE49-F238E27FC236}">
                <a16:creationId xmlns:a16="http://schemas.microsoft.com/office/drawing/2014/main" id="{0A14DDAA-D79D-4443-B808-52EB36E0E9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61D44B-3988-4FB0-9B7D-93A0F89C11D7}"/>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467849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ECD6AA-A2DE-4A4A-948C-EB07623038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8FC5AB-6AB4-45F9-B751-9102579E6D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E7D60E-3132-4754-9939-E0F30901C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6/27/2021</a:t>
            </a:fld>
            <a:endParaRPr lang="en-US"/>
          </a:p>
        </p:txBody>
      </p:sp>
      <p:sp>
        <p:nvSpPr>
          <p:cNvPr id="5" name="Footer Placeholder 4">
            <a:extLst>
              <a:ext uri="{FF2B5EF4-FFF2-40B4-BE49-F238E27FC236}">
                <a16:creationId xmlns:a16="http://schemas.microsoft.com/office/drawing/2014/main" id="{BB583C5B-F7AA-4977-94B4-4C0AB89484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B2C431-6363-460C-89A4-FE97150A81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61436563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6254213" cy="2769989"/>
          </a:xfrm>
          <a:prstGeom prst="rect">
            <a:avLst/>
          </a:prstGeom>
          <a:solidFill>
            <a:srgbClr val="3B3B3B"/>
          </a:solidFill>
        </p:spPr>
        <p:txBody>
          <a:bodyPr wrap="none" rtlCol="0">
            <a:spAutoFit/>
          </a:bodyPr>
          <a:lstStyle/>
          <a:p>
            <a:r>
              <a:rPr lang="en-US" sz="6600" dirty="0">
                <a:solidFill>
                  <a:srgbClr val="FF6600"/>
                </a:solidFill>
              </a:rPr>
              <a:t>G2M CASE STUDY</a:t>
            </a:r>
          </a:p>
          <a:p>
            <a:endParaRPr lang="en-US" sz="4000" dirty="0"/>
          </a:p>
          <a:p>
            <a:endParaRPr lang="en-US" sz="4000" dirty="0"/>
          </a:p>
          <a:p>
            <a:r>
              <a:rPr lang="en-US" sz="2800" b="1" dirty="0"/>
              <a:t>27/06/2021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8A105-B1D2-4E23-9861-397EF700C992}"/>
              </a:ext>
            </a:extLst>
          </p:cNvPr>
          <p:cNvSpPr>
            <a:spLocks noGrp="1"/>
          </p:cNvSpPr>
          <p:nvPr>
            <p:ph type="title"/>
          </p:nvPr>
        </p:nvSpPr>
        <p:spPr/>
        <p:txBody>
          <a:bodyPr/>
          <a:lstStyle/>
          <a:p>
            <a:r>
              <a:rPr lang="en-US" dirty="0"/>
              <a:t>TRANSACTIONS PER MONTH</a:t>
            </a:r>
          </a:p>
        </p:txBody>
      </p:sp>
      <p:pic>
        <p:nvPicPr>
          <p:cNvPr id="4098" name="Picture 2">
            <a:extLst>
              <a:ext uri="{FF2B5EF4-FFF2-40B4-BE49-F238E27FC236}">
                <a16:creationId xmlns:a16="http://schemas.microsoft.com/office/drawing/2014/main" id="{6CE9EAC0-87E4-4098-A80E-B88E67C6FD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23833" y="1825625"/>
            <a:ext cx="6944334"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EE61C14-08DA-40AF-9DD8-10E48D02C0D5}"/>
              </a:ext>
            </a:extLst>
          </p:cNvPr>
          <p:cNvSpPr txBox="1"/>
          <p:nvPr/>
        </p:nvSpPr>
        <p:spPr>
          <a:xfrm>
            <a:off x="5641144" y="2968283"/>
            <a:ext cx="914400" cy="914400"/>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B126A375-99E2-4864-B93A-7A448B089EBB}"/>
              </a:ext>
            </a:extLst>
          </p:cNvPr>
          <p:cNvSpPr txBox="1"/>
          <p:nvPr/>
        </p:nvSpPr>
        <p:spPr>
          <a:xfrm>
            <a:off x="3545058" y="6127234"/>
            <a:ext cx="6023109" cy="646331"/>
          </a:xfrm>
          <a:prstGeom prst="rect">
            <a:avLst/>
          </a:prstGeom>
          <a:noFill/>
        </p:spPr>
        <p:txBody>
          <a:bodyPr wrap="square" rtlCol="0">
            <a:spAutoFit/>
          </a:bodyPr>
          <a:lstStyle/>
          <a:p>
            <a:r>
              <a:rPr lang="en-US" dirty="0"/>
              <a:t>Transactions peak towards the end of the year  and are highest in December  which is the holiday season</a:t>
            </a:r>
          </a:p>
        </p:txBody>
      </p:sp>
    </p:spTree>
    <p:extLst>
      <p:ext uri="{BB962C8B-B14F-4D97-AF65-F5344CB8AC3E}">
        <p14:creationId xmlns:p14="http://schemas.microsoft.com/office/powerpoint/2010/main" val="3011547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F70FC-A98B-4CE2-B91F-FD30E60D1193}"/>
              </a:ext>
            </a:extLst>
          </p:cNvPr>
          <p:cNvSpPr>
            <a:spLocks noGrp="1"/>
          </p:cNvSpPr>
          <p:nvPr>
            <p:ph type="title"/>
          </p:nvPr>
        </p:nvSpPr>
        <p:spPr/>
        <p:txBody>
          <a:bodyPr/>
          <a:lstStyle/>
          <a:p>
            <a:r>
              <a:rPr lang="en-US" dirty="0"/>
              <a:t>CUSTOMER SHARE </a:t>
            </a:r>
          </a:p>
        </p:txBody>
      </p:sp>
      <p:pic>
        <p:nvPicPr>
          <p:cNvPr id="5122" name="Picture 2">
            <a:extLst>
              <a:ext uri="{FF2B5EF4-FFF2-40B4-BE49-F238E27FC236}">
                <a16:creationId xmlns:a16="http://schemas.microsoft.com/office/drawing/2014/main" id="{B0088A57-6ABD-486B-BC29-9A1CDC88B5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002" y="1377476"/>
            <a:ext cx="4209789" cy="318161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4D93EAA3-63B7-4E1F-A0B3-0E7447699C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0774" y="1244102"/>
            <a:ext cx="4110400" cy="344836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0DF5B3A7-D4E8-4122-9C5F-5D7DCE4C0D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0589" y="1471136"/>
            <a:ext cx="4110399" cy="362071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B2FD50C-3B11-49B7-B9AD-03B7122741FC}"/>
              </a:ext>
            </a:extLst>
          </p:cNvPr>
          <p:cNvSpPr txBox="1"/>
          <p:nvPr/>
        </p:nvSpPr>
        <p:spPr>
          <a:xfrm>
            <a:off x="1810034" y="5248273"/>
            <a:ext cx="4110400" cy="923330"/>
          </a:xfrm>
          <a:prstGeom prst="rect">
            <a:avLst/>
          </a:prstGeom>
          <a:noFill/>
        </p:spPr>
        <p:txBody>
          <a:bodyPr wrap="square" rtlCol="0">
            <a:spAutoFit/>
          </a:bodyPr>
          <a:lstStyle/>
          <a:p>
            <a:pPr marL="285750" indent="-285750">
              <a:buFont typeface="Wingdings" panose="05000000000000000000" pitchFamily="2" charset="2"/>
              <a:buChar char="§"/>
            </a:pPr>
            <a:r>
              <a:rPr lang="en-US" dirty="0"/>
              <a:t>Yellow cab  has  had three times as much customers from 2016 to 2018 as pink cab</a:t>
            </a:r>
          </a:p>
        </p:txBody>
      </p:sp>
    </p:spTree>
    <p:extLst>
      <p:ext uri="{BB962C8B-B14F-4D97-AF65-F5344CB8AC3E}">
        <p14:creationId xmlns:p14="http://schemas.microsoft.com/office/powerpoint/2010/main" val="1716101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637A-3B13-489B-BCFE-49C8EA5BC588}"/>
              </a:ext>
            </a:extLst>
          </p:cNvPr>
          <p:cNvSpPr>
            <a:spLocks noGrp="1"/>
          </p:cNvSpPr>
          <p:nvPr>
            <p:ph type="title"/>
          </p:nvPr>
        </p:nvSpPr>
        <p:spPr/>
        <p:txBody>
          <a:bodyPr/>
          <a:lstStyle/>
          <a:p>
            <a:r>
              <a:rPr lang="en-US" dirty="0"/>
              <a:t>NUMBER OF USERS  PER CITY</a:t>
            </a:r>
          </a:p>
        </p:txBody>
      </p:sp>
      <p:pic>
        <p:nvPicPr>
          <p:cNvPr id="15362" name="Picture 2">
            <a:extLst>
              <a:ext uri="{FF2B5EF4-FFF2-40B4-BE49-F238E27FC236}">
                <a16:creationId xmlns:a16="http://schemas.microsoft.com/office/drawing/2014/main" id="{F03E9D88-B98D-4812-9A24-BD1249D145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67076" y="1825625"/>
            <a:ext cx="9657847"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0E99919-4F01-4720-8334-17323F4C8747}"/>
              </a:ext>
            </a:extLst>
          </p:cNvPr>
          <p:cNvSpPr txBox="1"/>
          <p:nvPr/>
        </p:nvSpPr>
        <p:spPr>
          <a:xfrm>
            <a:off x="2065605" y="6308209"/>
            <a:ext cx="8060788"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From the above graph ,New York City has the highest number of cab users</a:t>
            </a:r>
          </a:p>
        </p:txBody>
      </p:sp>
    </p:spTree>
    <p:extLst>
      <p:ext uri="{BB962C8B-B14F-4D97-AF65-F5344CB8AC3E}">
        <p14:creationId xmlns:p14="http://schemas.microsoft.com/office/powerpoint/2010/main" val="3809841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954E7-DD2B-4841-8415-43AF31E5E4B2}"/>
              </a:ext>
            </a:extLst>
          </p:cNvPr>
          <p:cNvSpPr>
            <a:spLocks noGrp="1"/>
          </p:cNvSpPr>
          <p:nvPr>
            <p:ph type="title"/>
          </p:nvPr>
        </p:nvSpPr>
        <p:spPr/>
        <p:txBody>
          <a:bodyPr/>
          <a:lstStyle/>
          <a:p>
            <a:r>
              <a:rPr lang="en-US" dirty="0"/>
              <a:t>TRANSACTION PER CITY</a:t>
            </a:r>
          </a:p>
        </p:txBody>
      </p:sp>
      <p:pic>
        <p:nvPicPr>
          <p:cNvPr id="16386" name="Picture 2">
            <a:extLst>
              <a:ext uri="{FF2B5EF4-FFF2-40B4-BE49-F238E27FC236}">
                <a16:creationId xmlns:a16="http://schemas.microsoft.com/office/drawing/2014/main" id="{6DDE5057-8AB0-461E-B9C5-A9E245039B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00262" y="1825625"/>
            <a:ext cx="699147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626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8FC77-80A3-43F8-AD5F-8EDDA0CE41CD}"/>
              </a:ext>
            </a:extLst>
          </p:cNvPr>
          <p:cNvSpPr>
            <a:spLocks noGrp="1"/>
          </p:cNvSpPr>
          <p:nvPr>
            <p:ph type="title"/>
          </p:nvPr>
        </p:nvSpPr>
        <p:spPr/>
        <p:txBody>
          <a:bodyPr/>
          <a:lstStyle/>
          <a:p>
            <a:r>
              <a:rPr lang="en-US" dirty="0"/>
              <a:t>TRANSACTION PER CITY YELLOW CAB</a:t>
            </a:r>
          </a:p>
        </p:txBody>
      </p:sp>
      <p:pic>
        <p:nvPicPr>
          <p:cNvPr id="5122" name="Picture 2">
            <a:extLst>
              <a:ext uri="{FF2B5EF4-FFF2-40B4-BE49-F238E27FC236}">
                <a16:creationId xmlns:a16="http://schemas.microsoft.com/office/drawing/2014/main" id="{41C26B87-3221-4D1F-A3EF-23098FD2FD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453" y="1690688"/>
            <a:ext cx="8566222"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0EBA93D-9090-4920-BA2D-F8A80CC67013}"/>
              </a:ext>
            </a:extLst>
          </p:cNvPr>
          <p:cNvSpPr txBox="1"/>
          <p:nvPr/>
        </p:nvSpPr>
        <p:spPr>
          <a:xfrm flipH="1">
            <a:off x="8544450" y="2389029"/>
            <a:ext cx="246586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Yellow cab has more transactions in New York city which has the highest number of cab users</a:t>
            </a:r>
          </a:p>
        </p:txBody>
      </p:sp>
    </p:spTree>
    <p:extLst>
      <p:ext uri="{BB962C8B-B14F-4D97-AF65-F5344CB8AC3E}">
        <p14:creationId xmlns:p14="http://schemas.microsoft.com/office/powerpoint/2010/main" val="1791181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ABF77-FD42-49C7-8611-3BE24C75ABDF}"/>
              </a:ext>
            </a:extLst>
          </p:cNvPr>
          <p:cNvSpPr>
            <a:spLocks noGrp="1"/>
          </p:cNvSpPr>
          <p:nvPr>
            <p:ph type="title"/>
          </p:nvPr>
        </p:nvSpPr>
        <p:spPr/>
        <p:txBody>
          <a:bodyPr/>
          <a:lstStyle/>
          <a:p>
            <a:r>
              <a:rPr lang="en-US" dirty="0"/>
              <a:t>TRANSACTION PER CITY PINK CAB</a:t>
            </a:r>
          </a:p>
        </p:txBody>
      </p:sp>
      <p:pic>
        <p:nvPicPr>
          <p:cNvPr id="6146" name="Picture 2">
            <a:extLst>
              <a:ext uri="{FF2B5EF4-FFF2-40B4-BE49-F238E27FC236}">
                <a16:creationId xmlns:a16="http://schemas.microsoft.com/office/drawing/2014/main" id="{9567C39F-78F3-4B3E-B089-4074001BB4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2529" y="1910031"/>
            <a:ext cx="8506941"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AEA0680-5DA4-4D31-8311-D328E7324D04}"/>
              </a:ext>
            </a:extLst>
          </p:cNvPr>
          <p:cNvSpPr txBox="1"/>
          <p:nvPr/>
        </p:nvSpPr>
        <p:spPr>
          <a:xfrm>
            <a:off x="0" y="2011682"/>
            <a:ext cx="2180492" cy="2308324"/>
          </a:xfrm>
          <a:prstGeom prst="rect">
            <a:avLst/>
          </a:prstGeom>
          <a:noFill/>
        </p:spPr>
        <p:txBody>
          <a:bodyPr wrap="square" rtlCol="0">
            <a:spAutoFit/>
          </a:bodyPr>
          <a:lstStyle/>
          <a:p>
            <a:r>
              <a:rPr lang="en-US" dirty="0"/>
              <a:t>Pink cab  has a higher number of users in Los Angeles  at 23.5% compared to New York City which has the highest number of Cab users</a:t>
            </a:r>
          </a:p>
        </p:txBody>
      </p:sp>
    </p:spTree>
    <p:extLst>
      <p:ext uri="{BB962C8B-B14F-4D97-AF65-F5344CB8AC3E}">
        <p14:creationId xmlns:p14="http://schemas.microsoft.com/office/powerpoint/2010/main" val="3041201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F4CDA-1DED-445A-9AC8-3E2CDB26A16F}"/>
              </a:ext>
            </a:extLst>
          </p:cNvPr>
          <p:cNvSpPr>
            <a:spLocks noGrp="1"/>
          </p:cNvSpPr>
          <p:nvPr>
            <p:ph type="title"/>
          </p:nvPr>
        </p:nvSpPr>
        <p:spPr/>
        <p:txBody>
          <a:bodyPr/>
          <a:lstStyle/>
          <a:p>
            <a:r>
              <a:rPr lang="en-US" dirty="0"/>
              <a:t>CUSTOMER SHARE</a:t>
            </a:r>
          </a:p>
        </p:txBody>
      </p:sp>
      <p:pic>
        <p:nvPicPr>
          <p:cNvPr id="12290" name="Picture 2">
            <a:extLst>
              <a:ext uri="{FF2B5EF4-FFF2-40B4-BE49-F238E27FC236}">
                <a16:creationId xmlns:a16="http://schemas.microsoft.com/office/drawing/2014/main" id="{151C046F-9396-4A77-9122-9E6E0B150C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5469" y="2292221"/>
            <a:ext cx="6207500" cy="4393274"/>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1E08F45B-45BB-492F-B37E-F5A3BA9E07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6712" y="2292221"/>
            <a:ext cx="5895313" cy="4172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940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6025-08A7-4963-B766-FDD6F6EA1FB8}"/>
              </a:ext>
            </a:extLst>
          </p:cNvPr>
          <p:cNvSpPr>
            <a:spLocks noGrp="1"/>
          </p:cNvSpPr>
          <p:nvPr>
            <p:ph type="title"/>
          </p:nvPr>
        </p:nvSpPr>
        <p:spPr/>
        <p:txBody>
          <a:bodyPr/>
          <a:lstStyle/>
          <a:p>
            <a:r>
              <a:rPr lang="en-US" dirty="0"/>
              <a:t>PRICE CHARGED PER KM TRAVELLED</a:t>
            </a:r>
          </a:p>
        </p:txBody>
      </p:sp>
      <p:pic>
        <p:nvPicPr>
          <p:cNvPr id="17410" name="Picture 2">
            <a:extLst>
              <a:ext uri="{FF2B5EF4-FFF2-40B4-BE49-F238E27FC236}">
                <a16:creationId xmlns:a16="http://schemas.microsoft.com/office/drawing/2014/main" id="{E430CE57-21D6-4B3C-9081-9002FAF741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1253" y="1589343"/>
            <a:ext cx="10515600" cy="33174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096C3B9-1ADF-4639-A29B-C9C7CBE99316}"/>
              </a:ext>
            </a:extLst>
          </p:cNvPr>
          <p:cNvSpPr txBox="1"/>
          <p:nvPr/>
        </p:nvSpPr>
        <p:spPr>
          <a:xfrm>
            <a:off x="1800665" y="5380819"/>
            <a:ext cx="6668086"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t>New York City charges the highest prices in comparison with other cities</a:t>
            </a:r>
          </a:p>
        </p:txBody>
      </p:sp>
    </p:spTree>
    <p:extLst>
      <p:ext uri="{BB962C8B-B14F-4D97-AF65-F5344CB8AC3E}">
        <p14:creationId xmlns:p14="http://schemas.microsoft.com/office/powerpoint/2010/main" val="1988617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0DAB3-CBB1-4EE3-B4EA-B0347D4A21C6}"/>
              </a:ext>
            </a:extLst>
          </p:cNvPr>
          <p:cNvSpPr>
            <a:spLocks noGrp="1"/>
          </p:cNvSpPr>
          <p:nvPr>
            <p:ph type="title"/>
          </p:nvPr>
        </p:nvSpPr>
        <p:spPr/>
        <p:txBody>
          <a:bodyPr/>
          <a:lstStyle/>
          <a:p>
            <a:r>
              <a:rPr lang="en-US" dirty="0"/>
              <a:t>PRICE CHARGED PER KM TRAVELLED PINK CAB</a:t>
            </a:r>
          </a:p>
        </p:txBody>
      </p:sp>
      <p:pic>
        <p:nvPicPr>
          <p:cNvPr id="2050" name="Picture 2">
            <a:extLst>
              <a:ext uri="{FF2B5EF4-FFF2-40B4-BE49-F238E27FC236}">
                <a16:creationId xmlns:a16="http://schemas.microsoft.com/office/drawing/2014/main" id="{2D1DDA59-70DF-4955-9796-D0C7A52168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9781" y="1690688"/>
            <a:ext cx="8643574"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9634BCD-CA4D-4481-A2A5-2310BE79BB03}"/>
              </a:ext>
            </a:extLst>
          </p:cNvPr>
          <p:cNvSpPr txBox="1"/>
          <p:nvPr/>
        </p:nvSpPr>
        <p:spPr>
          <a:xfrm>
            <a:off x="9389673" y="1942616"/>
            <a:ext cx="2222546" cy="923330"/>
          </a:xfrm>
          <a:prstGeom prst="rect">
            <a:avLst/>
          </a:prstGeom>
          <a:noFill/>
        </p:spPr>
        <p:txBody>
          <a:bodyPr wrap="square" rtlCol="0">
            <a:spAutoFit/>
          </a:bodyPr>
          <a:lstStyle/>
          <a:p>
            <a:pPr marL="285750" indent="-285750">
              <a:buFont typeface="Wingdings" panose="05000000000000000000" pitchFamily="2" charset="2"/>
              <a:buChar char="§"/>
            </a:pPr>
            <a:r>
              <a:rPr lang="en-US" dirty="0"/>
              <a:t>Price charged increases linearly with distance</a:t>
            </a:r>
          </a:p>
        </p:txBody>
      </p:sp>
    </p:spTree>
    <p:extLst>
      <p:ext uri="{BB962C8B-B14F-4D97-AF65-F5344CB8AC3E}">
        <p14:creationId xmlns:p14="http://schemas.microsoft.com/office/powerpoint/2010/main" val="3729165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B1E4-22DB-43B5-BFD0-63ABBC45DAFD}"/>
              </a:ext>
            </a:extLst>
          </p:cNvPr>
          <p:cNvSpPr>
            <a:spLocks noGrp="1"/>
          </p:cNvSpPr>
          <p:nvPr>
            <p:ph type="title"/>
          </p:nvPr>
        </p:nvSpPr>
        <p:spPr/>
        <p:txBody>
          <a:bodyPr/>
          <a:lstStyle/>
          <a:p>
            <a:r>
              <a:rPr lang="en-US" dirty="0"/>
              <a:t>PRICE CHARGED PER KM TRAVELLED YELLOW CAB</a:t>
            </a:r>
          </a:p>
        </p:txBody>
      </p:sp>
      <p:pic>
        <p:nvPicPr>
          <p:cNvPr id="3074" name="Picture 2">
            <a:extLst>
              <a:ext uri="{FF2B5EF4-FFF2-40B4-BE49-F238E27FC236}">
                <a16:creationId xmlns:a16="http://schemas.microsoft.com/office/drawing/2014/main" id="{3DDA8E1A-FE34-42B8-A014-74BEB81F1D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4053" y="1690688"/>
            <a:ext cx="8643574"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938AF05-969E-4DA6-BE2A-D8D58A4BC515}"/>
              </a:ext>
            </a:extLst>
          </p:cNvPr>
          <p:cNvSpPr txBox="1"/>
          <p:nvPr/>
        </p:nvSpPr>
        <p:spPr>
          <a:xfrm>
            <a:off x="9811043" y="1941342"/>
            <a:ext cx="1542757" cy="2308324"/>
          </a:xfrm>
          <a:prstGeom prst="rect">
            <a:avLst/>
          </a:prstGeom>
          <a:noFill/>
        </p:spPr>
        <p:txBody>
          <a:bodyPr wrap="square" rtlCol="0">
            <a:spAutoFit/>
          </a:bodyPr>
          <a:lstStyle/>
          <a:p>
            <a:pPr marL="285750" indent="-285750">
              <a:buFont typeface="Arial" panose="020B0604020202020204" pitchFamily="34" charset="0"/>
              <a:buChar char="•"/>
            </a:pPr>
            <a:r>
              <a:rPr lang="en-US" dirty="0"/>
              <a:t>Prices charged increases with increase in distance for yellow  cab.</a:t>
            </a:r>
          </a:p>
        </p:txBody>
      </p:sp>
    </p:spTree>
    <p:extLst>
      <p:ext uri="{BB962C8B-B14F-4D97-AF65-F5344CB8AC3E}">
        <p14:creationId xmlns:p14="http://schemas.microsoft.com/office/powerpoint/2010/main" val="301968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03305-FD3C-40E8-8796-BCA5FBBDEC56}"/>
              </a:ext>
            </a:extLst>
          </p:cNvPr>
          <p:cNvSpPr>
            <a:spLocks noGrp="1"/>
          </p:cNvSpPr>
          <p:nvPr>
            <p:ph type="title"/>
          </p:nvPr>
        </p:nvSpPr>
        <p:spPr/>
        <p:txBody>
          <a:bodyPr/>
          <a:lstStyle/>
          <a:p>
            <a:r>
              <a:rPr lang="en-US" dirty="0"/>
              <a:t>TRAVEL FREQUENCY PER MONTH</a:t>
            </a:r>
          </a:p>
        </p:txBody>
      </p:sp>
      <p:pic>
        <p:nvPicPr>
          <p:cNvPr id="1026" name="Picture 2">
            <a:extLst>
              <a:ext uri="{FF2B5EF4-FFF2-40B4-BE49-F238E27FC236}">
                <a16:creationId xmlns:a16="http://schemas.microsoft.com/office/drawing/2014/main" id="{E2C084AE-6AE7-4CFE-A29C-3CF064ECE7B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90600" y="2089932"/>
            <a:ext cx="5181600" cy="32135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9F6D444-CF0F-4582-B1EA-819E6983B41D}"/>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070693"/>
            <a:ext cx="5181600" cy="32135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8431843-D8F2-4DC7-B37C-F7DAF18FA27F}"/>
              </a:ext>
            </a:extLst>
          </p:cNvPr>
          <p:cNvSpPr txBox="1"/>
          <p:nvPr/>
        </p:nvSpPr>
        <p:spPr>
          <a:xfrm>
            <a:off x="2702755" y="5365695"/>
            <a:ext cx="6849208"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t>There’s a lot of travel in the month of December  which is the holiday season.</a:t>
            </a:r>
          </a:p>
        </p:txBody>
      </p:sp>
    </p:spTree>
    <p:extLst>
      <p:ext uri="{BB962C8B-B14F-4D97-AF65-F5344CB8AC3E}">
        <p14:creationId xmlns:p14="http://schemas.microsoft.com/office/powerpoint/2010/main" val="2727161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BACA-BE50-4177-BFB9-47153215B997}"/>
              </a:ext>
            </a:extLst>
          </p:cNvPr>
          <p:cNvSpPr>
            <a:spLocks noGrp="1"/>
          </p:cNvSpPr>
          <p:nvPr>
            <p:ph type="ctrTitle"/>
          </p:nvPr>
        </p:nvSpPr>
        <p:spPr/>
        <p:txBody>
          <a:bodyPr/>
          <a:lstStyle/>
          <a:p>
            <a:r>
              <a:rPr lang="en-US" dirty="0"/>
              <a:t>HYPOTHESIS TESTING</a:t>
            </a:r>
          </a:p>
        </p:txBody>
      </p:sp>
      <p:sp>
        <p:nvSpPr>
          <p:cNvPr id="3" name="Subtitle 2">
            <a:extLst>
              <a:ext uri="{FF2B5EF4-FFF2-40B4-BE49-F238E27FC236}">
                <a16:creationId xmlns:a16="http://schemas.microsoft.com/office/drawing/2014/main" id="{4EA16BD8-B81E-45C6-BB38-FBDB8264D87B}"/>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2576576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92C0-4BE3-4A50-9604-6E72D719BF0D}"/>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795CD5FF-8B9A-4734-8C52-B4F05D2F9C6F}"/>
              </a:ext>
            </a:extLst>
          </p:cNvPr>
          <p:cNvSpPr>
            <a:spLocks noGrp="1"/>
          </p:cNvSpPr>
          <p:nvPr>
            <p:ph idx="1"/>
          </p:nvPr>
        </p:nvSpPr>
        <p:spPr/>
        <p:txBody>
          <a:bodyPr/>
          <a:lstStyle/>
          <a:p>
            <a:pPr marL="0" indent="0">
              <a:buNone/>
            </a:pPr>
            <a:r>
              <a:rPr lang="en-US" dirty="0"/>
              <a:t>HYPOTHESIS 1: There is no difference in margin given the mode of payment.</a:t>
            </a:r>
          </a:p>
          <a:p>
            <a:pPr>
              <a:buFont typeface="Wingdings" panose="05000000000000000000" pitchFamily="2" charset="2"/>
              <a:buChar char="q"/>
            </a:pPr>
            <a:r>
              <a:rPr lang="en-US" dirty="0"/>
              <a:t> Yellow Cabs : There is no difference in margin whether paid in cash or card.</a:t>
            </a:r>
          </a:p>
          <a:p>
            <a:pPr marL="0" indent="0">
              <a:buNone/>
            </a:pPr>
            <a:r>
              <a:rPr lang="en-US" dirty="0"/>
              <a:t>                                                                                                                                    </a:t>
            </a:r>
          </a:p>
          <a:p>
            <a:pPr>
              <a:buFont typeface="Wingdings" panose="05000000000000000000" pitchFamily="2" charset="2"/>
              <a:buChar char="q"/>
            </a:pPr>
            <a:r>
              <a:rPr lang="en-US" dirty="0"/>
              <a:t>Pink Cab: There is no difference in margin given the mode of payment.</a:t>
            </a:r>
          </a:p>
        </p:txBody>
      </p:sp>
      <p:pic>
        <p:nvPicPr>
          <p:cNvPr id="5" name="Picture 4">
            <a:extLst>
              <a:ext uri="{FF2B5EF4-FFF2-40B4-BE49-F238E27FC236}">
                <a16:creationId xmlns:a16="http://schemas.microsoft.com/office/drawing/2014/main" id="{712F66B1-EFF1-47BF-B680-D44CC47FA0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2463" y="3136678"/>
            <a:ext cx="4124901" cy="781159"/>
          </a:xfrm>
          <a:prstGeom prst="rect">
            <a:avLst/>
          </a:prstGeom>
        </p:spPr>
      </p:pic>
      <p:pic>
        <p:nvPicPr>
          <p:cNvPr id="7" name="Picture 6">
            <a:extLst>
              <a:ext uri="{FF2B5EF4-FFF2-40B4-BE49-F238E27FC236}">
                <a16:creationId xmlns:a16="http://schemas.microsoft.com/office/drawing/2014/main" id="{20E7B93C-2089-4836-A064-B96BD5E23C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0651" y="4660567"/>
            <a:ext cx="4143953" cy="781159"/>
          </a:xfrm>
          <a:prstGeom prst="rect">
            <a:avLst/>
          </a:prstGeom>
        </p:spPr>
      </p:pic>
    </p:spTree>
    <p:extLst>
      <p:ext uri="{BB962C8B-B14F-4D97-AF65-F5344CB8AC3E}">
        <p14:creationId xmlns:p14="http://schemas.microsoft.com/office/powerpoint/2010/main" val="4013447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E5A6-A400-4693-880E-54E757E93D6F}"/>
              </a:ext>
            </a:extLst>
          </p:cNvPr>
          <p:cNvSpPr>
            <a:spLocks noGrp="1"/>
          </p:cNvSpPr>
          <p:nvPr>
            <p:ph type="title"/>
          </p:nvPr>
        </p:nvSpPr>
        <p:spPr/>
        <p:txBody>
          <a:bodyPr/>
          <a:lstStyle/>
          <a:p>
            <a:r>
              <a:rPr lang="en-US" dirty="0"/>
              <a:t>HYPOTHESIS : COMPANY MARGIN REMAINS THE SAME FOR ALL GENDER</a:t>
            </a:r>
          </a:p>
        </p:txBody>
      </p:sp>
      <p:sp>
        <p:nvSpPr>
          <p:cNvPr id="3" name="Content Placeholder 2">
            <a:extLst>
              <a:ext uri="{FF2B5EF4-FFF2-40B4-BE49-F238E27FC236}">
                <a16:creationId xmlns:a16="http://schemas.microsoft.com/office/drawing/2014/main" id="{97A4827D-458C-4465-AD0A-83AB8D574961}"/>
              </a:ext>
            </a:extLst>
          </p:cNvPr>
          <p:cNvSpPr>
            <a:spLocks noGrp="1"/>
          </p:cNvSpPr>
          <p:nvPr>
            <p:ph idx="1"/>
          </p:nvPr>
        </p:nvSpPr>
        <p:spPr/>
        <p:txBody>
          <a:bodyPr/>
          <a:lstStyle/>
          <a:p>
            <a:pPr>
              <a:buFont typeface="Wingdings" panose="05000000000000000000" pitchFamily="2" charset="2"/>
              <a:buChar char="q"/>
            </a:pPr>
            <a:r>
              <a:rPr lang="en-US" dirty="0"/>
              <a:t>Yellow Cab: Gender does affect the company margin.</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r>
              <a:rPr lang="en-US" dirty="0"/>
              <a:t>Pink Cab: Gender does not affect the company profit.</a:t>
            </a:r>
          </a:p>
          <a:p>
            <a:pPr marL="0" indent="0">
              <a:buNone/>
            </a:pPr>
            <a:r>
              <a:rPr lang="en-US" dirty="0"/>
              <a:t>                                                                                                                                                                                                                              </a:t>
            </a:r>
          </a:p>
        </p:txBody>
      </p:sp>
      <p:pic>
        <p:nvPicPr>
          <p:cNvPr id="5" name="Picture 4">
            <a:extLst>
              <a:ext uri="{FF2B5EF4-FFF2-40B4-BE49-F238E27FC236}">
                <a16:creationId xmlns:a16="http://schemas.microsoft.com/office/drawing/2014/main" id="{6D9CA218-A126-4820-A4BB-DE647E84A1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7541" y="2292832"/>
            <a:ext cx="4448796" cy="781159"/>
          </a:xfrm>
          <a:prstGeom prst="rect">
            <a:avLst/>
          </a:prstGeom>
        </p:spPr>
      </p:pic>
      <p:pic>
        <p:nvPicPr>
          <p:cNvPr id="7" name="Picture 6">
            <a:extLst>
              <a:ext uri="{FF2B5EF4-FFF2-40B4-BE49-F238E27FC236}">
                <a16:creationId xmlns:a16="http://schemas.microsoft.com/office/drawing/2014/main" id="{98E8AC4A-3A2D-4D9C-BF55-D5ED65954B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3389" y="4374851"/>
            <a:ext cx="4124901" cy="781159"/>
          </a:xfrm>
          <a:prstGeom prst="rect">
            <a:avLst/>
          </a:prstGeom>
        </p:spPr>
      </p:pic>
    </p:spTree>
    <p:extLst>
      <p:ext uri="{BB962C8B-B14F-4D97-AF65-F5344CB8AC3E}">
        <p14:creationId xmlns:p14="http://schemas.microsoft.com/office/powerpoint/2010/main" val="1935415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02B3E-A28E-4A9E-AAB7-61D9263D2C9A}"/>
              </a:ext>
            </a:extLst>
          </p:cNvPr>
          <p:cNvSpPr>
            <a:spLocks noGrp="1"/>
          </p:cNvSpPr>
          <p:nvPr>
            <p:ph type="title"/>
          </p:nvPr>
        </p:nvSpPr>
        <p:spPr/>
        <p:txBody>
          <a:bodyPr/>
          <a:lstStyle/>
          <a:p>
            <a:r>
              <a:rPr lang="en-US" dirty="0"/>
              <a:t>HYPOTHESIS: Gender has no effect on      distance travelled.</a:t>
            </a:r>
          </a:p>
        </p:txBody>
      </p:sp>
      <p:sp>
        <p:nvSpPr>
          <p:cNvPr id="3" name="Content Placeholder 2">
            <a:extLst>
              <a:ext uri="{FF2B5EF4-FFF2-40B4-BE49-F238E27FC236}">
                <a16:creationId xmlns:a16="http://schemas.microsoft.com/office/drawing/2014/main" id="{C10FBC1D-1449-4159-82EE-2E59B4FA86CC}"/>
              </a:ext>
            </a:extLst>
          </p:cNvPr>
          <p:cNvSpPr>
            <a:spLocks noGrp="1"/>
          </p:cNvSpPr>
          <p:nvPr>
            <p:ph idx="1"/>
          </p:nvPr>
        </p:nvSpPr>
        <p:spPr/>
        <p:txBody>
          <a:bodyPr/>
          <a:lstStyle/>
          <a:p>
            <a:pPr>
              <a:buFont typeface="Wingdings" panose="05000000000000000000" pitchFamily="2" charset="2"/>
              <a:buChar char="q"/>
            </a:pPr>
            <a:r>
              <a:rPr lang="en-US" dirty="0"/>
              <a:t> Yellow Cab : There is no difference in distance travelled  for both gender.</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r>
              <a:rPr lang="en-US" dirty="0"/>
              <a:t>Pink Cab:  There is no difference in distance travelled for both gender.</a:t>
            </a:r>
          </a:p>
          <a:p>
            <a:pPr marL="0" indent="0">
              <a:buNone/>
            </a:pPr>
            <a:r>
              <a:rPr lang="en-US" dirty="0"/>
              <a:t>                    </a:t>
            </a:r>
          </a:p>
          <a:p>
            <a:pPr marL="0" indent="0">
              <a:buNone/>
            </a:pPr>
            <a:r>
              <a:rPr lang="en-US" dirty="0"/>
              <a:t>                           </a:t>
            </a:r>
          </a:p>
        </p:txBody>
      </p:sp>
      <p:pic>
        <p:nvPicPr>
          <p:cNvPr id="5" name="Picture 4">
            <a:extLst>
              <a:ext uri="{FF2B5EF4-FFF2-40B4-BE49-F238E27FC236}">
                <a16:creationId xmlns:a16="http://schemas.microsoft.com/office/drawing/2014/main" id="{79B6DED0-7E26-4920-B648-61D474BD38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3283" y="2647841"/>
            <a:ext cx="4124901" cy="781159"/>
          </a:xfrm>
          <a:prstGeom prst="rect">
            <a:avLst/>
          </a:prstGeom>
        </p:spPr>
      </p:pic>
      <p:pic>
        <p:nvPicPr>
          <p:cNvPr id="7" name="Picture 6">
            <a:extLst>
              <a:ext uri="{FF2B5EF4-FFF2-40B4-BE49-F238E27FC236}">
                <a16:creationId xmlns:a16="http://schemas.microsoft.com/office/drawing/2014/main" id="{6156C3D6-2C10-4287-ADFE-18BA234FAB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1524" y="4771320"/>
            <a:ext cx="4688421" cy="819264"/>
          </a:xfrm>
          <a:prstGeom prst="rect">
            <a:avLst/>
          </a:prstGeom>
        </p:spPr>
      </p:pic>
    </p:spTree>
    <p:extLst>
      <p:ext uri="{BB962C8B-B14F-4D97-AF65-F5344CB8AC3E}">
        <p14:creationId xmlns:p14="http://schemas.microsoft.com/office/powerpoint/2010/main" val="1561709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5B01-7D05-4AFD-9532-CA672EAD5778}"/>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5E58A5E0-7CC4-4BA6-A872-8FBA0CDAFC8C}"/>
              </a:ext>
            </a:extLst>
          </p:cNvPr>
          <p:cNvSpPr>
            <a:spLocks noGrp="1"/>
          </p:cNvSpPr>
          <p:nvPr>
            <p:ph idx="1"/>
          </p:nvPr>
        </p:nvSpPr>
        <p:spPr/>
        <p:txBody>
          <a:bodyPr>
            <a:normAutofit lnSpcReduction="10000"/>
          </a:bodyPr>
          <a:lstStyle/>
          <a:p>
            <a:r>
              <a:rPr lang="en-US" dirty="0"/>
              <a:t>Margin: Yellow cab has had higher margins(price charged- cost of trip) compared to pink cab from 2016 to 2018</a:t>
            </a:r>
          </a:p>
          <a:p>
            <a:r>
              <a:rPr lang="en-US" dirty="0"/>
              <a:t>Transactions : Yellow cab has had almost twice as much transactions as pink cab.</a:t>
            </a:r>
          </a:p>
          <a:p>
            <a:r>
              <a:rPr lang="en-US" dirty="0"/>
              <a:t>Customer share  : Yellow has a higher number of customers from 2016 through to 2018.</a:t>
            </a:r>
          </a:p>
          <a:p>
            <a:r>
              <a:rPr lang="en-US" dirty="0"/>
              <a:t>Customers of Yellow cab in New York city which has the highest number of cab users is higher than that of pink cab.</a:t>
            </a:r>
          </a:p>
          <a:p>
            <a:endParaRPr lang="en-US" dirty="0"/>
          </a:p>
          <a:p>
            <a:pPr marL="0" indent="0">
              <a:buNone/>
            </a:pPr>
            <a:r>
              <a:rPr lang="en-US" dirty="0"/>
              <a:t>On the basis of the above  Yellow Cab is recommended for investment.</a:t>
            </a:r>
          </a:p>
          <a:p>
            <a:endParaRPr lang="en-US" dirty="0"/>
          </a:p>
        </p:txBody>
      </p:sp>
    </p:spTree>
    <p:extLst>
      <p:ext uri="{BB962C8B-B14F-4D97-AF65-F5344CB8AC3E}">
        <p14:creationId xmlns:p14="http://schemas.microsoft.com/office/powerpoint/2010/main" val="2848651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9B20-F1BA-4F9C-B233-BD14DA7CC089}"/>
              </a:ext>
            </a:extLst>
          </p:cNvPr>
          <p:cNvSpPr>
            <a:spLocks noGrp="1"/>
          </p:cNvSpPr>
          <p:nvPr>
            <p:ph type="title"/>
          </p:nvPr>
        </p:nvSpPr>
        <p:spPr/>
        <p:txBody>
          <a:bodyPr/>
          <a:lstStyle/>
          <a:p>
            <a:r>
              <a:rPr lang="en-US" dirty="0"/>
              <a:t>BACKGROUNG G2M CASE STUDY</a:t>
            </a:r>
          </a:p>
        </p:txBody>
      </p:sp>
      <p:sp>
        <p:nvSpPr>
          <p:cNvPr id="3" name="Content Placeholder 2">
            <a:extLst>
              <a:ext uri="{FF2B5EF4-FFF2-40B4-BE49-F238E27FC236}">
                <a16:creationId xmlns:a16="http://schemas.microsoft.com/office/drawing/2014/main" id="{02590A46-D8FB-47F2-A2B2-FF316F0179EE}"/>
              </a:ext>
            </a:extLst>
          </p:cNvPr>
          <p:cNvSpPr>
            <a:spLocks noGrp="1"/>
          </p:cNvSpPr>
          <p:nvPr>
            <p:ph idx="1"/>
          </p:nvPr>
        </p:nvSpPr>
        <p:spPr>
          <a:xfrm>
            <a:off x="925882" y="1690688"/>
            <a:ext cx="10515600" cy="4351338"/>
          </a:xfrm>
        </p:spPr>
        <p:txBody>
          <a:bodyPr>
            <a:normAutofit fontScale="77500" lnSpcReduction="20000"/>
          </a:bodyPr>
          <a:lstStyle/>
          <a:p>
            <a:pPr marL="0" indent="0">
              <a:buNone/>
            </a:pPr>
            <a:r>
              <a:rPr lang="en-US" dirty="0"/>
              <a:t>XYZ is a private equity firm in the USA. Due to remarkable growth in the cab industry in the last few years and multiple key players in the market it is planning for an investment in the cab industry.</a:t>
            </a:r>
          </a:p>
          <a:p>
            <a:pPr marL="0" indent="0">
              <a:buNone/>
            </a:pPr>
            <a:r>
              <a:rPr lang="en-US" dirty="0"/>
              <a:t>Objective: Provide actionable insights to help XYZ in identifying the right company to invest with.</a:t>
            </a:r>
          </a:p>
          <a:p>
            <a:pPr marL="0" indent="0">
              <a:buNone/>
            </a:pPr>
            <a:r>
              <a:rPr lang="en-US" dirty="0"/>
              <a:t>Cab companies:</a:t>
            </a:r>
          </a:p>
          <a:p>
            <a:pPr marL="0" indent="0">
              <a:buNone/>
            </a:pPr>
            <a:r>
              <a:rPr lang="en-US" dirty="0"/>
              <a:t>                       Pink Cab</a:t>
            </a:r>
          </a:p>
          <a:p>
            <a:pPr marL="0" indent="0">
              <a:buNone/>
            </a:pPr>
            <a:r>
              <a:rPr lang="en-US" dirty="0"/>
              <a:t>                       Yellow Cab</a:t>
            </a:r>
          </a:p>
          <a:p>
            <a:pPr marL="0" indent="0">
              <a:buNone/>
            </a:pPr>
            <a:r>
              <a:rPr lang="en-US" dirty="0"/>
              <a:t>The analysis includes :</a:t>
            </a:r>
          </a:p>
          <a:p>
            <a:pPr marL="0" indent="0">
              <a:buNone/>
            </a:pPr>
            <a:r>
              <a:rPr lang="en-US" dirty="0"/>
              <a:t>Data understanding</a:t>
            </a:r>
          </a:p>
          <a:p>
            <a:pPr marL="0" indent="0">
              <a:buNone/>
            </a:pPr>
            <a:r>
              <a:rPr lang="en-US" dirty="0"/>
              <a:t>Data visualization</a:t>
            </a:r>
          </a:p>
          <a:p>
            <a:pPr marL="0" indent="0">
              <a:buNone/>
            </a:pPr>
            <a:r>
              <a:rPr lang="en-US" dirty="0"/>
              <a:t>Finding the most profitable company</a:t>
            </a:r>
          </a:p>
          <a:p>
            <a:pPr marL="0" indent="0">
              <a:buNone/>
            </a:pPr>
            <a:r>
              <a:rPr lang="en-US" dirty="0"/>
              <a:t>Recommendation.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97220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75E3E-9D11-4C33-8010-6D4B87B4F2B7}"/>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2D171B21-BE83-435F-BA04-37A8C4EF8D98}"/>
              </a:ext>
            </a:extLst>
          </p:cNvPr>
          <p:cNvSpPr>
            <a:spLocks noGrp="1"/>
          </p:cNvSpPr>
          <p:nvPr>
            <p:ph idx="1"/>
          </p:nvPr>
        </p:nvSpPr>
        <p:spPr/>
        <p:txBody>
          <a:bodyPr/>
          <a:lstStyle/>
          <a:p>
            <a:pPr marL="0" indent="0">
              <a:buNone/>
            </a:pPr>
            <a:r>
              <a:rPr lang="en-US" b="1" dirty="0"/>
              <a:t>There are four datasets:</a:t>
            </a:r>
          </a:p>
          <a:p>
            <a:r>
              <a:rPr lang="en-US" b="1" dirty="0"/>
              <a:t>Cab_Data </a:t>
            </a:r>
            <a:r>
              <a:rPr lang="en-US" dirty="0"/>
              <a:t>– This file includes details of transaction for the 2 cab       companies.</a:t>
            </a:r>
          </a:p>
          <a:p>
            <a:r>
              <a:rPr lang="en-US" b="1" dirty="0"/>
              <a:t>Customer_ID.csv</a:t>
            </a:r>
            <a:r>
              <a:rPr lang="en-US" dirty="0"/>
              <a:t>- This is a mapping table that contains a unique identifier which links the customer demographic details.</a:t>
            </a:r>
          </a:p>
          <a:p>
            <a:r>
              <a:rPr lang="en-US" b="1" dirty="0"/>
              <a:t>Transaction_ID.csv</a:t>
            </a:r>
            <a:r>
              <a:rPr lang="en-US" dirty="0"/>
              <a:t>-This is  a mapping table that contains transaction to customer mapping and payment mode.</a:t>
            </a:r>
          </a:p>
          <a:p>
            <a:r>
              <a:rPr lang="en-US" b="1" dirty="0"/>
              <a:t>City.csv</a:t>
            </a:r>
            <a:r>
              <a:rPr lang="en-US" dirty="0"/>
              <a:t>-This file contains list of US cities ,their population and number of cab users.</a:t>
            </a:r>
          </a:p>
        </p:txBody>
      </p:sp>
    </p:spTree>
    <p:extLst>
      <p:ext uri="{BB962C8B-B14F-4D97-AF65-F5344CB8AC3E}">
        <p14:creationId xmlns:p14="http://schemas.microsoft.com/office/powerpoint/2010/main" val="4151201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52402-CCAE-4ACB-9C0B-31AB09DFBCED}"/>
              </a:ext>
            </a:extLst>
          </p:cNvPr>
          <p:cNvSpPr>
            <a:spLocks noGrp="1"/>
          </p:cNvSpPr>
          <p:nvPr>
            <p:ph type="ctrTitle"/>
          </p:nvPr>
        </p:nvSpPr>
        <p:spPr/>
        <p:txBody>
          <a:bodyPr>
            <a:normAutofit fontScale="90000"/>
          </a:bodyPr>
          <a:lstStyle/>
          <a:p>
            <a:r>
              <a:rPr lang="en-US" sz="6700" dirty="0"/>
              <a:t>EXPLORATORY</a:t>
            </a:r>
            <a:r>
              <a:rPr lang="en-US" dirty="0"/>
              <a:t> </a:t>
            </a:r>
            <a:r>
              <a:rPr lang="en-US" sz="6700" dirty="0"/>
              <a:t>DATA</a:t>
            </a:r>
            <a:r>
              <a:rPr lang="en-US" dirty="0"/>
              <a:t> </a:t>
            </a:r>
            <a:r>
              <a:rPr lang="en-US" sz="6700" dirty="0"/>
              <a:t>ANALYSIS</a:t>
            </a:r>
            <a:br>
              <a:rPr lang="en-US" dirty="0"/>
            </a:br>
            <a:endParaRPr lang="en-US" dirty="0"/>
          </a:p>
        </p:txBody>
      </p:sp>
      <p:sp>
        <p:nvSpPr>
          <p:cNvPr id="3" name="Subtitle 2">
            <a:extLst>
              <a:ext uri="{FF2B5EF4-FFF2-40B4-BE49-F238E27FC236}">
                <a16:creationId xmlns:a16="http://schemas.microsoft.com/office/drawing/2014/main" id="{EA30F5CD-56F0-4618-9901-D5AEA7ABDFBC}"/>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2234978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0B2EF-F785-4462-9607-47F264F21F51}"/>
              </a:ext>
            </a:extLst>
          </p:cNvPr>
          <p:cNvSpPr>
            <a:spLocks noGrp="1"/>
          </p:cNvSpPr>
          <p:nvPr>
            <p:ph type="title"/>
          </p:nvPr>
        </p:nvSpPr>
        <p:spPr/>
        <p:txBody>
          <a:bodyPr/>
          <a:lstStyle/>
          <a:p>
            <a:r>
              <a:rPr lang="en-US" dirty="0"/>
              <a:t>PRICE COST ANALYSIS</a:t>
            </a:r>
          </a:p>
        </p:txBody>
      </p:sp>
      <p:pic>
        <p:nvPicPr>
          <p:cNvPr id="2050" name="Picture 2">
            <a:extLst>
              <a:ext uri="{FF2B5EF4-FFF2-40B4-BE49-F238E27FC236}">
                <a16:creationId xmlns:a16="http://schemas.microsoft.com/office/drawing/2014/main" id="{1554A328-A280-46D4-81BD-231F64655D0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990600" y="1690688"/>
            <a:ext cx="5181600" cy="325724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6688F43-7697-4D69-961E-8BC17DAB66B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324600" y="1800378"/>
            <a:ext cx="5181600" cy="325724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02685FA-A020-49DC-98CF-2704D8821DE3}"/>
              </a:ext>
            </a:extLst>
          </p:cNvPr>
          <p:cNvSpPr txBox="1"/>
          <p:nvPr/>
        </p:nvSpPr>
        <p:spPr>
          <a:xfrm>
            <a:off x="2137118" y="5569545"/>
            <a:ext cx="5614181" cy="923330"/>
          </a:xfrm>
          <a:prstGeom prst="rect">
            <a:avLst/>
          </a:prstGeom>
          <a:noFill/>
        </p:spPr>
        <p:txBody>
          <a:bodyPr wrap="square" rtlCol="0">
            <a:spAutoFit/>
          </a:bodyPr>
          <a:lstStyle/>
          <a:p>
            <a:pPr marL="285750" indent="-285750">
              <a:buFont typeface="Wingdings" panose="05000000000000000000" pitchFamily="2" charset="2"/>
              <a:buChar char="§"/>
            </a:pPr>
            <a:r>
              <a:rPr lang="en-US" dirty="0"/>
              <a:t>From the above  it is clear that Yellow cab has higher margins compared to  Pink cab.</a:t>
            </a:r>
          </a:p>
          <a:p>
            <a:pPr marL="285750" indent="-285750">
              <a:buFont typeface="Wingdings" panose="05000000000000000000" pitchFamily="2" charset="2"/>
              <a:buChar char="§"/>
            </a:pPr>
            <a:r>
              <a:rPr lang="en-US" dirty="0"/>
              <a:t>Yellow cab also charges higher prices than Pink cab</a:t>
            </a:r>
          </a:p>
        </p:txBody>
      </p:sp>
    </p:spTree>
    <p:extLst>
      <p:ext uri="{BB962C8B-B14F-4D97-AF65-F5344CB8AC3E}">
        <p14:creationId xmlns:p14="http://schemas.microsoft.com/office/powerpoint/2010/main" val="1784444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4331F-6C19-4812-B976-DA0C04CC8649}"/>
              </a:ext>
            </a:extLst>
          </p:cNvPr>
          <p:cNvSpPr>
            <a:spLocks noGrp="1"/>
          </p:cNvSpPr>
          <p:nvPr>
            <p:ph type="title"/>
          </p:nvPr>
        </p:nvSpPr>
        <p:spPr/>
        <p:txBody>
          <a:bodyPr/>
          <a:lstStyle/>
          <a:p>
            <a:r>
              <a:rPr lang="en-US" dirty="0"/>
              <a:t>MARGIN PER CITY : PINK CAB</a:t>
            </a:r>
          </a:p>
        </p:txBody>
      </p:sp>
      <p:pic>
        <p:nvPicPr>
          <p:cNvPr id="13314" name="Picture 2">
            <a:extLst>
              <a:ext uri="{FF2B5EF4-FFF2-40B4-BE49-F238E27FC236}">
                <a16:creationId xmlns:a16="http://schemas.microsoft.com/office/drawing/2014/main" id="{02C15B99-57F8-4617-903A-FD2214A7D7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31112" y="1825625"/>
            <a:ext cx="852977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901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C8B20-03C0-405E-8C9B-052ABBEF3048}"/>
              </a:ext>
            </a:extLst>
          </p:cNvPr>
          <p:cNvSpPr>
            <a:spLocks noGrp="1"/>
          </p:cNvSpPr>
          <p:nvPr>
            <p:ph type="title"/>
          </p:nvPr>
        </p:nvSpPr>
        <p:spPr/>
        <p:txBody>
          <a:bodyPr/>
          <a:lstStyle/>
          <a:p>
            <a:r>
              <a:rPr lang="en-US" dirty="0"/>
              <a:t>MARGIN PER CITY :  YELLOW CAB</a:t>
            </a:r>
          </a:p>
        </p:txBody>
      </p:sp>
      <p:pic>
        <p:nvPicPr>
          <p:cNvPr id="14338" name="Picture 2">
            <a:extLst>
              <a:ext uri="{FF2B5EF4-FFF2-40B4-BE49-F238E27FC236}">
                <a16:creationId xmlns:a16="http://schemas.microsoft.com/office/drawing/2014/main" id="{0BBEC08A-7E97-43D7-8D99-5107C661C1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31112" y="1825625"/>
            <a:ext cx="852977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324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D6C50-B960-4B1C-B068-3C81560EB349}"/>
              </a:ext>
            </a:extLst>
          </p:cNvPr>
          <p:cNvSpPr>
            <a:spLocks noGrp="1"/>
          </p:cNvSpPr>
          <p:nvPr>
            <p:ph type="title"/>
          </p:nvPr>
        </p:nvSpPr>
        <p:spPr/>
        <p:txBody>
          <a:bodyPr/>
          <a:lstStyle/>
          <a:p>
            <a:r>
              <a:rPr lang="en-US" dirty="0"/>
              <a:t>TRANSACTIONS YEARLY</a:t>
            </a:r>
          </a:p>
        </p:txBody>
      </p:sp>
      <p:pic>
        <p:nvPicPr>
          <p:cNvPr id="3074" name="Picture 2">
            <a:extLst>
              <a:ext uri="{FF2B5EF4-FFF2-40B4-BE49-F238E27FC236}">
                <a16:creationId xmlns:a16="http://schemas.microsoft.com/office/drawing/2014/main" id="{35F1B5AB-5587-4E7D-9713-CD11606F35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529238" y="1825625"/>
            <a:ext cx="7133523" cy="4351338"/>
          </a:xfrm>
        </p:spPr>
      </p:pic>
      <p:sp>
        <p:nvSpPr>
          <p:cNvPr id="6" name="TextBox 5">
            <a:extLst>
              <a:ext uri="{FF2B5EF4-FFF2-40B4-BE49-F238E27FC236}">
                <a16:creationId xmlns:a16="http://schemas.microsoft.com/office/drawing/2014/main" id="{9950DAF2-795D-42CD-B6EC-C7195DF2570D}"/>
              </a:ext>
            </a:extLst>
          </p:cNvPr>
          <p:cNvSpPr txBox="1"/>
          <p:nvPr/>
        </p:nvSpPr>
        <p:spPr>
          <a:xfrm>
            <a:off x="2529238" y="6001422"/>
            <a:ext cx="6994590"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Yellow cab has almost twice as much  transactions as Pink cab</a:t>
            </a:r>
          </a:p>
        </p:txBody>
      </p:sp>
    </p:spTree>
    <p:extLst>
      <p:ext uri="{BB962C8B-B14F-4D97-AF65-F5344CB8AC3E}">
        <p14:creationId xmlns:p14="http://schemas.microsoft.com/office/powerpoint/2010/main" val="382903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431</TotalTime>
  <Words>653</Words>
  <Application>Microsoft Office PowerPoint</Application>
  <PresentationFormat>Widescreen</PresentationFormat>
  <Paragraphs>91</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Office Theme</vt:lpstr>
      <vt:lpstr>PowerPoint Presentation</vt:lpstr>
      <vt:lpstr>   Agenda</vt:lpstr>
      <vt:lpstr>BACKGROUNG G2M CASE STUDY</vt:lpstr>
      <vt:lpstr>DATA EXPLORATION</vt:lpstr>
      <vt:lpstr>EXPLORATORY DATA ANALYSIS </vt:lpstr>
      <vt:lpstr>PRICE COST ANALYSIS</vt:lpstr>
      <vt:lpstr>MARGIN PER CITY : PINK CAB</vt:lpstr>
      <vt:lpstr>MARGIN PER CITY :  YELLOW CAB</vt:lpstr>
      <vt:lpstr>TRANSACTIONS YEARLY</vt:lpstr>
      <vt:lpstr>TRANSACTIONS PER MONTH</vt:lpstr>
      <vt:lpstr>CUSTOMER SHARE </vt:lpstr>
      <vt:lpstr>NUMBER OF USERS  PER CITY</vt:lpstr>
      <vt:lpstr>TRANSACTION PER CITY</vt:lpstr>
      <vt:lpstr>TRANSACTION PER CITY YELLOW CAB</vt:lpstr>
      <vt:lpstr>TRANSACTION PER CITY PINK CAB</vt:lpstr>
      <vt:lpstr>CUSTOMER SHARE</vt:lpstr>
      <vt:lpstr>PRICE CHARGED PER KM TRAVELLED</vt:lpstr>
      <vt:lpstr>PRICE CHARGED PER KM TRAVELLED PINK CAB</vt:lpstr>
      <vt:lpstr>PRICE CHARGED PER KM TRAVELLED YELLOW CAB</vt:lpstr>
      <vt:lpstr>TRAVEL FREQUENCY PER MONTH</vt:lpstr>
      <vt:lpstr>HYPOTHESIS TESTING</vt:lpstr>
      <vt:lpstr>HYPOTHESIS TESTING</vt:lpstr>
      <vt:lpstr>HYPOTHESIS : COMPANY MARGIN REMAINS THE SAME FOR ALL GENDER</vt:lpstr>
      <vt:lpstr>HYPOTHESIS: Gender has no effect on      distance travelled.</vt:lpstr>
      <vt:lpstr>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35</cp:revision>
  <dcterms:created xsi:type="dcterms:W3CDTF">2021-06-27T03:37:32Z</dcterms:created>
  <dcterms:modified xsi:type="dcterms:W3CDTF">2021-06-27T11:01:25Z</dcterms:modified>
</cp:coreProperties>
</file>