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81BD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24"/>
  </p:normalViewPr>
  <p:slideViewPr>
    <p:cSldViewPr snapToGrid="0">
      <p:cViewPr>
        <p:scale>
          <a:sx n="96" d="100"/>
          <a:sy n="96" d="100"/>
        </p:scale>
        <p:origin x="13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5B1E-35B8-633A-8CAE-E3F3CC28F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Bangla MN" pitchFamily="2" charset="0"/>
                <a:cs typeface="Bangla MN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0DCF5-1799-D420-C8EA-7D643FC1B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Bangla MN" pitchFamily="2" charset="0"/>
                <a:cs typeface="Bangla MN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C2FF-B0C6-A262-907C-A4304A77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FC30-9C31-434D-8E55-B4A373FC3E3F}" type="datetimeFigureOut">
              <a:rPr lang="en-IT" smtClean="0"/>
              <a:t>02/02/25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7C71-19D3-EB1E-8C68-B9D8AEA5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 dirty="0"/>
              <a:t>1</a:t>
            </a:r>
          </a:p>
        </p:txBody>
      </p:sp>
      <p:pic>
        <p:nvPicPr>
          <p:cNvPr id="1028" name="Picture 4" descr="Download gratuito do Vetor ação antifascista | FreeImages">
            <a:extLst>
              <a:ext uri="{FF2B5EF4-FFF2-40B4-BE49-F238E27FC236}">
                <a16:creationId xmlns:a16="http://schemas.microsoft.com/office/drawing/2014/main" id="{7CB3478C-3321-C2D1-608B-B69B41F368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77" y="3108044"/>
            <a:ext cx="4624294" cy="4624294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00E1-27CF-9F37-286C-A4283860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55F-966B-DB48-8C3B-B0605069542F}" type="slidenum">
              <a:rPr lang="en-IT" smtClean="0"/>
              <a:t>‹#›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1271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470E-F1F1-0BBC-5249-1F67D53F1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FC30-9C31-434D-8E55-B4A373FC3E3F}" type="datetimeFigureOut">
              <a:rPr lang="en-IT" smtClean="0"/>
              <a:t>02/02/25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FFC5C-FE95-0C16-C2CF-D9DA83EA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2045D-E74F-4032-67BF-1381017F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55F-966B-DB48-8C3B-B0605069542F}" type="slidenum">
              <a:rPr lang="en-IT" smtClean="0"/>
              <a:t>‹#›</a:t>
            </a:fld>
            <a:endParaRPr lang="en-IT"/>
          </a:p>
        </p:txBody>
      </p:sp>
      <p:pic>
        <p:nvPicPr>
          <p:cNvPr id="5" name="Picture 4" descr="Download gratuito do Vetor ação antifascista | FreeImages">
            <a:extLst>
              <a:ext uri="{FF2B5EF4-FFF2-40B4-BE49-F238E27FC236}">
                <a16:creationId xmlns:a16="http://schemas.microsoft.com/office/drawing/2014/main" id="{7AC2BF80-EB20-E3CC-4953-21E23E236A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77" y="3108044"/>
            <a:ext cx="4624294" cy="4624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908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F46B-F911-E28C-5B47-341164F8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Bangla MN" pitchFamily="2" charset="0"/>
                <a:cs typeface="Bangla MN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D81B-2E51-FB3B-66E9-EB82D6C8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System Font Regular"/>
              <a:buChar char="✊🏿"/>
              <a:defRPr b="0" i="0">
                <a:latin typeface="Bangla MN" pitchFamily="2" charset="0"/>
                <a:cs typeface="Bangla MN" pitchFamily="2" charset="0"/>
              </a:defRPr>
            </a:lvl1pPr>
            <a:lvl2pPr marL="685800" indent="-228600">
              <a:buFont typeface="System Font Regular"/>
              <a:buChar char="✊🏿"/>
              <a:defRPr b="0" i="0">
                <a:latin typeface="Bangla MN" pitchFamily="2" charset="0"/>
                <a:cs typeface="Bangla MN" pitchFamily="2" charset="0"/>
              </a:defRPr>
            </a:lvl2pPr>
            <a:lvl3pPr marL="1143000" indent="-228600">
              <a:buFont typeface="System Font Regular"/>
              <a:buChar char="✊🏿"/>
              <a:defRPr b="0" i="0">
                <a:latin typeface="Bangla MN" pitchFamily="2" charset="0"/>
                <a:cs typeface="Bangla MN" pitchFamily="2" charset="0"/>
              </a:defRPr>
            </a:lvl3pPr>
            <a:lvl4pPr marL="1600200" indent="-228600">
              <a:buFont typeface="System Font Regular"/>
              <a:buChar char="✊🏿"/>
              <a:defRPr b="0" i="0">
                <a:latin typeface="Bangla MN" pitchFamily="2" charset="0"/>
                <a:cs typeface="Bangla MN" pitchFamily="2" charset="0"/>
              </a:defRPr>
            </a:lvl4pPr>
            <a:lvl5pPr marL="2057400" indent="-228600">
              <a:buFont typeface="System Font Regular"/>
              <a:buChar char="✊🏿"/>
              <a:defRPr b="0" i="0">
                <a:latin typeface="Bangla MN" pitchFamily="2" charset="0"/>
                <a:cs typeface="Bangla MN" pitchFamily="2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656DA-054F-3095-409E-013D9B1CA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FC30-9C31-434D-8E55-B4A373FC3E3F}" type="datetimeFigureOut">
              <a:rPr lang="en-IT" smtClean="0"/>
              <a:t>02/02/25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99A4A-212C-9143-32FE-4BCEA629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17551-A939-8754-7388-E60394AD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C55F-966B-DB48-8C3B-B0605069542F}" type="slidenum">
              <a:rPr lang="en-IT" smtClean="0"/>
              <a:t>‹#›</a:t>
            </a:fld>
            <a:endParaRPr lang="en-IT"/>
          </a:p>
        </p:txBody>
      </p:sp>
      <p:pic>
        <p:nvPicPr>
          <p:cNvPr id="7" name="Picture 6" descr="Download gratuito do Vetor ação antifascista | FreeImages">
            <a:extLst>
              <a:ext uri="{FF2B5EF4-FFF2-40B4-BE49-F238E27FC236}">
                <a16:creationId xmlns:a16="http://schemas.microsoft.com/office/drawing/2014/main" id="{8A049F93-FFF2-A8A2-E1EE-44491E355A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77" y="3108044"/>
            <a:ext cx="4624294" cy="4624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122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77097-7A2C-8211-2BB9-B99A71914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88453-A27B-0C8D-F78D-2828B15E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CA94-09C5-896B-FA53-CBD57B84A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5FC30-9C31-434D-8E55-B4A373FC3E3F}" type="datetimeFigureOut">
              <a:rPr lang="en-IT" smtClean="0"/>
              <a:t>02/02/25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952E7-3057-63F7-DE1E-A38EFDA14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C3EAF-0F65-91D8-387D-05FC743BC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A6C55F-966B-DB48-8C3B-B0605069542F}" type="slidenum">
              <a:rPr lang="en-IT" smtClean="0"/>
              <a:t>‹#›</a:t>
            </a:fld>
            <a:endParaRPr lang="en-IT"/>
          </a:p>
        </p:txBody>
      </p:sp>
      <p:pic>
        <p:nvPicPr>
          <p:cNvPr id="7" name="Picture 6" descr="Download gratuito do Vetor ação antifascista | FreeImages">
            <a:extLst>
              <a:ext uri="{FF2B5EF4-FFF2-40B4-BE49-F238E27FC236}">
                <a16:creationId xmlns:a16="http://schemas.microsoft.com/office/drawing/2014/main" id="{F9D1E145-C419-885E-193A-260D2958F8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877" y="3108044"/>
            <a:ext cx="4624294" cy="46242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2576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Bangla MN" pitchFamily="2" charset="0"/>
          <a:ea typeface="+mj-ea"/>
          <a:cs typeface="Bangla MN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angla MN" pitchFamily="2" charset="0"/>
          <a:ea typeface="+mn-ea"/>
          <a:cs typeface="Bangla MN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angla MN" pitchFamily="2" charset="0"/>
          <a:ea typeface="+mn-ea"/>
          <a:cs typeface="Bangla MN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angla MN" pitchFamily="2" charset="0"/>
          <a:ea typeface="+mn-ea"/>
          <a:cs typeface="Bangla MN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ngla MN" pitchFamily="2" charset="0"/>
          <a:ea typeface="+mn-ea"/>
          <a:cs typeface="Bangla MN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Bangla MN" pitchFamily="2" charset="0"/>
          <a:ea typeface="+mn-ea"/>
          <a:cs typeface="Bangla MN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2F6E-57F8-E6A0-EFAD-548DC6E78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Analisi sul rumore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6B429-31B0-0F43-2F7A-2EA329FA3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Aeroporto - Pizzoli</a:t>
            </a:r>
          </a:p>
        </p:txBody>
      </p:sp>
    </p:spTree>
    <p:extLst>
      <p:ext uri="{BB962C8B-B14F-4D97-AF65-F5344CB8AC3E}">
        <p14:creationId xmlns:p14="http://schemas.microsoft.com/office/powerpoint/2010/main" val="339735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lenched Fist with solid fill">
            <a:extLst>
              <a:ext uri="{FF2B5EF4-FFF2-40B4-BE49-F238E27FC236}">
                <a16:creationId xmlns:a16="http://schemas.microsoft.com/office/drawing/2014/main" id="{98989D2F-C24A-E99F-4200-C08AE4CB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DF28C-86E8-B471-539B-0A7E154F3383}"/>
              </a:ext>
            </a:extLst>
          </p:cNvPr>
          <p:cNvSpPr/>
          <p:nvPr/>
        </p:nvSpPr>
        <p:spPr>
          <a:xfrm>
            <a:off x="540000" y="0"/>
            <a:ext cx="429669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20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Normativa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F08CF-FA36-6BDF-FA60-DBEA52DA9B55}"/>
              </a:ext>
            </a:extLst>
          </p:cNvPr>
          <p:cNvCxnSpPr>
            <a:cxnSpLocks/>
          </p:cNvCxnSpPr>
          <p:nvPr/>
        </p:nvCxnSpPr>
        <p:spPr>
          <a:xfrm>
            <a:off x="540000" y="455776"/>
            <a:ext cx="11483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43578BE-A870-367F-823C-18182CA308B0}"/>
              </a:ext>
            </a:extLst>
          </p:cNvPr>
          <p:cNvSpPr/>
          <p:nvPr/>
        </p:nvSpPr>
        <p:spPr>
          <a:xfrm>
            <a:off x="270002" y="1294269"/>
            <a:ext cx="11753122" cy="5467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Font typeface="+mj-lt"/>
              <a:buAutoNum type="arabicPeriod"/>
            </a:pP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Indicatore LVA (Livello di Valutazione del Rumore Aeroportuale)</a:t>
            </a: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: è l'indicatore utilizzato per caratterizzare il </a:t>
            </a: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rumore prodotto dagli aerei durante le fasi di decollo e atterraggio.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calcolato come valore medio del rumore registrato nelle tre settimane con il più alto volume di traffico aereo, una per ciascun quadrimestre dell'anno.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il rumore dei voli notturni (tra le 23:00 e le 6:00) è penalizzato con un'aggiunta di 10 decibel (</a:t>
            </a:r>
            <a:r>
              <a:rPr lang="it-IT" sz="1200" dirty="0" err="1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dBA</a:t>
            </a: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).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l’LVA considerato è quello totale, comprensivo anche dei rumori di fondo.</a:t>
            </a:r>
          </a:p>
          <a:p>
            <a:pPr lvl="1"/>
            <a:endParaRPr lang="it-IT" sz="1200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Zonizzazione acustica aeroportuale</a:t>
            </a: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: il decreto prevede la suddivisione dell'area intorno all'aeroporto in tre zone concentriche, definite in base ai valori di LVA: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Zona A: (LVA: 60 - 65 dB(A))</a:t>
            </a:r>
          </a:p>
          <a:p>
            <a:pPr lvl="1"/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✔️ Abitazioni ammesse, ma con possibili restrizioni e necessità di interventi di isolamento acustico.</a:t>
            </a:r>
            <a:b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</a:b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✔️ Attività commerciali, agricole e industriali permesse senza particolari vincoli.</a:t>
            </a:r>
            <a:b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</a:b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✔️ Edilizia residenziale esistente può rimanere, ma eventuali nuove costruzioni devono rispettare criteri acustici.</a:t>
            </a:r>
            <a:b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</a:b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⚠️ Nuove costruzioni residenziali possono essere soggette a limiti o vietate, se non si garantisce un adeguato isolamento acustico.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Zona B: (LVA: 65 - 75 dB(A))</a:t>
            </a:r>
          </a:p>
          <a:p>
            <a:pPr lvl="1"/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❌ Nuove abitazioni non ammesse.</a:t>
            </a:r>
            <a:b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</a:b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✔️ Edifici residenziali esistenti possono restare, ma solo con adeguamenti acustici (isolamento).</a:t>
            </a:r>
            <a:b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</a:b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✔️ Consentite attività industriali, agricole, terziarie e commerciali con limitazioni.</a:t>
            </a:r>
            <a:b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</a:b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⚠️ Nuove costruzioni devono essere funzionali alle attività aeroportuali o comunque non destinate alla residenza.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Zona C: (LVA &gt; 75 dB(A))</a:t>
            </a:r>
          </a:p>
          <a:p>
            <a:pPr lvl="1"/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❌ Abitazioni vietate.</a:t>
            </a:r>
            <a:b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</a:b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✔️ Consentite solo strutture strettamente legate all’aeroporto (es. infrastrutture, magazzini, logistica).</a:t>
            </a:r>
            <a:b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</a:b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✔️ Ammesse attività industriali o commerciali, ma con severe misure di protezione acustica.</a:t>
            </a:r>
            <a:b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</a:b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⚠️ Edifici residenziali preesistenti devono essere oggetto di piani di delocalizzazione o risanamento acustico.</a:t>
            </a:r>
          </a:p>
          <a:p>
            <a:pPr lvl="1"/>
            <a:endParaRPr lang="it-IT" sz="1200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Commissioni aeroportuali</a:t>
            </a: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: Per ciascun aeroporto, il decreto istituisce una commissione presieduta dall'ENAC (Ente Nazionale per l'Aviazione Civile), con la partecipazione di enti locali, </a:t>
            </a: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ARPA</a:t>
            </a: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 (Agenzia Regionale per la Protezione Ambientale), ENAV (Ente Nazionale di Assistenza al Volo) e rappresentanti dei vettori aerei. Queste commissioni sono responsabili della definizione delle procedure antirumore e della zonizzazione acustica.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E313D4-0B83-0795-EC24-E6FC2A851332}"/>
              </a:ext>
            </a:extLst>
          </p:cNvPr>
          <p:cNvSpPr/>
          <p:nvPr/>
        </p:nvSpPr>
        <p:spPr>
          <a:xfrm>
            <a:off x="270002" y="618640"/>
            <a:ext cx="11753122" cy="6756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b="1" dirty="0">
                <a:solidFill>
                  <a:schemeClr val="bg1"/>
                </a:solidFill>
                <a:latin typeface="Bangla MN" pitchFamily="2" charset="0"/>
                <a:cs typeface="Bangla MN" pitchFamily="2" charset="0"/>
              </a:rPr>
              <a:t>Decreto Ministeriale 31 ottobre 1997 - </a:t>
            </a:r>
            <a:r>
              <a:rPr lang="it-IT" sz="1200" dirty="0">
                <a:solidFill>
                  <a:schemeClr val="bg1"/>
                </a:solidFill>
                <a:latin typeface="Bangla MN" pitchFamily="2" charset="0"/>
                <a:cs typeface="Bangla MN" pitchFamily="2" charset="0"/>
              </a:rPr>
              <a:t>«Metodologia di misura del rumore aeroportuale»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it-IT" sz="1200" dirty="0">
                <a:solidFill>
                  <a:schemeClr val="bg1"/>
                </a:solidFill>
                <a:latin typeface="Bangla MN" pitchFamily="2" charset="0"/>
                <a:cs typeface="Bangla MN" pitchFamily="2" charset="0"/>
              </a:rPr>
              <a:t>stabilisce i criteri per la misurazione del rumore prodotto dagli aeromobili</a:t>
            </a:r>
          </a:p>
          <a:p>
            <a:pPr marL="285750" indent="-285750">
              <a:buFont typeface="Wingdings" pitchFamily="2" charset="2"/>
              <a:buChar char="è"/>
            </a:pPr>
            <a:r>
              <a:rPr lang="it-IT" sz="1200" dirty="0">
                <a:solidFill>
                  <a:schemeClr val="bg1"/>
                </a:solidFill>
                <a:latin typeface="Bangla MN" pitchFamily="2" charset="0"/>
                <a:cs typeface="Bangla MN" pitchFamily="2" charset="0"/>
              </a:rPr>
              <a:t>definisce le procedure per la zonizzazione acustica intorno agli aeroporto</a:t>
            </a:r>
          </a:p>
        </p:txBody>
      </p:sp>
    </p:spTree>
    <p:extLst>
      <p:ext uri="{BB962C8B-B14F-4D97-AF65-F5344CB8AC3E}">
        <p14:creationId xmlns:p14="http://schemas.microsoft.com/office/powerpoint/2010/main" val="323144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lenched Fist with solid fill">
            <a:extLst>
              <a:ext uri="{FF2B5EF4-FFF2-40B4-BE49-F238E27FC236}">
                <a16:creationId xmlns:a16="http://schemas.microsoft.com/office/drawing/2014/main" id="{98989D2F-C24A-E99F-4200-C08AE4CB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DF28C-86E8-B471-539B-0A7E154F3383}"/>
              </a:ext>
            </a:extLst>
          </p:cNvPr>
          <p:cNvSpPr/>
          <p:nvPr/>
        </p:nvSpPr>
        <p:spPr>
          <a:xfrm>
            <a:off x="540000" y="0"/>
            <a:ext cx="429669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20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L’aeroporto Marconi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F08CF-FA36-6BDF-FA60-DBEA52DA9B55}"/>
              </a:ext>
            </a:extLst>
          </p:cNvPr>
          <p:cNvCxnSpPr>
            <a:cxnSpLocks/>
          </p:cNvCxnSpPr>
          <p:nvPr/>
        </p:nvCxnSpPr>
        <p:spPr>
          <a:xfrm>
            <a:off x="540000" y="455776"/>
            <a:ext cx="11483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Zone acustiche vicino all'aeroporto.">
            <a:extLst>
              <a:ext uri="{FF2B5EF4-FFF2-40B4-BE49-F238E27FC236}">
                <a16:creationId xmlns:a16="http://schemas.microsoft.com/office/drawing/2014/main" id="{2952485A-691F-1725-3615-E8BEB5CDF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73" y="3150772"/>
            <a:ext cx="4007927" cy="18922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04F400-7BDD-E72E-7E15-2397BF632598}"/>
              </a:ext>
            </a:extLst>
          </p:cNvPr>
          <p:cNvSpPr/>
          <p:nvPr/>
        </p:nvSpPr>
        <p:spPr>
          <a:xfrm>
            <a:off x="8222132" y="3170266"/>
            <a:ext cx="3800992" cy="35035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200" b="1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  <a:p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Di ogni evento registrato la centralina è in grado di fornire le seguenti informazioni: </a:t>
            </a:r>
            <a:r>
              <a:rPr lang="it-IT" sz="1200" b="1" dirty="0" err="1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Leq</a:t>
            </a: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, SEL, </a:t>
            </a:r>
            <a:r>
              <a:rPr lang="it-IT" sz="1200" b="1" dirty="0" err="1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Lmax</a:t>
            </a: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, i valori Ln percentili, </a:t>
            </a:r>
            <a:r>
              <a:rPr lang="it-IT" sz="1200" b="1" dirty="0" err="1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Lpeak</a:t>
            </a: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 e </a:t>
            </a:r>
            <a:r>
              <a:rPr lang="it-IT" sz="1200" b="1" dirty="0" err="1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LUWpeak</a:t>
            </a: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 (i valori di picco pesati e non), nonché l’orario in cui l’ evento viene registrato. Quotidianamente inoltre vengono forniti i tracciati radar con un ritardo di 24 ore che vengono inseriti nel </a:t>
            </a:r>
            <a:r>
              <a:rPr lang="it-IT" sz="1200" b="1" dirty="0" err="1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Dataserver</a:t>
            </a: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 centrale di acquisizione ed elaborazione dati</a:t>
            </a: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.</a:t>
            </a:r>
          </a:p>
          <a:p>
            <a:endParaRPr lang="it-IT" sz="1200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  <a:p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Sulla base degli accordi intercorsi con le autorità territoriali competenti, i valori di livello acustico LVA forniti annualmente, in ottemperanza a quanto richiesto dal quadro normativo nazionale, vengono calcolati sulla base dei dati forniti dalla </a:t>
            </a: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NMT 6</a:t>
            </a: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04ECB3-5B19-8843-04A2-C7B4ED6C0CBA}"/>
              </a:ext>
            </a:extLst>
          </p:cNvPr>
          <p:cNvSpPr/>
          <p:nvPr/>
        </p:nvSpPr>
        <p:spPr>
          <a:xfrm>
            <a:off x="540000" y="5180078"/>
            <a:ext cx="7498799" cy="149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Il sistema di monitoraggio fornisce tutti gli elementi utili a rilevare le </a:t>
            </a:r>
            <a:r>
              <a:rPr lang="it-IT" sz="12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violazioni alla procedura antirumore </a:t>
            </a: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commesse dai Vettori. L’individuazione delle violazioni avviene partendo dalla visualizzazione delle tracce radar sovrapposte, in proiezione al suolo, con le tre Zone di Sorvolo dette: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Zona Verde: corretto svolgimento della procedura antirumore;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Zona Gialla: margine di tolleranza;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Zona Rossa: completa violazione alla procedura. </a:t>
            </a:r>
          </a:p>
        </p:txBody>
      </p:sp>
      <p:pic>
        <p:nvPicPr>
          <p:cNvPr id="5124" name="Picture 4" descr="Vista dall'alto con indicazione dell'ubicazione delle centraline.">
            <a:extLst>
              <a:ext uri="{FF2B5EF4-FFF2-40B4-BE49-F238E27FC236}">
                <a16:creationId xmlns:a16="http://schemas.microsoft.com/office/drawing/2014/main" id="{BA25A9BC-9CA5-F067-FE9C-7D3E2E370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578047"/>
            <a:ext cx="5018464" cy="24504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375B96-A266-B2CB-CE99-EC155F078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10736"/>
              </p:ext>
            </p:extLst>
          </p:nvPr>
        </p:nvGraphicFramePr>
        <p:xfrm>
          <a:off x="540000" y="3150774"/>
          <a:ext cx="3307541" cy="1892286"/>
        </p:xfrm>
        <a:graphic>
          <a:graphicData uri="http://schemas.openxmlformats.org/drawingml/2006/table">
            <a:tbl>
              <a:tblPr/>
              <a:tblGrid>
                <a:gridCol w="872646">
                  <a:extLst>
                    <a:ext uri="{9D8B030D-6E8A-4147-A177-3AD203B41FA5}">
                      <a16:colId xmlns:a16="http://schemas.microsoft.com/office/drawing/2014/main" val="3964459921"/>
                    </a:ext>
                  </a:extLst>
                </a:gridCol>
                <a:gridCol w="2434895">
                  <a:extLst>
                    <a:ext uri="{9D8B030D-6E8A-4147-A177-3AD203B41FA5}">
                      <a16:colId xmlns:a16="http://schemas.microsoft.com/office/drawing/2014/main" val="458159502"/>
                    </a:ext>
                  </a:extLst>
                </a:gridCol>
              </a:tblGrid>
              <a:tr h="210254">
                <a:tc>
                  <a:txBody>
                    <a:bodyPr/>
                    <a:lstStyle/>
                    <a:p>
                      <a:r>
                        <a:rPr lang="it-IT" sz="900" b="0" i="0" noProof="0" dirty="0">
                          <a:effectLst/>
                          <a:latin typeface="Bangla MN" pitchFamily="2" charset="0"/>
                          <a:cs typeface="Bangla MN" pitchFamily="2" charset="0"/>
                        </a:rPr>
                        <a:t>Centralina n.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i="0" noProof="0">
                          <a:effectLst/>
                          <a:latin typeface="Bangla MN" pitchFamily="2" charset="0"/>
                          <a:cs typeface="Bangla MN" pitchFamily="2" charset="0"/>
                        </a:rPr>
                        <a:t>Ubicazione 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491105"/>
                  </a:ext>
                </a:extLst>
              </a:tr>
              <a:tr h="210254">
                <a:tc>
                  <a:txBody>
                    <a:bodyPr/>
                    <a:lstStyle/>
                    <a:p>
                      <a:r>
                        <a:rPr lang="it-IT" sz="900" b="0" i="0" noProof="0" dirty="0">
                          <a:effectLst/>
                          <a:latin typeface="Bangla MN" pitchFamily="2" charset="0"/>
                          <a:cs typeface="Bangla MN" pitchFamily="2" charset="0"/>
                        </a:rPr>
                        <a:t>1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i="0" noProof="0">
                          <a:effectLst/>
                          <a:latin typeface="Bangla MN" pitchFamily="2" charset="0"/>
                          <a:cs typeface="Bangla MN" pitchFamily="2" charset="0"/>
                        </a:rPr>
                        <a:t>Via del Bargellino (Calderara di Reno)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322358"/>
                  </a:ext>
                </a:extLst>
              </a:tr>
              <a:tr h="210254">
                <a:tc>
                  <a:txBody>
                    <a:bodyPr/>
                    <a:lstStyle/>
                    <a:p>
                      <a:r>
                        <a:rPr lang="it-IT" sz="900" b="0" i="0" noProof="0">
                          <a:effectLst/>
                          <a:latin typeface="Bangla MN" pitchFamily="2" charset="0"/>
                          <a:cs typeface="Bangla MN" pitchFamily="2" charset="0"/>
                        </a:rPr>
                        <a:t>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i="0" noProof="0" dirty="0">
                          <a:effectLst/>
                          <a:latin typeface="Bangla MN" pitchFamily="2" charset="0"/>
                          <a:cs typeface="Bangla MN" pitchFamily="2" charset="0"/>
                        </a:rPr>
                        <a:t>Aeroporto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94572"/>
                  </a:ext>
                </a:extLst>
              </a:tr>
              <a:tr h="210254">
                <a:tc>
                  <a:txBody>
                    <a:bodyPr/>
                    <a:lstStyle/>
                    <a:p>
                      <a:r>
                        <a:rPr lang="it-IT" sz="900" b="0" i="0" noProof="0">
                          <a:effectLst/>
                          <a:latin typeface="Bangla MN" pitchFamily="2" charset="0"/>
                          <a:cs typeface="Bangla MN" pitchFamily="2" charset="0"/>
                        </a:rPr>
                        <a:t>4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i="0" noProof="0" dirty="0">
                          <a:effectLst/>
                          <a:latin typeface="Bangla MN" pitchFamily="2" charset="0"/>
                          <a:cs typeface="Bangla MN" pitchFamily="2" charset="0"/>
                        </a:rPr>
                        <a:t>Via Crocetta (Calderara di Reno)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77669"/>
                  </a:ext>
                </a:extLst>
              </a:tr>
              <a:tr h="210254">
                <a:tc>
                  <a:txBody>
                    <a:bodyPr/>
                    <a:lstStyle/>
                    <a:p>
                      <a:r>
                        <a:rPr lang="it-IT" sz="900" b="0" i="0" noProof="0" dirty="0">
                          <a:effectLst/>
                          <a:latin typeface="Bangla MN" pitchFamily="2" charset="0"/>
                          <a:cs typeface="Bangla MN" pitchFamily="2" charset="0"/>
                        </a:rPr>
                        <a:t>5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i="0" noProof="0" dirty="0">
                          <a:effectLst/>
                          <a:latin typeface="Bangla MN" pitchFamily="2" charset="0"/>
                          <a:cs typeface="Bangla MN" pitchFamily="2" charset="0"/>
                        </a:rPr>
                        <a:t>Via Zanardi 393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87588"/>
                  </a:ext>
                </a:extLst>
              </a:tr>
              <a:tr h="210254">
                <a:tc>
                  <a:txBody>
                    <a:bodyPr/>
                    <a:lstStyle/>
                    <a:p>
                      <a:r>
                        <a:rPr lang="it-IT" sz="900" b="1" i="0" noProof="0" dirty="0">
                          <a:effectLst/>
                          <a:latin typeface="Bangla MN" pitchFamily="2" charset="0"/>
                          <a:cs typeface="Bangla MN" pitchFamily="2" charset="0"/>
                        </a:rPr>
                        <a:t>6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1" i="0" noProof="0" dirty="0">
                          <a:effectLst/>
                          <a:latin typeface="Bangla MN" pitchFamily="2" charset="0"/>
                          <a:cs typeface="Bangla MN" pitchFamily="2" charset="0"/>
                        </a:rPr>
                        <a:t>Centro Sportivo "Pizzoli"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035979"/>
                  </a:ext>
                </a:extLst>
              </a:tr>
              <a:tr h="210254">
                <a:tc>
                  <a:txBody>
                    <a:bodyPr/>
                    <a:lstStyle/>
                    <a:p>
                      <a:r>
                        <a:rPr lang="it-IT" sz="900" b="0" i="0" noProof="0">
                          <a:effectLst/>
                          <a:latin typeface="Bangla MN" pitchFamily="2" charset="0"/>
                          <a:cs typeface="Bangla MN" pitchFamily="2" charset="0"/>
                        </a:rPr>
                        <a:t>7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i="0" noProof="0" dirty="0">
                          <a:effectLst/>
                          <a:latin typeface="Bangla MN" pitchFamily="2" charset="0"/>
                          <a:cs typeface="Bangla MN" pitchFamily="2" charset="0"/>
                        </a:rPr>
                        <a:t>Museo del Patrimonio Industriale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866370"/>
                  </a:ext>
                </a:extLst>
              </a:tr>
              <a:tr h="210254">
                <a:tc>
                  <a:txBody>
                    <a:bodyPr/>
                    <a:lstStyle/>
                    <a:p>
                      <a:r>
                        <a:rPr lang="it-IT" sz="900" b="0" i="0" noProof="0">
                          <a:effectLst/>
                          <a:latin typeface="Bangla MN" pitchFamily="2" charset="0"/>
                          <a:cs typeface="Bangla MN" pitchFamily="2" charset="0"/>
                        </a:rPr>
                        <a:t>8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i="0" noProof="0" dirty="0">
                          <a:effectLst/>
                          <a:latin typeface="Bangla MN" pitchFamily="2" charset="0"/>
                          <a:cs typeface="Bangla MN" pitchFamily="2" charset="0"/>
                        </a:rPr>
                        <a:t>Giardini Casa buia Arcoveggio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183610"/>
                  </a:ext>
                </a:extLst>
              </a:tr>
              <a:tr h="210254">
                <a:tc>
                  <a:txBody>
                    <a:bodyPr/>
                    <a:lstStyle/>
                    <a:p>
                      <a:r>
                        <a:rPr lang="it-IT" sz="900" b="0" i="0" noProof="0">
                          <a:effectLst/>
                          <a:latin typeface="Bangla MN" pitchFamily="2" charset="0"/>
                          <a:cs typeface="Bangla MN" pitchFamily="2" charset="0"/>
                        </a:rPr>
                        <a:t>9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900" b="0" i="0" noProof="0" dirty="0">
                          <a:effectLst/>
                          <a:latin typeface="Bangla MN" pitchFamily="2" charset="0"/>
                          <a:cs typeface="Bangla MN" pitchFamily="2" charset="0"/>
                        </a:rPr>
                        <a:t>Ippodromo Arcoveggio</a:t>
                      </a:r>
                    </a:p>
                  </a:txBody>
                  <a:tcPr marL="19050" marR="19050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68708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37890FA-7FFB-059B-AC69-6CAD76110900}"/>
              </a:ext>
            </a:extLst>
          </p:cNvPr>
          <p:cNvSpPr/>
          <p:nvPr/>
        </p:nvSpPr>
        <p:spPr>
          <a:xfrm>
            <a:off x="5632471" y="578047"/>
            <a:ext cx="6390653" cy="24504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9 unità fisse di rilevamento acustico (NMT, </a:t>
            </a:r>
            <a:r>
              <a:rPr lang="it-IT" sz="1200" dirty="0" err="1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Noise</a:t>
            </a:r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 Monitoring Terminal) dislocate nel territorio in corrispondenza delle direttrici di decollo e atterraggio e posizionate ad un’altezza dal terreno pari a 3 m.</a:t>
            </a:r>
          </a:p>
          <a:p>
            <a:endParaRPr lang="it-IT" sz="1200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  <a:p>
            <a:r>
              <a:rPr lang="it-IT" sz="12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Ciascuna NMT è costituita da un microfono ad alta precisione che rileva ogni evento acustico e un fonometro per l’elaborazione dei segnali; ognuna di esse è, inoltre, opportunamente calibrata per registrare gli eventi che superano determinati valori di intensità, in tal modo è possibile avere una prima discriminazione tra gli eventi causati dal passaggio di un aeromobile e quelli derivanti dall’ambiente circostante, come ad esempio il traffico veicolare.</a:t>
            </a:r>
          </a:p>
        </p:txBody>
      </p:sp>
      <p:pic>
        <p:nvPicPr>
          <p:cNvPr id="13" name="Graphic 12" descr="Marker with solid fill">
            <a:extLst>
              <a:ext uri="{FF2B5EF4-FFF2-40B4-BE49-F238E27FC236}">
                <a16:creationId xmlns:a16="http://schemas.microsoft.com/office/drawing/2014/main" id="{CEAB188C-05C6-FC2E-F2A2-9AB21E0081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6869" y="4594033"/>
            <a:ext cx="134081" cy="1340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53621E-A2B9-B014-AFEC-B2AD6A371708}"/>
              </a:ext>
            </a:extLst>
          </p:cNvPr>
          <p:cNvSpPr/>
          <p:nvPr/>
        </p:nvSpPr>
        <p:spPr>
          <a:xfrm>
            <a:off x="7533909" y="4344394"/>
            <a:ext cx="227022" cy="2252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rgbClr val="FFC000"/>
                </a:solidFill>
                <a:highlight>
                  <a:srgbClr val="FF0000"/>
                </a:highligh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4465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lenched Fist with solid fill">
            <a:extLst>
              <a:ext uri="{FF2B5EF4-FFF2-40B4-BE49-F238E27FC236}">
                <a16:creationId xmlns:a16="http://schemas.microsoft.com/office/drawing/2014/main" id="{98989D2F-C24A-E99F-4200-C08AE4CB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DF28C-86E8-B471-539B-0A7E154F3383}"/>
              </a:ext>
            </a:extLst>
          </p:cNvPr>
          <p:cNvSpPr/>
          <p:nvPr/>
        </p:nvSpPr>
        <p:spPr>
          <a:xfrm>
            <a:off x="539999" y="0"/>
            <a:ext cx="6358105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20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Analisi dei dati del Centro Sportivo Pizzoli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F08CF-FA36-6BDF-FA60-DBEA52DA9B55}"/>
              </a:ext>
            </a:extLst>
          </p:cNvPr>
          <p:cNvCxnSpPr>
            <a:cxnSpLocks/>
          </p:cNvCxnSpPr>
          <p:nvPr/>
        </p:nvCxnSpPr>
        <p:spPr>
          <a:xfrm>
            <a:off x="540000" y="455776"/>
            <a:ext cx="11483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E89F553-F3CF-8CA3-DC69-96327E268E4C}"/>
              </a:ext>
            </a:extLst>
          </p:cNvPr>
          <p:cNvSpPr/>
          <p:nvPr/>
        </p:nvSpPr>
        <p:spPr>
          <a:xfrm>
            <a:off x="1936694" y="1163344"/>
            <a:ext cx="8557648" cy="448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2000" b="1" dirty="0">
                <a:solidFill>
                  <a:schemeClr val="bg1"/>
                </a:solidFill>
                <a:latin typeface="Bangla MN" pitchFamily="2" charset="0"/>
                <a:cs typeface="Bangla MN" pitchFamily="2" charset="0"/>
              </a:rPr>
              <a:t>I dati giornalieri messi a disposizione: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23E65-109D-8F35-EEE3-72EA13A1F05C}"/>
              </a:ext>
            </a:extLst>
          </p:cNvPr>
          <p:cNvSpPr/>
          <p:nvPr/>
        </p:nvSpPr>
        <p:spPr>
          <a:xfrm>
            <a:off x="1932997" y="1602373"/>
            <a:ext cx="8562725" cy="1275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LVA DBA (Livello di Valutazione Acustica)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LVA TOT DBA (Livello di Valutazione Acustica Totale in </a:t>
            </a:r>
            <a:r>
              <a:rPr lang="it-IT" sz="1600" b="1" dirty="0" err="1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dBA</a:t>
            </a: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LVA BG DBA (Livello di Valutazione Acustica del Background in </a:t>
            </a:r>
            <a:r>
              <a:rPr lang="it-IT" sz="1600" b="1" dirty="0" err="1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dBA</a:t>
            </a: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Eventi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774B66-39F4-EE78-E354-64C254270FA9}"/>
              </a:ext>
            </a:extLst>
          </p:cNvPr>
          <p:cNvSpPr/>
          <p:nvPr/>
        </p:nvSpPr>
        <p:spPr>
          <a:xfrm>
            <a:off x="1936693" y="3092921"/>
            <a:ext cx="8562725" cy="4484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2000" b="1" dirty="0">
                <a:solidFill>
                  <a:schemeClr val="bg1"/>
                </a:solidFill>
                <a:latin typeface="Bangla MN" pitchFamily="2" charset="0"/>
                <a:cs typeface="Bangla MN" pitchFamily="2" charset="0"/>
              </a:rPr>
              <a:t>Analisi: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9C6B4C-5DE2-7F53-4628-2D0004B2D432}"/>
              </a:ext>
            </a:extLst>
          </p:cNvPr>
          <p:cNvSpPr/>
          <p:nvPr/>
        </p:nvSpPr>
        <p:spPr>
          <a:xfrm>
            <a:off x="1932997" y="3531949"/>
            <a:ext cx="8562725" cy="22272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Consistenza dati: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completezza, evidenza di buchi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LVA ∝ EVENTI</a:t>
            </a:r>
            <a:endParaRPr lang="it-IT" sz="1600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LVA TOT = LVA BG + LVA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LVA &gt; LVA BG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Zonizzazione: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calcolo dell’LVA per quadrimestre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confronto con soglia da normativa</a:t>
            </a:r>
          </a:p>
        </p:txBody>
      </p:sp>
    </p:spTree>
    <p:extLst>
      <p:ext uri="{BB962C8B-B14F-4D97-AF65-F5344CB8AC3E}">
        <p14:creationId xmlns:p14="http://schemas.microsoft.com/office/powerpoint/2010/main" val="225973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lenched Fist with solid fill">
            <a:extLst>
              <a:ext uri="{FF2B5EF4-FFF2-40B4-BE49-F238E27FC236}">
                <a16:creationId xmlns:a16="http://schemas.microsoft.com/office/drawing/2014/main" id="{98989D2F-C24A-E99F-4200-C08AE4CB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DF28C-86E8-B471-539B-0A7E154F3383}"/>
              </a:ext>
            </a:extLst>
          </p:cNvPr>
          <p:cNvSpPr/>
          <p:nvPr/>
        </p:nvSpPr>
        <p:spPr>
          <a:xfrm>
            <a:off x="540000" y="0"/>
            <a:ext cx="8749774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20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Analisi dei dati del Centro Sportivo Pizzoli: consistenza dati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F08CF-FA36-6BDF-FA60-DBEA52DA9B55}"/>
              </a:ext>
            </a:extLst>
          </p:cNvPr>
          <p:cNvCxnSpPr>
            <a:cxnSpLocks/>
          </p:cNvCxnSpPr>
          <p:nvPr/>
        </p:nvCxnSpPr>
        <p:spPr>
          <a:xfrm>
            <a:off x="540000" y="455776"/>
            <a:ext cx="11483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598D08D-DBD0-BE96-5B58-495E8F2CF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25" y="4331409"/>
            <a:ext cx="4556725" cy="23343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73B909-2EC1-A05C-64A9-81488FEC8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25" y="1668436"/>
            <a:ext cx="4556725" cy="2528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3C26F1-7C68-774F-C034-58CC9BEA2E7D}"/>
              </a:ext>
            </a:extLst>
          </p:cNvPr>
          <p:cNvSpPr/>
          <p:nvPr/>
        </p:nvSpPr>
        <p:spPr>
          <a:xfrm>
            <a:off x="270000" y="680479"/>
            <a:ext cx="11753124" cy="788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LVA DBA </a:t>
            </a:r>
            <a:r>
              <a:rPr lang="it-IT" sz="1600" b="1" i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aumenta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 con il numero di aerei al giorno: maggiore è il numero di eventi acustici rilevanti, più alto sarà il livello di esposizione.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C2FBC-72CF-2BA0-E41D-04FA3C0BD25A}"/>
              </a:ext>
            </a:extLst>
          </p:cNvPr>
          <p:cNvSpPr/>
          <p:nvPr/>
        </p:nvSpPr>
        <p:spPr>
          <a:xfrm>
            <a:off x="4918525" y="1641291"/>
            <a:ext cx="2669813" cy="4965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Considerando i dati del </a:t>
            </a:r>
            <a:r>
              <a:rPr lang="it-IT" sz="1600" b="1" u="sng" dirty="0">
                <a:solidFill>
                  <a:srgbClr val="9BBB59"/>
                </a:solidFill>
                <a:latin typeface="Bangla MN" pitchFamily="2" charset="0"/>
                <a:cs typeface="Bangla MN" pitchFamily="2" charset="0"/>
              </a:rPr>
              <a:t>2024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rispetto al </a:t>
            </a:r>
            <a:r>
              <a:rPr lang="it-IT" sz="1600" b="1" u="sng" dirty="0">
                <a:solidFill>
                  <a:srgbClr val="4E81BD"/>
                </a:solidFill>
                <a:latin typeface="Bangla MN" pitchFamily="2" charset="0"/>
                <a:cs typeface="Bangla MN" pitchFamily="2" charset="0"/>
              </a:rPr>
              <a:t>2014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:  a fronte di un </a:t>
            </a:r>
            <a:r>
              <a:rPr lang="it-IT" sz="20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+41% di voli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 troviamo un </a:t>
            </a:r>
            <a:r>
              <a:rPr lang="it-IT" sz="20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+3% di LVA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rispetto al </a:t>
            </a:r>
            <a:r>
              <a:rPr lang="it-IT" sz="1600" b="1" u="sng" dirty="0">
                <a:solidFill>
                  <a:srgbClr val="C00000"/>
                </a:solidFill>
                <a:latin typeface="Bangla MN" pitchFamily="2" charset="0"/>
                <a:cs typeface="Bangla MN" pitchFamily="2" charset="0"/>
              </a:rPr>
              <a:t>2019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:  a fronte di un </a:t>
            </a:r>
            <a:r>
              <a:rPr lang="it-IT" sz="20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+4% di voli 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troviamo un </a:t>
            </a:r>
            <a:r>
              <a:rPr lang="it-IT" sz="20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LVA statico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4270A7-8A85-78B1-92BC-DBFF880A66F2}"/>
              </a:ext>
            </a:extLst>
          </p:cNvPr>
          <p:cNvSpPr/>
          <p:nvPr/>
        </p:nvSpPr>
        <p:spPr>
          <a:xfrm>
            <a:off x="7760183" y="5040486"/>
            <a:ext cx="4174219" cy="9162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L’andamento dell’LVA al variare del numero di voli dovrebbe essere lineare ma l’</a:t>
            </a: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R</a:t>
            </a:r>
            <a:r>
              <a:rPr lang="it-IT" sz="1600" b="1" baseline="300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2 </a:t>
            </a: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&lt; 0,5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.</a:t>
            </a:r>
            <a:endParaRPr lang="it-IT" sz="1200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EA7D952-5BBC-9CDC-B46A-5021845584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0183" y="2286742"/>
            <a:ext cx="4174219" cy="25161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41A6FED-D953-204E-A073-D60999DDAE73}"/>
              </a:ext>
            </a:extLst>
          </p:cNvPr>
          <p:cNvSpPr/>
          <p:nvPr/>
        </p:nvSpPr>
        <p:spPr>
          <a:xfrm>
            <a:off x="270000" y="1609061"/>
            <a:ext cx="7318338" cy="512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5ABE4B-9842-4AE1-7BD8-6B1C6A594D60}"/>
              </a:ext>
            </a:extLst>
          </p:cNvPr>
          <p:cNvSpPr/>
          <p:nvPr/>
        </p:nvSpPr>
        <p:spPr>
          <a:xfrm>
            <a:off x="7671463" y="1608990"/>
            <a:ext cx="4351661" cy="5124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F95AD5-15F5-9DDF-AE2D-BCA436B6C6A2}"/>
              </a:ext>
            </a:extLst>
          </p:cNvPr>
          <p:cNvSpPr/>
          <p:nvPr/>
        </p:nvSpPr>
        <p:spPr>
          <a:xfrm>
            <a:off x="5056649" y="6420627"/>
            <a:ext cx="2531689" cy="312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800" i="1" dirty="0">
                <a:solidFill>
                  <a:schemeClr val="bg1">
                    <a:lumMod val="50000"/>
                  </a:schemeClr>
                </a:solidFill>
                <a:latin typeface="Bangla MN" pitchFamily="2" charset="0"/>
                <a:cs typeface="Bangla MN" pitchFamily="2" charset="0"/>
              </a:rPr>
              <a:t>*I dati del 2024 arrivano a metà novembre.</a:t>
            </a:r>
          </a:p>
        </p:txBody>
      </p:sp>
    </p:spTree>
    <p:extLst>
      <p:ext uri="{BB962C8B-B14F-4D97-AF65-F5344CB8AC3E}">
        <p14:creationId xmlns:p14="http://schemas.microsoft.com/office/powerpoint/2010/main" val="3563290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lenched Fist with solid fill">
            <a:extLst>
              <a:ext uri="{FF2B5EF4-FFF2-40B4-BE49-F238E27FC236}">
                <a16:creationId xmlns:a16="http://schemas.microsoft.com/office/drawing/2014/main" id="{98989D2F-C24A-E99F-4200-C08AE4CB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DF28C-86E8-B471-539B-0A7E154F3383}"/>
              </a:ext>
            </a:extLst>
          </p:cNvPr>
          <p:cNvSpPr/>
          <p:nvPr/>
        </p:nvSpPr>
        <p:spPr>
          <a:xfrm>
            <a:off x="539999" y="0"/>
            <a:ext cx="11111999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20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Analisi dei dati del Centro Sportivo Pizzoli: consistenza dati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F08CF-FA36-6BDF-FA60-DBEA52DA9B55}"/>
              </a:ext>
            </a:extLst>
          </p:cNvPr>
          <p:cNvCxnSpPr>
            <a:cxnSpLocks/>
          </p:cNvCxnSpPr>
          <p:nvPr/>
        </p:nvCxnSpPr>
        <p:spPr>
          <a:xfrm>
            <a:off x="540000" y="455776"/>
            <a:ext cx="11483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971F469-42D4-9CFF-C381-D7A9595E6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909278"/>
            <a:ext cx="5742047" cy="29526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905CEA1-D5B1-C8B0-E3F8-713518C1C2C8}"/>
              </a:ext>
            </a:extLst>
          </p:cNvPr>
          <p:cNvSpPr/>
          <p:nvPr/>
        </p:nvSpPr>
        <p:spPr>
          <a:xfrm>
            <a:off x="399675" y="793014"/>
            <a:ext cx="11392650" cy="319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0A9A27-3875-F2F5-33A2-C2EB6BE9D0F0}"/>
              </a:ext>
            </a:extLst>
          </p:cNvPr>
          <p:cNvSpPr/>
          <p:nvPr/>
        </p:nvSpPr>
        <p:spPr>
          <a:xfrm>
            <a:off x="6422372" y="909278"/>
            <a:ext cx="5229628" cy="2952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Per ogni anno vediamo il numero di giorni per ogni condizione che esplicita la relazione tra LVA TOT e LVA.</a:t>
            </a:r>
          </a:p>
          <a:p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Per costruzione </a:t>
            </a:r>
            <a:r>
              <a:rPr lang="it-IT" sz="1600" b="1" i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dovremmo avere 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sempre verificata la condizione </a:t>
            </a:r>
            <a:r>
              <a:rPr lang="it-IT" sz="1600" b="1" i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LVA TOT &gt; LVA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.</a:t>
            </a:r>
          </a:p>
          <a:p>
            <a:endParaRPr lang="it-IT" sz="1600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  <a:p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Dal 2013 al 2024 abbiamo che il </a:t>
            </a:r>
            <a:r>
              <a:rPr lang="it-IT" sz="20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63%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 dei giorni soddisfa invece la condizione</a:t>
            </a:r>
          </a:p>
          <a:p>
            <a:r>
              <a:rPr lang="it-IT" sz="1600" b="1" i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LVA TOT = LVA.</a:t>
            </a:r>
            <a:endParaRPr lang="it-IT" sz="1600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  <a:p>
            <a:endParaRPr lang="it-IT" sz="1600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  <a:p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Nel </a:t>
            </a:r>
            <a:r>
              <a:rPr lang="it-IT" sz="1600" b="1" i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2024*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 questa percentuale sale all’</a:t>
            </a:r>
            <a:r>
              <a:rPr lang="it-IT" sz="20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84%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BE6875-F520-4B50-FB1D-647E94729CE8}"/>
              </a:ext>
            </a:extLst>
          </p:cNvPr>
          <p:cNvSpPr/>
          <p:nvPr/>
        </p:nvSpPr>
        <p:spPr>
          <a:xfrm>
            <a:off x="399675" y="6480840"/>
            <a:ext cx="5229628" cy="3126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800" i="1" dirty="0">
                <a:solidFill>
                  <a:schemeClr val="bg1">
                    <a:lumMod val="50000"/>
                  </a:schemeClr>
                </a:solidFill>
                <a:latin typeface="Bangla MN" pitchFamily="2" charset="0"/>
                <a:cs typeface="Bangla MN" pitchFamily="2" charset="0"/>
              </a:rPr>
              <a:t>*I dati del 2024 arrivano a metà novembre.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F309B9-91D9-BF9C-0979-B8874791B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00" y="4154845"/>
            <a:ext cx="4204995" cy="227466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A11167E-F2EA-B988-2098-7203FDD92C4D}"/>
              </a:ext>
            </a:extLst>
          </p:cNvPr>
          <p:cNvSpPr/>
          <p:nvPr/>
        </p:nvSpPr>
        <p:spPr>
          <a:xfrm>
            <a:off x="399675" y="4089400"/>
            <a:ext cx="11392650" cy="239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sz="1600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E2BA96-A92C-41F5-A9CE-5C85B56A3454}"/>
              </a:ext>
            </a:extLst>
          </p:cNvPr>
          <p:cNvSpPr/>
          <p:nvPr/>
        </p:nvSpPr>
        <p:spPr>
          <a:xfrm>
            <a:off x="4832192" y="4154845"/>
            <a:ext cx="6819807" cy="224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Considerando LVA BG come rumore di fondo dovremmo avere sempre </a:t>
            </a:r>
            <a:r>
              <a:rPr lang="it-IT" sz="1600" b="1" i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LVA &gt; LVA BG 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ed effettivamente questa cosa </a:t>
            </a:r>
            <a:r>
              <a:rPr lang="it-IT" sz="1600" b="1" i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si verifica in quasi tutti i giorni 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a campione.</a:t>
            </a:r>
          </a:p>
          <a:p>
            <a:endParaRPr lang="it-IT" sz="1600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  <a:p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Ci sono tuttavia </a:t>
            </a: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62 giornate 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nell’intero periodo, ovvero l’</a:t>
            </a:r>
            <a:r>
              <a:rPr lang="it-IT" sz="16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1,5%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, in cui questa cosa non si verifica: questo fa emergere un </a:t>
            </a:r>
            <a:r>
              <a:rPr lang="it-IT" sz="1600" b="1" i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problema di qualità dei dati </a:t>
            </a:r>
            <a:r>
              <a:rPr lang="it-IT" sz="16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che non sono probabilmente sempre attendibili.</a:t>
            </a:r>
          </a:p>
        </p:txBody>
      </p:sp>
    </p:spTree>
    <p:extLst>
      <p:ext uri="{BB962C8B-B14F-4D97-AF65-F5344CB8AC3E}">
        <p14:creationId xmlns:p14="http://schemas.microsoft.com/office/powerpoint/2010/main" val="62516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lenched Fist with solid fill">
            <a:extLst>
              <a:ext uri="{FF2B5EF4-FFF2-40B4-BE49-F238E27FC236}">
                <a16:creationId xmlns:a16="http://schemas.microsoft.com/office/drawing/2014/main" id="{98989D2F-C24A-E99F-4200-C08AE4CB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40000" cy="54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57DF28C-86E8-B471-539B-0A7E154F3383}"/>
              </a:ext>
            </a:extLst>
          </p:cNvPr>
          <p:cNvSpPr/>
          <p:nvPr/>
        </p:nvSpPr>
        <p:spPr>
          <a:xfrm>
            <a:off x="540000" y="0"/>
            <a:ext cx="8604000" cy="5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T" sz="2000" b="1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Analisi dei dati del Centro Sportivo Pizzoli: zonizzazione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BF08CF-FA36-6BDF-FA60-DBEA52DA9B55}"/>
              </a:ext>
            </a:extLst>
          </p:cNvPr>
          <p:cNvCxnSpPr>
            <a:cxnSpLocks/>
          </p:cNvCxnSpPr>
          <p:nvPr/>
        </p:nvCxnSpPr>
        <p:spPr>
          <a:xfrm>
            <a:off x="540000" y="455776"/>
            <a:ext cx="114831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3EC746B-07C5-37A6-6FB3-C8B28BFCB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00" y="920750"/>
            <a:ext cx="5648766" cy="4893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B26A11-BAEC-8A78-CE54-3E0766679203}"/>
              </a:ext>
            </a:extLst>
          </p:cNvPr>
          <p:cNvSpPr/>
          <p:nvPr/>
        </p:nvSpPr>
        <p:spPr>
          <a:xfrm>
            <a:off x="6434965" y="920749"/>
            <a:ext cx="5588159" cy="48931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4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Calcolo: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LVA TOT giornaliero aggregato per settimana in media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Per ogni quadrimestre si prende il valore di LVA TOT medio più alto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I 3 valori massimi di LVA TOT vengono poi mediati nell’anno</a:t>
            </a:r>
          </a:p>
          <a:p>
            <a:r>
              <a:rPr lang="it-IT" sz="14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Il grafico mostra il valore medio annuale di LVA TOT per ogni anno e la soglia di 65 è fissata per la zona A.</a:t>
            </a:r>
          </a:p>
          <a:p>
            <a:endParaRPr lang="it-IT" sz="1400" dirty="0">
              <a:solidFill>
                <a:schemeClr val="tx1"/>
              </a:solidFill>
              <a:latin typeface="Bangla MN" pitchFamily="2" charset="0"/>
              <a:cs typeface="Bangla MN" pitchFamily="2" charset="0"/>
            </a:endParaRPr>
          </a:p>
          <a:p>
            <a:r>
              <a:rPr lang="it-IT" sz="14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Notiamo che:</a:t>
            </a:r>
          </a:p>
          <a:p>
            <a:r>
              <a:rPr lang="it-IT" sz="14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❌ 2019 e 2023 superano la soglia consentita</a:t>
            </a:r>
          </a:p>
          <a:p>
            <a:r>
              <a:rPr lang="it-IT" sz="1400" dirty="0">
                <a:solidFill>
                  <a:schemeClr val="tx1"/>
                </a:solidFill>
                <a:latin typeface="Bangla MN" pitchFamily="2" charset="0"/>
                <a:cs typeface="Bangla MN" pitchFamily="2" charset="0"/>
              </a:rPr>
              <a:t>⚠️ 2024, che presenta dati fino a novembre, è sul valore di soglia</a:t>
            </a:r>
          </a:p>
        </p:txBody>
      </p:sp>
    </p:spTree>
    <p:extLst>
      <p:ext uri="{BB962C8B-B14F-4D97-AF65-F5344CB8AC3E}">
        <p14:creationId xmlns:p14="http://schemas.microsoft.com/office/powerpoint/2010/main" val="313843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1203</Words>
  <Application>Microsoft Macintosh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Bangla MN</vt:lpstr>
      <vt:lpstr>System Font Regular</vt:lpstr>
      <vt:lpstr>Wingdings</vt:lpstr>
      <vt:lpstr>Office Theme</vt:lpstr>
      <vt:lpstr>Analisi sul rumore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sul rumore</dc:title>
  <dc:creator>Camborata, Caterina</dc:creator>
  <cp:lastModifiedBy>Camborata, Caterina</cp:lastModifiedBy>
  <cp:revision>4</cp:revision>
  <dcterms:created xsi:type="dcterms:W3CDTF">2025-02-02T14:41:55Z</dcterms:created>
  <dcterms:modified xsi:type="dcterms:W3CDTF">2025-02-03T00:16:48Z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c6020f-fa61-4552-a9ba-90b6de253edf_Enabled">
    <vt:lpwstr>true</vt:lpwstr>
  </property>
  <property fmtid="{D5CDD505-2E9C-101B-9397-08002B2CF9AE}" pid="3" name="MSIP_Label_09c6020f-fa61-4552-a9ba-90b6de253edf_SetDate">
    <vt:lpwstr>2025-02-02T17:13:51Z</vt:lpwstr>
  </property>
  <property fmtid="{D5CDD505-2E9C-101B-9397-08002B2CF9AE}" pid="4" name="MSIP_Label_09c6020f-fa61-4552-a9ba-90b6de253edf_Method">
    <vt:lpwstr>Privileged</vt:lpwstr>
  </property>
  <property fmtid="{D5CDD505-2E9C-101B-9397-08002B2CF9AE}" pid="5" name="MSIP_Label_09c6020f-fa61-4552-a9ba-90b6de253edf_Name">
    <vt:lpwstr>Interno – no Visual Marking</vt:lpwstr>
  </property>
  <property fmtid="{D5CDD505-2E9C-101B-9397-08002B2CF9AE}" pid="6" name="MSIP_Label_09c6020f-fa61-4552-a9ba-90b6de253edf_SiteId">
    <vt:lpwstr>a4d618cc-cf96-4e63-9d38-9185499aae90</vt:lpwstr>
  </property>
  <property fmtid="{D5CDD505-2E9C-101B-9397-08002B2CF9AE}" pid="7" name="MSIP_Label_09c6020f-fa61-4552-a9ba-90b6de253edf_ActionId">
    <vt:lpwstr>2e450933-0502-488d-b30e-ecd713f0cfa5</vt:lpwstr>
  </property>
  <property fmtid="{D5CDD505-2E9C-101B-9397-08002B2CF9AE}" pid="8" name="MSIP_Label_09c6020f-fa61-4552-a9ba-90b6de253edf_ContentBits">
    <vt:lpwstr>0</vt:lpwstr>
  </property>
</Properties>
</file>