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D5E2E4"/>
          </a:solidFill>
        </a:fill>
      </a:tcStyle>
    </a:wholeTbl>
    <a:band2H>
      <a:tcTxStyle b="def" i="def"/>
      <a:tcStyle>
        <a:tcBdr/>
        <a:fill>
          <a:solidFill>
            <a:srgbClr val="EBF1F2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F1DDCB"/>
          </a:solidFill>
        </a:fill>
      </a:tcStyle>
    </a:wholeTbl>
    <a:band2H>
      <a:tcTxStyle b="def" i="def"/>
      <a:tcStyle>
        <a:tcBdr/>
        <a:fill>
          <a:solidFill>
            <a:srgbClr val="F8EFE7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D1D3D7"/>
          </a:solidFill>
        </a:fill>
      </a:tcStyle>
    </a:wholeTbl>
    <a:band2H>
      <a:tcTxStyle b="def" i="def"/>
      <a:tcStyle>
        <a:tcBdr/>
        <a:fill>
          <a:solidFill>
            <a:srgbClr val="E9EAEC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340053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5353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4005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pP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346200" y="520700"/>
            <a:ext cx="10388600" cy="586023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664613" y="508000"/>
            <a:ext cx="5803902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533400" y="508000"/>
            <a:ext cx="5808232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titleStyle>
    <p:bodyStyle>
      <a:lvl1pPr marL="5207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10414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15621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20828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26035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26817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31135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35453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39771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2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2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3" Type="http://schemas.openxmlformats.org/officeDocument/2006/relationships/image" Target="../media/image2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Relationship Id="rId3" Type="http://schemas.openxmlformats.org/officeDocument/2006/relationships/image" Target="../media/image2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Relationship Id="rId3" Type="http://schemas.openxmlformats.org/officeDocument/2006/relationships/image" Target="../media/image2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3" Type="http://schemas.openxmlformats.org/officeDocument/2006/relationships/image" Target="../media/image29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3" Type="http://schemas.openxmlformats.org/officeDocument/2006/relationships/image" Target="../media/image3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3.jpeg"/><Relationship Id="rId4" Type="http://schemas.openxmlformats.org/officeDocument/2006/relationships/image" Target="../media/image5.jpeg"/><Relationship Id="rId5" Type="http://schemas.openxmlformats.org/officeDocument/2006/relationships/image" Target="../media/image10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3" Type="http://schemas.openxmlformats.org/officeDocument/2006/relationships/image" Target="../media/image3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Relationship Id="rId3" Type="http://schemas.openxmlformats.org/officeDocument/2006/relationships/image" Target="../media/image34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355598" y="554566"/>
            <a:ext cx="12293603" cy="3238501"/>
          </a:xfrm>
          <a:prstGeom prst="rect">
            <a:avLst/>
          </a:prstGeom>
        </p:spPr>
        <p:txBody>
          <a:bodyPr/>
          <a:lstStyle/>
          <a:p>
            <a:pPr/>
            <a:r>
              <a:t>COSRX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355598" y="4229098"/>
            <a:ext cx="12293603" cy="1295402"/>
          </a:xfrm>
          <a:prstGeom prst="rect">
            <a:avLst/>
          </a:prstGeom>
        </p:spPr>
        <p:txBody>
          <a:bodyPr/>
          <a:lstStyle/>
          <a:p>
            <a:pPr/>
            <a:r>
              <a:t>TWITTER SENTIMENT ANALYSIS</a:t>
            </a:r>
          </a:p>
        </p:txBody>
      </p:sp>
      <p:pic>
        <p:nvPicPr>
          <p:cNvPr id="121" name="image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7310" y="5687681"/>
            <a:ext cx="4064002" cy="4064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xfrm>
            <a:off x="220132" y="-50800"/>
            <a:ext cx="12293603" cy="2438400"/>
          </a:xfrm>
          <a:prstGeom prst="rect">
            <a:avLst/>
          </a:prstGeom>
        </p:spPr>
        <p:txBody>
          <a:bodyPr/>
          <a:lstStyle/>
          <a:p>
            <a:pPr/>
            <a:r>
              <a:t>Topics of discussion</a:t>
            </a:r>
          </a:p>
        </p:txBody>
      </p:sp>
      <p:sp>
        <p:nvSpPr>
          <p:cNvPr id="169" name="Shape 169"/>
          <p:cNvSpPr/>
          <p:nvPr>
            <p:ph type="body" sz="half" idx="1"/>
          </p:nvPr>
        </p:nvSpPr>
        <p:spPr>
          <a:xfrm>
            <a:off x="613071" y="2231825"/>
            <a:ext cx="11778658" cy="3386801"/>
          </a:xfrm>
          <a:prstGeom prst="rect">
            <a:avLst/>
          </a:prstGeom>
        </p:spPr>
        <p:txBody>
          <a:bodyPr anchor="t"/>
          <a:lstStyle/>
          <a:p>
            <a:pPr marL="302004" indent="-302004" defTabSz="338835">
              <a:spcBef>
                <a:spcPts val="2600"/>
              </a:spcBef>
              <a:defRPr sz="2600"/>
            </a:pPr>
            <a:r>
              <a:t>We run a Latent Dirichlet allocation (topic modelling) on the text.</a:t>
            </a:r>
          </a:p>
          <a:p>
            <a:pPr marL="302004" indent="-302004" defTabSz="338835">
              <a:spcBef>
                <a:spcPts val="2600"/>
              </a:spcBef>
              <a:defRPr sz="2600"/>
            </a:pPr>
            <a:r>
              <a:t>This groups words that frequently appear together, or show a relation to one another.</a:t>
            </a:r>
          </a:p>
          <a:p>
            <a:pPr marL="302004" indent="-302004" defTabSz="338835">
              <a:spcBef>
                <a:spcPts val="2600"/>
              </a:spcBef>
              <a:defRPr sz="2600"/>
            </a:pPr>
            <a:r>
              <a:t>This helps us figure out specific topics that Twitter users may have been talking about.</a:t>
            </a:r>
          </a:p>
          <a:p>
            <a:pPr marL="302004" indent="-302004" defTabSz="338835">
              <a:spcBef>
                <a:spcPts val="2600"/>
              </a:spcBef>
              <a:defRPr sz="2600"/>
            </a:pPr>
            <a:r>
              <a:t>The goal: a more nuanced view of the discussion.</a:t>
            </a:r>
          </a:p>
        </p:txBody>
      </p:sp>
      <p:grpSp>
        <p:nvGrpSpPr>
          <p:cNvPr id="172" name="Group 172"/>
          <p:cNvGrpSpPr/>
          <p:nvPr/>
        </p:nvGrpSpPr>
        <p:grpSpPr>
          <a:xfrm>
            <a:off x="1852665" y="6084213"/>
            <a:ext cx="9028535" cy="3414476"/>
            <a:chOff x="-1" y="0"/>
            <a:chExt cx="9028534" cy="3414475"/>
          </a:xfrm>
        </p:grpSpPr>
        <p:pic>
          <p:nvPicPr>
            <p:cNvPr id="170" name="image2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898" y="50799"/>
              <a:ext cx="8850736" cy="31731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1" name="image21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" y="-1"/>
              <a:ext cx="9028536" cy="34144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 1: brightening</a:t>
            </a:r>
          </a:p>
        </p:txBody>
      </p:sp>
      <p:sp>
        <p:nvSpPr>
          <p:cNvPr id="175" name="Shape 175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90727">
              <a:spcBef>
                <a:spcPts val="3100"/>
              </a:spcBef>
              <a:buSzTx/>
              <a:buNone/>
              <a:defRPr sz="3100"/>
            </a:pPr>
            <a:r>
              <a:t>Occurring terms:</a:t>
            </a:r>
          </a:p>
          <a:p>
            <a:pPr marL="192023" indent="-192023" defTabSz="490727">
              <a:spcBef>
                <a:spcPts val="3100"/>
              </a:spcBef>
              <a:buSzPct val="100000"/>
              <a:defRPr sz="3100"/>
            </a:pPr>
            <a:r>
              <a:t>Snail mucin</a:t>
            </a:r>
          </a:p>
          <a:p>
            <a:pPr marL="192023" indent="-192023" defTabSz="490727">
              <a:spcBef>
                <a:spcPts val="3100"/>
              </a:spcBef>
              <a:buSzPct val="100000"/>
              <a:defRPr sz="3100"/>
            </a:pPr>
            <a:r>
              <a:t>Exfoliants</a:t>
            </a:r>
          </a:p>
          <a:p>
            <a:pPr marL="192023" indent="-192023" defTabSz="490727">
              <a:spcBef>
                <a:spcPts val="3100"/>
              </a:spcBef>
              <a:buSzPct val="100000"/>
              <a:defRPr sz="3100"/>
            </a:pPr>
            <a:r>
              <a:t>Glycolic Acid</a:t>
            </a:r>
          </a:p>
          <a:p>
            <a:pPr marL="192023" indent="-192023" defTabSz="490727">
              <a:spcBef>
                <a:spcPts val="3100"/>
              </a:spcBef>
              <a:buSzPct val="100000"/>
              <a:defRPr sz="3100"/>
            </a:pPr>
            <a:r>
              <a:t>Vitamin C</a:t>
            </a:r>
          </a:p>
          <a:p>
            <a:pPr marL="192023" indent="-192023" defTabSz="490727">
              <a:spcBef>
                <a:spcPts val="3100"/>
              </a:spcBef>
              <a:buSzPct val="100000"/>
              <a:defRPr sz="3100"/>
            </a:pPr>
            <a:r>
              <a:t>Scars</a:t>
            </a:r>
          </a:p>
          <a:p>
            <a:pPr marL="192023" indent="-192023" defTabSz="490727">
              <a:spcBef>
                <a:spcPts val="3100"/>
              </a:spcBef>
              <a:buSzPct val="100000"/>
              <a:defRPr sz="3100"/>
            </a:pPr>
            <a:r>
              <a:t>Competing brands: The Ordinary and Paula’s Choice</a:t>
            </a:r>
          </a:p>
        </p:txBody>
      </p:sp>
      <p:grpSp>
        <p:nvGrpSpPr>
          <p:cNvPr id="178" name="Group 178"/>
          <p:cNvGrpSpPr/>
          <p:nvPr/>
        </p:nvGrpSpPr>
        <p:grpSpPr>
          <a:xfrm>
            <a:off x="6819469" y="2503742"/>
            <a:ext cx="5385662" cy="6752717"/>
            <a:chOff x="0" y="0"/>
            <a:chExt cx="5385661" cy="6752715"/>
          </a:xfrm>
        </p:grpSpPr>
        <p:pic>
          <p:nvPicPr>
            <p:cNvPr id="176" name="image3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899" y="50800"/>
              <a:ext cx="5207863" cy="65114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7" name="image2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5385663" cy="67527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 2: CLARIFYING</a:t>
            </a:r>
          </a:p>
        </p:txBody>
      </p:sp>
      <p:sp>
        <p:nvSpPr>
          <p:cNvPr id="181" name="Shape 181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67359">
              <a:spcBef>
                <a:spcPts val="3000"/>
              </a:spcBef>
              <a:buSzTx/>
              <a:buNone/>
              <a:defRPr sz="3000"/>
            </a:pPr>
            <a:r>
              <a:t>Occurring terms:</a:t>
            </a:r>
          </a:p>
          <a:p>
            <a:pPr marL="182879" indent="-182879" defTabSz="467359">
              <a:spcBef>
                <a:spcPts val="3000"/>
              </a:spcBef>
              <a:buSzPct val="100000"/>
              <a:defRPr sz="3000"/>
            </a:pPr>
            <a:r>
              <a:t>AHA/BHA</a:t>
            </a:r>
          </a:p>
          <a:p>
            <a:pPr marL="182879" indent="-182879" defTabSz="467359">
              <a:spcBef>
                <a:spcPts val="3000"/>
              </a:spcBef>
              <a:buSzPct val="100000"/>
              <a:defRPr sz="3000"/>
            </a:pPr>
            <a:r>
              <a:t>Salicylic acid</a:t>
            </a:r>
          </a:p>
          <a:p>
            <a:pPr marL="182879" indent="-182879" defTabSz="467359">
              <a:spcBef>
                <a:spcPts val="3000"/>
              </a:spcBef>
              <a:buSzPct val="100000"/>
              <a:defRPr sz="3000"/>
            </a:pPr>
            <a:r>
              <a:t>Exfoliator</a:t>
            </a:r>
          </a:p>
          <a:p>
            <a:pPr marL="182879" indent="-182879" defTabSz="467359">
              <a:spcBef>
                <a:spcPts val="3000"/>
              </a:spcBef>
              <a:buSzPct val="100000"/>
              <a:defRPr sz="3000"/>
            </a:pPr>
            <a:r>
              <a:t>Gentle</a:t>
            </a:r>
          </a:p>
          <a:p>
            <a:pPr marL="182879" indent="-182879" defTabSz="467359">
              <a:spcBef>
                <a:spcPts val="3000"/>
              </a:spcBef>
              <a:buSzPct val="100000"/>
              <a:defRPr sz="3000"/>
            </a:pPr>
            <a:r>
              <a:t>Mild</a:t>
            </a:r>
          </a:p>
          <a:p>
            <a:pPr marL="182879" indent="-182879" defTabSz="467359">
              <a:spcBef>
                <a:spcPts val="3000"/>
              </a:spcBef>
              <a:buSzPct val="100000"/>
              <a:defRPr sz="3000"/>
            </a:pPr>
            <a:r>
              <a:t>Cleanser</a:t>
            </a:r>
          </a:p>
          <a:p>
            <a:pPr marL="182879" indent="-182879" defTabSz="467359">
              <a:spcBef>
                <a:spcPts val="3000"/>
              </a:spcBef>
              <a:buSzPct val="100000"/>
              <a:defRPr sz="3000"/>
            </a:pPr>
            <a:r>
              <a:t>Mask</a:t>
            </a:r>
          </a:p>
        </p:txBody>
      </p:sp>
      <p:grpSp>
        <p:nvGrpSpPr>
          <p:cNvPr id="184" name="Group 184"/>
          <p:cNvGrpSpPr/>
          <p:nvPr/>
        </p:nvGrpSpPr>
        <p:grpSpPr>
          <a:xfrm>
            <a:off x="6036731" y="3580870"/>
            <a:ext cx="6070604" cy="4169837"/>
            <a:chOff x="-1" y="0"/>
            <a:chExt cx="6070602" cy="4169836"/>
          </a:xfrm>
        </p:grpSpPr>
        <p:pic>
          <p:nvPicPr>
            <p:cNvPr id="182" name="image1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898" y="50800"/>
              <a:ext cx="5892804" cy="39285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3" name="image23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" y="-1"/>
              <a:ext cx="6070604" cy="41698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 3: quick fixes for pimples</a:t>
            </a:r>
          </a:p>
        </p:txBody>
      </p:sp>
      <p:sp>
        <p:nvSpPr>
          <p:cNvPr id="187" name="Shape 187"/>
          <p:cNvSpPr/>
          <p:nvPr>
            <p:ph type="body" sz="half" idx="1"/>
          </p:nvPr>
        </p:nvSpPr>
        <p:spPr>
          <a:xfrm>
            <a:off x="355599" y="2724149"/>
            <a:ext cx="5892803" cy="6299203"/>
          </a:xfrm>
          <a:prstGeom prst="rect">
            <a:avLst/>
          </a:prstGeom>
        </p:spPr>
        <p:txBody>
          <a:bodyPr anchor="t"/>
          <a:lstStyle/>
          <a:p>
            <a:pPr marL="0" indent="0" defTabSz="432308">
              <a:spcBef>
                <a:spcPts val="2800"/>
              </a:spcBef>
              <a:buSzTx/>
              <a:buNone/>
              <a:defRPr b="1"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Occurring terms:</a:t>
            </a:r>
          </a:p>
          <a:p>
            <a:pPr marL="169163" indent="-169163" defTabSz="432308">
              <a:spcBef>
                <a:spcPts val="2800"/>
              </a:spcBef>
              <a:buSzPct val="100000"/>
              <a:defRPr sz="2800"/>
            </a:pPr>
            <a:r>
              <a:t>One Step Pimple Clear Pads</a:t>
            </a:r>
          </a:p>
          <a:p>
            <a:pPr marL="169163" indent="-169163" defTabSz="432308">
              <a:spcBef>
                <a:spcPts val="2800"/>
              </a:spcBef>
              <a:buSzPct val="100000"/>
              <a:defRPr sz="2800"/>
            </a:pPr>
            <a:r>
              <a:t>One Step Pimple Clear Kit</a:t>
            </a:r>
          </a:p>
          <a:p>
            <a:pPr marL="169163" indent="-169163" defTabSz="432308">
              <a:spcBef>
                <a:spcPts val="2800"/>
              </a:spcBef>
              <a:buSzPct val="100000"/>
              <a:defRPr sz="2800"/>
            </a:pPr>
            <a:r>
              <a:t>Acne Pimple Master Patch</a:t>
            </a:r>
          </a:p>
          <a:p>
            <a:pPr marL="169163" indent="-169163" defTabSz="432308">
              <a:spcBef>
                <a:spcPts val="2800"/>
              </a:spcBef>
              <a:buSzPct val="100000"/>
              <a:defRPr sz="2800"/>
            </a:pPr>
            <a:r>
              <a:t>Clear Fit Master Patch</a:t>
            </a:r>
          </a:p>
          <a:p>
            <a:pPr marL="169163" indent="-169163" defTabSz="432308">
              <a:spcBef>
                <a:spcPts val="2800"/>
              </a:spcBef>
              <a:buSzPct val="100000"/>
              <a:defRPr sz="2800"/>
            </a:pPr>
            <a:r>
              <a:t>Watsons (drugstore)</a:t>
            </a:r>
          </a:p>
          <a:p>
            <a:pPr marL="169163" indent="-169163" defTabSz="432308">
              <a:spcBef>
                <a:spcPts val="2800"/>
              </a:spcBef>
              <a:buSzPct val="100000"/>
              <a:defRPr sz="2800"/>
            </a:pPr>
            <a:r>
              <a:t>Advanced Snail 96 Mucin Power Essence</a:t>
            </a:r>
          </a:p>
          <a:p>
            <a:pPr marL="169163" indent="-169163" defTabSz="432308">
              <a:spcBef>
                <a:spcPts val="2800"/>
              </a:spcBef>
              <a:buSzPct val="100000"/>
              <a:defRPr sz="2800"/>
            </a:pPr>
            <a:r>
              <a:t>Competing brand mentioned: Pixi</a:t>
            </a:r>
          </a:p>
        </p:txBody>
      </p:sp>
      <p:grpSp>
        <p:nvGrpSpPr>
          <p:cNvPr id="190" name="Group 190"/>
          <p:cNvGrpSpPr/>
          <p:nvPr/>
        </p:nvGrpSpPr>
        <p:grpSpPr>
          <a:xfrm>
            <a:off x="6112403" y="2810932"/>
            <a:ext cx="6303470" cy="6366970"/>
            <a:chOff x="0" y="0"/>
            <a:chExt cx="6303468" cy="6366969"/>
          </a:xfrm>
        </p:grpSpPr>
        <p:pic>
          <p:nvPicPr>
            <p:cNvPr id="188" name="image4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899" y="50799"/>
              <a:ext cx="6125670" cy="6125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9" name="image24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6303470" cy="63669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 4: Cleansers</a:t>
            </a:r>
          </a:p>
        </p:txBody>
      </p:sp>
      <p:sp>
        <p:nvSpPr>
          <p:cNvPr id="193" name="Shape 193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560830">
              <a:spcBef>
                <a:spcPts val="3600"/>
              </a:spcBef>
              <a:buSzTx/>
              <a:buNone/>
              <a:defRPr sz="3600"/>
            </a:pPr>
            <a:r>
              <a:t>Occurring terms:</a:t>
            </a:r>
          </a:p>
          <a:p>
            <a:pPr marL="219454" indent="-219454" defTabSz="560830">
              <a:spcBef>
                <a:spcPts val="3600"/>
              </a:spcBef>
              <a:buSzPct val="100000"/>
              <a:defRPr sz="3600"/>
            </a:pPr>
            <a:r>
              <a:t>Low pH Good Morning Gel Cleanser</a:t>
            </a:r>
          </a:p>
          <a:p>
            <a:pPr marL="219454" indent="-219454" defTabSz="560830">
              <a:spcBef>
                <a:spcPts val="3600"/>
              </a:spcBef>
              <a:buSzPct val="100000"/>
              <a:defRPr sz="3600"/>
            </a:pPr>
            <a:r>
              <a:t>Hada Labo’s Cleansing Oil</a:t>
            </a:r>
          </a:p>
          <a:p>
            <a:pPr marL="219454" indent="-219454" defTabSz="560830">
              <a:spcBef>
                <a:spcPts val="3600"/>
              </a:spcBef>
              <a:buSzPct val="100000"/>
              <a:defRPr sz="3600"/>
            </a:pPr>
            <a:r>
              <a:t>Other words mentioned: clear, water, lotion (possibly COSRX’s Oil-Free Ultra-Moisturizing Lotion—a necessary step after cleansing)</a:t>
            </a:r>
          </a:p>
        </p:txBody>
      </p:sp>
      <p:grpSp>
        <p:nvGrpSpPr>
          <p:cNvPr id="196" name="Group 196"/>
          <p:cNvGrpSpPr/>
          <p:nvPr/>
        </p:nvGrpSpPr>
        <p:grpSpPr>
          <a:xfrm>
            <a:off x="6768372" y="2161381"/>
            <a:ext cx="5734689" cy="7189105"/>
            <a:chOff x="0" y="0"/>
            <a:chExt cx="5734688" cy="7189104"/>
          </a:xfrm>
        </p:grpSpPr>
        <p:pic>
          <p:nvPicPr>
            <p:cNvPr id="194" name="image5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900" y="50800"/>
              <a:ext cx="5556889" cy="69478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image25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5734690" cy="71891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 5</a:t>
            </a:r>
          </a:p>
        </p:txBody>
      </p:sp>
      <p:sp>
        <p:nvSpPr>
          <p:cNvPr id="199" name="Shape 199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26466">
              <a:spcBef>
                <a:spcPts val="2700"/>
              </a:spcBef>
              <a:buSzTx/>
              <a:buNone/>
              <a:defRPr sz="2700"/>
            </a:pPr>
            <a:r>
              <a:t>This topic is the least clear cut of the five.</a:t>
            </a:r>
          </a:p>
          <a:p>
            <a:pPr marL="0" indent="0" defTabSz="426466">
              <a:spcBef>
                <a:spcPts val="2700"/>
              </a:spcBef>
              <a:buSzTx/>
              <a:buNone/>
              <a:defRPr sz="2700"/>
            </a:pPr>
            <a:r>
              <a:t>Occurring terms:</a:t>
            </a:r>
          </a:p>
          <a:p>
            <a:pPr marL="166878" indent="-166878" defTabSz="426466">
              <a:spcBef>
                <a:spcPts val="2700"/>
              </a:spcBef>
              <a:buSzPct val="100000"/>
              <a:defRPr sz="2700"/>
            </a:pPr>
            <a:r>
              <a:t>Hada Labo Face Wash</a:t>
            </a:r>
          </a:p>
          <a:p>
            <a:pPr marL="166878" indent="-166878" defTabSz="426466">
              <a:spcBef>
                <a:spcPts val="2700"/>
              </a:spcBef>
              <a:buSzPct val="100000"/>
              <a:defRPr sz="2700"/>
            </a:pPr>
            <a:r>
              <a:t>BHA liquid</a:t>
            </a:r>
          </a:p>
          <a:p>
            <a:pPr marL="166878" indent="-166878" defTabSz="426466">
              <a:spcBef>
                <a:spcPts val="2700"/>
              </a:spcBef>
              <a:buSzPct val="100000"/>
              <a:defRPr sz="2700"/>
            </a:pPr>
            <a:r>
              <a:t>AHA liquid</a:t>
            </a:r>
          </a:p>
          <a:p>
            <a:pPr marL="166878" indent="-166878" defTabSz="426466">
              <a:spcBef>
                <a:spcPts val="2700"/>
              </a:spcBef>
              <a:buSzPct val="100000"/>
              <a:defRPr sz="2700"/>
            </a:pPr>
            <a:r>
              <a:t>Exfoliant</a:t>
            </a:r>
          </a:p>
          <a:p>
            <a:pPr marL="166878" indent="-166878" defTabSz="426466">
              <a:spcBef>
                <a:spcPts val="2700"/>
              </a:spcBef>
              <a:buSzPct val="100000"/>
              <a:defRPr sz="2700"/>
            </a:pPr>
            <a:r>
              <a:t>Toner</a:t>
            </a:r>
          </a:p>
          <a:p>
            <a:pPr marL="166878" indent="-166878" defTabSz="426466">
              <a:spcBef>
                <a:spcPts val="2700"/>
              </a:spcBef>
              <a:buSzPct val="100000"/>
              <a:defRPr sz="2700"/>
            </a:pPr>
            <a:r>
              <a:t>Additional competing brand mentioned: Paula’s Choice</a:t>
            </a:r>
          </a:p>
        </p:txBody>
      </p:sp>
      <p:pic>
        <p:nvPicPr>
          <p:cNvPr id="200" name="image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93103" y="2223267"/>
            <a:ext cx="2619651" cy="75870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541865" y="2302933"/>
            <a:ext cx="12293603" cy="3238502"/>
          </a:xfrm>
          <a:prstGeom prst="rect">
            <a:avLst/>
          </a:prstGeom>
        </p:spPr>
        <p:txBody>
          <a:bodyPr/>
          <a:lstStyle/>
          <a:p>
            <a:pPr/>
            <a:r>
              <a:t>FINDINGS</a:t>
            </a:r>
          </a:p>
        </p:txBody>
      </p:sp>
      <p:grpSp>
        <p:nvGrpSpPr>
          <p:cNvPr id="205" name="Group 205"/>
          <p:cNvGrpSpPr/>
          <p:nvPr/>
        </p:nvGrpSpPr>
        <p:grpSpPr>
          <a:xfrm>
            <a:off x="4777780" y="5026910"/>
            <a:ext cx="3821775" cy="4873469"/>
            <a:chOff x="0" y="0"/>
            <a:chExt cx="3821773" cy="4873468"/>
          </a:xfrm>
        </p:grpSpPr>
        <p:pic>
          <p:nvPicPr>
            <p:cNvPr id="203" name="image6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900" y="50799"/>
              <a:ext cx="3643974" cy="46321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4" name="image27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3821775" cy="48734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 competing brands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07211" indent="-307211" defTabSz="344676">
              <a:spcBef>
                <a:spcPts val="2700"/>
              </a:spcBef>
              <a:defRPr sz="2700"/>
            </a:pPr>
            <a:r>
              <a:t>The Ordinary (Canada)</a:t>
            </a:r>
          </a:p>
          <a:p>
            <a:pPr marL="307211" indent="-307211" defTabSz="344676">
              <a:spcBef>
                <a:spcPts val="2700"/>
              </a:spcBef>
              <a:defRPr sz="2700"/>
            </a:pPr>
            <a:r>
              <a:t>Hada Labo (Japan)</a:t>
            </a:r>
          </a:p>
          <a:p>
            <a:pPr marL="307211" indent="-307211" defTabSz="344676">
              <a:spcBef>
                <a:spcPts val="2700"/>
              </a:spcBef>
              <a:defRPr sz="2700"/>
            </a:pPr>
            <a:r>
              <a:t>Paula’s Choice (US)</a:t>
            </a:r>
          </a:p>
          <a:p>
            <a:pPr marL="307211" indent="-307211" defTabSz="344676">
              <a:spcBef>
                <a:spcPts val="2700"/>
              </a:spcBef>
              <a:defRPr sz="2700"/>
            </a:pPr>
            <a:r>
              <a:t>Innisfree (Korea)</a:t>
            </a:r>
          </a:p>
          <a:p>
            <a:pPr marL="307211" indent="-307211" defTabSz="344676">
              <a:spcBef>
                <a:spcPts val="2700"/>
              </a:spcBef>
              <a:defRPr sz="2700"/>
            </a:pPr>
            <a:r>
              <a:t>Pixi (UK)</a:t>
            </a:r>
          </a:p>
          <a:p>
            <a:pPr marL="307211" indent="-307211" defTabSz="344676">
              <a:spcBef>
                <a:spcPts val="2700"/>
              </a:spcBef>
              <a:defRPr sz="2700"/>
            </a:pPr>
            <a:r>
              <a:t>Benton (Korea)</a:t>
            </a:r>
          </a:p>
          <a:p>
            <a:pPr marL="307211" indent="-307211" defTabSz="344676">
              <a:spcBef>
                <a:spcPts val="2700"/>
              </a:spcBef>
              <a:defRPr sz="2700"/>
            </a:pPr>
            <a:r>
              <a:t>Drunk Elephant (US)</a:t>
            </a:r>
          </a:p>
          <a:p>
            <a:pPr marL="307211" indent="-307211" defTabSz="344676">
              <a:spcBef>
                <a:spcPts val="2700"/>
              </a:spcBef>
              <a:defRPr sz="2700"/>
            </a:pPr>
            <a:r>
              <a:t>Dear, Klairs (Korea)</a:t>
            </a:r>
          </a:p>
        </p:txBody>
      </p:sp>
      <p:grpSp>
        <p:nvGrpSpPr>
          <p:cNvPr id="211" name="Group 211"/>
          <p:cNvGrpSpPr/>
          <p:nvPr/>
        </p:nvGrpSpPr>
        <p:grpSpPr>
          <a:xfrm>
            <a:off x="5397763" y="3564334"/>
            <a:ext cx="6740045" cy="4259000"/>
            <a:chOff x="0" y="0"/>
            <a:chExt cx="6740043" cy="4258999"/>
          </a:xfrm>
        </p:grpSpPr>
        <p:pic>
          <p:nvPicPr>
            <p:cNvPr id="209" name="image7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899" y="50800"/>
              <a:ext cx="6562245" cy="4017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0" name="image2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6740045" cy="42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 SKIN PROBLEMS</a:t>
            </a:r>
          </a:p>
        </p:txBody>
      </p:sp>
      <p:sp>
        <p:nvSpPr>
          <p:cNvPr id="214" name="Shape 214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Pimples</a:t>
            </a:r>
          </a:p>
          <a:p>
            <a:pPr/>
            <a:r>
              <a:t>Scars</a:t>
            </a:r>
          </a:p>
          <a:p>
            <a:pPr/>
            <a:r>
              <a:t>Blemishes</a:t>
            </a:r>
          </a:p>
          <a:p>
            <a:pPr/>
            <a:r>
              <a:t>Blackheads</a:t>
            </a:r>
          </a:p>
          <a:p>
            <a:pPr/>
            <a:r>
              <a:t>Dark spots</a:t>
            </a:r>
          </a:p>
          <a:p>
            <a:pPr/>
            <a:r>
              <a:t>Clogged pores</a:t>
            </a:r>
          </a:p>
        </p:txBody>
      </p:sp>
      <p:grpSp>
        <p:nvGrpSpPr>
          <p:cNvPr id="217" name="Group 217"/>
          <p:cNvGrpSpPr/>
          <p:nvPr/>
        </p:nvGrpSpPr>
        <p:grpSpPr>
          <a:xfrm>
            <a:off x="6201104" y="2751815"/>
            <a:ext cx="6193072" cy="6256571"/>
            <a:chOff x="0" y="0"/>
            <a:chExt cx="6193070" cy="6256570"/>
          </a:xfrm>
        </p:grpSpPr>
        <p:pic>
          <p:nvPicPr>
            <p:cNvPr id="215" name="image8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900" y="50800"/>
              <a:ext cx="6015271" cy="60152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6" name="image29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193071" cy="62565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 skincare substances</a:t>
            </a:r>
          </a:p>
        </p:txBody>
      </p:sp>
      <p:sp>
        <p:nvSpPr>
          <p:cNvPr id="220" name="Shape 220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97256" indent="-397256" defTabSz="537462">
              <a:spcBef>
                <a:spcPts val="3400"/>
              </a:spcBef>
              <a:defRPr sz="3400"/>
            </a:pPr>
            <a:r>
              <a:t>BHA</a:t>
            </a:r>
          </a:p>
          <a:p>
            <a:pPr marL="397256" indent="-397256" defTabSz="537462">
              <a:spcBef>
                <a:spcPts val="3400"/>
              </a:spcBef>
              <a:defRPr sz="3400"/>
            </a:pPr>
            <a:r>
              <a:t>AHA</a:t>
            </a:r>
          </a:p>
          <a:p>
            <a:pPr marL="397256" indent="-397256" defTabSz="537462">
              <a:spcBef>
                <a:spcPts val="3400"/>
              </a:spcBef>
              <a:defRPr sz="3400"/>
            </a:pPr>
            <a:r>
              <a:t>Snail mucin</a:t>
            </a:r>
          </a:p>
          <a:p>
            <a:pPr marL="397256" indent="-397256" defTabSz="537462">
              <a:spcBef>
                <a:spcPts val="3400"/>
              </a:spcBef>
              <a:defRPr sz="3400"/>
            </a:pPr>
            <a:r>
              <a:t>Glycolic acid </a:t>
            </a:r>
          </a:p>
          <a:p>
            <a:pPr marL="397256" indent="-397256" defTabSz="537462">
              <a:spcBef>
                <a:spcPts val="3400"/>
              </a:spcBef>
              <a:defRPr sz="3400"/>
            </a:pPr>
            <a:r>
              <a:t>Vitamin C</a:t>
            </a:r>
          </a:p>
          <a:p>
            <a:pPr marL="397256" indent="-397256" defTabSz="537462">
              <a:spcBef>
                <a:spcPts val="3400"/>
              </a:spcBef>
              <a:defRPr sz="3400"/>
            </a:pPr>
            <a:r>
              <a:t>Aloe</a:t>
            </a:r>
          </a:p>
          <a:p>
            <a:pPr marL="397256" indent="-397256" defTabSz="537462">
              <a:spcBef>
                <a:spcPts val="3400"/>
              </a:spcBef>
              <a:defRPr sz="3400"/>
            </a:pPr>
            <a:r>
              <a:t>Birch sap</a:t>
            </a:r>
          </a:p>
        </p:txBody>
      </p:sp>
      <p:grpSp>
        <p:nvGrpSpPr>
          <p:cNvPr id="223" name="Group 223"/>
          <p:cNvGrpSpPr/>
          <p:nvPr/>
        </p:nvGrpSpPr>
        <p:grpSpPr>
          <a:xfrm>
            <a:off x="5528400" y="2586945"/>
            <a:ext cx="6662511" cy="6726010"/>
            <a:chOff x="-1" y="0"/>
            <a:chExt cx="6662509" cy="6726009"/>
          </a:xfrm>
        </p:grpSpPr>
        <p:pic>
          <p:nvPicPr>
            <p:cNvPr id="221" name="image9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899" y="50800"/>
              <a:ext cx="6484710" cy="6484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2" name="image30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" y="-1"/>
              <a:ext cx="6662511" cy="67260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6400"/>
            </a:lvl1pPr>
          </a:lstStyle>
          <a:p>
            <a:pPr/>
            <a:r>
              <a:t>What is being said about COSRX on social media?</a:t>
            </a:r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xfrm>
            <a:off x="355600" y="5177366"/>
            <a:ext cx="5892800" cy="3886202"/>
          </a:xfrm>
          <a:prstGeom prst="rect">
            <a:avLst/>
          </a:prstGeom>
        </p:spPr>
        <p:txBody>
          <a:bodyPr/>
          <a:lstStyle/>
          <a:p>
            <a:pPr marL="369923" indent="-369923" algn="l" defTabSz="502412">
              <a:buClr>
                <a:srgbClr val="535353"/>
              </a:buClr>
              <a:buSzPct val="82000"/>
              <a:buChar char="•"/>
              <a:defRPr sz="3200"/>
            </a:pPr>
            <a:r>
              <a:t>Twitter is a breeding ground for customer discussion. The beauty industry is not exempted from this.</a:t>
            </a:r>
          </a:p>
          <a:p>
            <a:pPr marL="369923" indent="-369923" algn="l" defTabSz="502412">
              <a:buClr>
                <a:srgbClr val="535353"/>
              </a:buClr>
              <a:buSzPct val="82000"/>
              <a:buChar char="•"/>
              <a:defRPr sz="3200"/>
            </a:pPr>
            <a:r>
              <a:t>This presentation aims to collect these tweets and present the findings in a more compact manner.</a:t>
            </a:r>
          </a:p>
        </p:txBody>
      </p:sp>
      <p:grpSp>
        <p:nvGrpSpPr>
          <p:cNvPr id="134" name="Group 134"/>
          <p:cNvGrpSpPr/>
          <p:nvPr/>
        </p:nvGrpSpPr>
        <p:grpSpPr>
          <a:xfrm>
            <a:off x="6292188" y="15500"/>
            <a:ext cx="6732893" cy="9735007"/>
            <a:chOff x="0" y="0"/>
            <a:chExt cx="6732892" cy="9735005"/>
          </a:xfrm>
        </p:grpSpPr>
        <p:pic>
          <p:nvPicPr>
            <p:cNvPr id="125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95927" y="6200620"/>
              <a:ext cx="3336966" cy="34650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6" name="image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3270" y="3019"/>
              <a:ext cx="3623628" cy="26059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" name="image3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6127" y="2616120"/>
              <a:ext cx="3392286" cy="34646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8" name="image4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446727" y="3213606"/>
              <a:ext cx="3286166" cy="29701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9" name="image5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327" y="7171641"/>
              <a:ext cx="4029426" cy="1082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0" name="image6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327" y="8218399"/>
              <a:ext cx="4596280" cy="6943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1" name="image7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8865995"/>
              <a:ext cx="5531128" cy="8690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" name="image8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3650627" y="0"/>
              <a:ext cx="3056164" cy="3258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" name="image9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327" y="6079504"/>
              <a:ext cx="2788007" cy="11259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200"/>
            </a:lvl1pPr>
          </a:lstStyle>
          <a:p>
            <a:pPr/>
            <a:r>
              <a:t>Products with most organic social media mileage</a:t>
            </a:r>
          </a:p>
        </p:txBody>
      </p:sp>
      <p:sp>
        <p:nvSpPr>
          <p:cNvPr id="226" name="Shape 226"/>
          <p:cNvSpPr/>
          <p:nvPr>
            <p:ph type="body" sz="half" idx="1"/>
          </p:nvPr>
        </p:nvSpPr>
        <p:spPr>
          <a:xfrm>
            <a:off x="355599" y="3133028"/>
            <a:ext cx="5892803" cy="6299202"/>
          </a:xfrm>
          <a:prstGeom prst="rect">
            <a:avLst/>
          </a:prstGeom>
        </p:spPr>
        <p:txBody>
          <a:bodyPr anchor="t"/>
          <a:lstStyle/>
          <a:p>
            <a:pPr marL="272034" indent="-272034" defTabSz="368045">
              <a:spcBef>
                <a:spcPts val="2300"/>
              </a:spcBef>
              <a:defRPr sz="2300"/>
            </a:pPr>
            <a:r>
              <a:t>AHA/BHA Clarifying Toner</a:t>
            </a:r>
          </a:p>
          <a:p>
            <a:pPr marL="272034" indent="-272034" defTabSz="368045">
              <a:spcBef>
                <a:spcPts val="2300"/>
              </a:spcBef>
              <a:defRPr sz="2300"/>
            </a:pPr>
            <a:r>
              <a:t>Low pH Good Morning Gel Cleanser</a:t>
            </a:r>
          </a:p>
          <a:p>
            <a:pPr marL="272034" indent="-272034" defTabSz="368045">
              <a:spcBef>
                <a:spcPts val="2300"/>
              </a:spcBef>
              <a:defRPr sz="2300"/>
            </a:pPr>
            <a:r>
              <a:t>BHA Blackhead Power Liquid</a:t>
            </a:r>
          </a:p>
          <a:p>
            <a:pPr marL="272034" indent="-272034" defTabSz="368045">
              <a:spcBef>
                <a:spcPts val="2300"/>
              </a:spcBef>
              <a:defRPr sz="2300"/>
            </a:pPr>
            <a:r>
              <a:t>AHA 7 Whitehead Liquid</a:t>
            </a:r>
          </a:p>
          <a:p>
            <a:pPr marL="272034" indent="-272034" defTabSz="368045">
              <a:spcBef>
                <a:spcPts val="2300"/>
              </a:spcBef>
              <a:defRPr sz="2300"/>
            </a:pPr>
            <a:r>
              <a:t>Acne Pimple Master Patch</a:t>
            </a:r>
          </a:p>
          <a:p>
            <a:pPr marL="272034" indent="-272034" defTabSz="368045">
              <a:spcBef>
                <a:spcPts val="2300"/>
              </a:spcBef>
              <a:defRPr sz="2300"/>
            </a:pPr>
            <a:r>
              <a:t>Clear Fit Master Patch</a:t>
            </a:r>
          </a:p>
          <a:p>
            <a:pPr marL="272034" indent="-272034" defTabSz="368045">
              <a:spcBef>
                <a:spcPts val="2300"/>
              </a:spcBef>
              <a:defRPr sz="2300"/>
            </a:pPr>
            <a:r>
              <a:t>Advanced Snail 96 Mucin Power Essence</a:t>
            </a:r>
          </a:p>
          <a:p>
            <a:pPr marL="272034" indent="-272034" defTabSz="368045">
              <a:spcBef>
                <a:spcPts val="2300"/>
              </a:spcBef>
              <a:defRPr sz="2300"/>
            </a:pPr>
            <a:r>
              <a:t>One Step Pimple Clear Pads</a:t>
            </a:r>
          </a:p>
          <a:p>
            <a:pPr marL="272034" indent="-272034" defTabSz="368045">
              <a:spcBef>
                <a:spcPts val="2300"/>
              </a:spcBef>
              <a:defRPr sz="2300"/>
            </a:pPr>
            <a:r>
              <a:t>BHA Skin Returning A-sol</a:t>
            </a:r>
          </a:p>
          <a:p>
            <a:pPr marL="272034" indent="-272034" defTabSz="368045">
              <a:spcBef>
                <a:spcPts val="2300"/>
              </a:spcBef>
              <a:defRPr sz="2300"/>
            </a:pPr>
            <a:r>
              <a:t>Galactomyces 95 Whitening Power</a:t>
            </a:r>
          </a:p>
        </p:txBody>
      </p:sp>
      <p:grpSp>
        <p:nvGrpSpPr>
          <p:cNvPr id="231" name="Group 231"/>
          <p:cNvGrpSpPr/>
          <p:nvPr/>
        </p:nvGrpSpPr>
        <p:grpSpPr>
          <a:xfrm>
            <a:off x="5423739" y="2697781"/>
            <a:ext cx="7320168" cy="6948064"/>
            <a:chOff x="0" y="0"/>
            <a:chExt cx="7320167" cy="6948062"/>
          </a:xfrm>
        </p:grpSpPr>
        <p:pic>
          <p:nvPicPr>
            <p:cNvPr id="227" name="image1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346012"/>
              <a:ext cx="4255824" cy="2837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8" name="image3.jpe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94000" y="3171639"/>
              <a:ext cx="2951793" cy="36906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9" name="image5.jpe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231157" y="3085857"/>
              <a:ext cx="3089011" cy="38622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0" name="image10.jpe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231157" y="-1"/>
              <a:ext cx="3089011" cy="30890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key words</a:t>
            </a:r>
          </a:p>
        </p:txBody>
      </p:sp>
      <p:graphicFrame>
        <p:nvGraphicFramePr>
          <p:cNvPr id="234" name="Table 234"/>
          <p:cNvGraphicFramePr/>
          <p:nvPr/>
        </p:nvGraphicFramePr>
        <p:xfrm>
          <a:off x="2379171" y="2553235"/>
          <a:ext cx="8246458" cy="64259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23229"/>
                <a:gridCol w="4123229"/>
              </a:tblGrid>
              <a:tr h="354857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Negative: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Postive: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</a:tr>
              <a:tr h="358853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Tedious / trouble / lazy / bother / tired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Gentle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54857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Harsh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Spotless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</a:tr>
              <a:tr h="354857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Distracting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Miracles / magic / wonder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54857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Disturbed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Glow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</a:tr>
              <a:tr h="354857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Delusional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Easy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54857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Ugh</a:t>
                      </a:r>
                    </a:p>
                  </a:txBody>
                  <a:tcPr marL="0" marR="0" marT="0" marB="0" anchor="t" anchorCtr="0" horzOverflow="overflow"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F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Reasonably / affordable / cheaper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</a:tr>
              <a:tr h="354857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Stench</a:t>
                      </a:r>
                    </a:p>
                  </a:txBody>
                  <a:tcPr marL="0" marR="0" marT="0" marB="0" anchor="t" anchorCtr="0" horzOverflow="overflow">
                    <a:lnR w="3175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CEDE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Rich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54857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Pain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Love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</a:tr>
              <a:tr h="354857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Bs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Works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54857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Fake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Supple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</a:tr>
              <a:tr h="354857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Burning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Refreshing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54857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Pricey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Bright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</a:tr>
              <a:tr h="354857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Problematic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Calming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63492"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Nourishing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</a:tr>
              <a:tr h="363492"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Protect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63492"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Smooth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</a:tr>
              <a:tr h="363492"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Free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conclusions/recommendations</a:t>
            </a:r>
          </a:p>
        </p:txBody>
      </p:sp>
      <p:sp>
        <p:nvSpPr>
          <p:cNvPr id="237" name="Shape 237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>
            <a:lvl1pPr marL="405890" indent="-405890" defTabSz="549148">
              <a:spcBef>
                <a:spcPts val="3500"/>
              </a:spcBef>
              <a:defRPr sz="3500"/>
            </a:lvl1pPr>
            <a:lvl2pPr marL="811783" indent="-405890" defTabSz="549148">
              <a:spcBef>
                <a:spcPts val="3500"/>
              </a:spcBef>
              <a:defRPr sz="3500"/>
            </a:lvl2pPr>
          </a:lstStyle>
          <a:p>
            <a:pPr/>
            <a:r>
              <a:t>Keep an eye on developments by top competing brands, particularly The Ordinary, Hada Labo, and Paula’s Choice.</a:t>
            </a:r>
          </a:p>
          <a:p>
            <a:pPr lvl="1"/>
            <a:r>
              <a:t>Hada Labo is mentioned for its cleansers, while The Ordinary and Paula’s Choice are mentioned in discussions about brightening.</a:t>
            </a:r>
          </a:p>
        </p:txBody>
      </p:sp>
      <p:grpSp>
        <p:nvGrpSpPr>
          <p:cNvPr id="240" name="Group 240"/>
          <p:cNvGrpSpPr/>
          <p:nvPr/>
        </p:nvGrpSpPr>
        <p:grpSpPr>
          <a:xfrm>
            <a:off x="6726059" y="3427118"/>
            <a:ext cx="5572484" cy="5473406"/>
            <a:chOff x="0" y="0"/>
            <a:chExt cx="5572483" cy="5473405"/>
          </a:xfrm>
        </p:grpSpPr>
        <p:pic>
          <p:nvPicPr>
            <p:cNvPr id="238" name="image3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378" t="1378" r="1378" b="1378"/>
            <a:stretch>
              <a:fillRect/>
            </a:stretch>
          </p:blipFill>
          <p:spPr>
            <a:xfrm>
              <a:off x="88900" y="50800"/>
              <a:ext cx="5394684" cy="52321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9" name="image3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5572485" cy="54734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conclusions/recommendations</a:t>
            </a:r>
          </a:p>
        </p:txBody>
      </p:sp>
      <p:sp>
        <p:nvSpPr>
          <p:cNvPr id="243" name="Shape 243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41122" indent="-341122" defTabSz="461518">
              <a:spcBef>
                <a:spcPts val="3000"/>
              </a:spcBef>
              <a:defRPr sz="3000"/>
            </a:pPr>
            <a:r>
              <a:t>Pimples are the most common skincare concerns, followed by scars.</a:t>
            </a:r>
          </a:p>
          <a:p>
            <a:pPr lvl="1" marL="682244" indent="-341122" defTabSz="461518">
              <a:spcBef>
                <a:spcPts val="3000"/>
              </a:spcBef>
              <a:defRPr sz="3000"/>
            </a:pPr>
            <a:r>
              <a:t>8 out of the 10 top COSRX products are geared towards clearing up acne and blemishes.</a:t>
            </a:r>
          </a:p>
          <a:p>
            <a:pPr marL="341122" indent="-341122" defTabSz="461518">
              <a:spcBef>
                <a:spcPts val="3000"/>
              </a:spcBef>
              <a:defRPr sz="3000"/>
            </a:pPr>
            <a:r>
              <a:t>Hydration comes up in the discussion, but not as often as pimples and scars.</a:t>
            </a:r>
          </a:p>
          <a:p>
            <a:pPr marL="341122" indent="-341122" defTabSz="461518">
              <a:spcBef>
                <a:spcPts val="3000"/>
              </a:spcBef>
              <a:defRPr sz="3000"/>
            </a:pPr>
            <a:r>
              <a:t>Keep this in mind for product development and social media marketing.</a:t>
            </a:r>
          </a:p>
        </p:txBody>
      </p:sp>
      <p:grpSp>
        <p:nvGrpSpPr>
          <p:cNvPr id="246" name="Group 246"/>
          <p:cNvGrpSpPr/>
          <p:nvPr/>
        </p:nvGrpSpPr>
        <p:grpSpPr>
          <a:xfrm>
            <a:off x="7137399" y="3078600"/>
            <a:ext cx="4749802" cy="6083302"/>
            <a:chOff x="0" y="0"/>
            <a:chExt cx="4749800" cy="6083301"/>
          </a:xfrm>
        </p:grpSpPr>
        <p:pic>
          <p:nvPicPr>
            <p:cNvPr id="244" name="image11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900" y="50799"/>
              <a:ext cx="4572001" cy="58420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5" name="image33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749801" cy="60833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conclusions/recommendations</a:t>
            </a:r>
          </a:p>
        </p:txBody>
      </p:sp>
      <p:sp>
        <p:nvSpPr>
          <p:cNvPr id="249" name="Shape 249"/>
          <p:cNvSpPr/>
          <p:nvPr>
            <p:ph type="body" sz="half" idx="1"/>
          </p:nvPr>
        </p:nvSpPr>
        <p:spPr>
          <a:xfrm>
            <a:off x="355600" y="2947245"/>
            <a:ext cx="5892800" cy="6299203"/>
          </a:xfrm>
          <a:prstGeom prst="rect">
            <a:avLst/>
          </a:prstGeom>
        </p:spPr>
        <p:txBody>
          <a:bodyPr anchor="t"/>
          <a:lstStyle/>
          <a:p>
            <a:pPr/>
            <a:r>
              <a:t>Convenience is key.</a:t>
            </a:r>
          </a:p>
          <a:p>
            <a:pPr/>
            <a:r>
              <a:t>Customers don’t like products that are tedious or too much trouble.</a:t>
            </a:r>
          </a:p>
          <a:p>
            <a:pPr/>
            <a:r>
              <a:t>The feel of products when applied also matters (e.g. gentleness vs. harshness, refreshing, calming)</a:t>
            </a:r>
          </a:p>
        </p:txBody>
      </p:sp>
      <p:grpSp>
        <p:nvGrpSpPr>
          <p:cNvPr id="252" name="Group 252"/>
          <p:cNvGrpSpPr/>
          <p:nvPr/>
        </p:nvGrpSpPr>
        <p:grpSpPr>
          <a:xfrm>
            <a:off x="7061357" y="2876025"/>
            <a:ext cx="4901888" cy="6147851"/>
            <a:chOff x="0" y="0"/>
            <a:chExt cx="4901886" cy="6147849"/>
          </a:xfrm>
        </p:grpSpPr>
        <p:pic>
          <p:nvPicPr>
            <p:cNvPr id="250" name="image12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900" y="50799"/>
              <a:ext cx="4724087" cy="59065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1" name="image34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4901887" cy="6147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body" sz="quarter" idx="1"/>
          </p:nvPr>
        </p:nvSpPr>
        <p:spPr>
          <a:xfrm>
            <a:off x="1022289" y="2836938"/>
            <a:ext cx="10464801" cy="647702"/>
          </a:xfrm>
          <a:prstGeom prst="rect">
            <a:avLst/>
          </a:prstGeom>
        </p:spPr>
        <p:txBody>
          <a:bodyPr anchor="ctr"/>
          <a:lstStyle>
            <a:lvl1pPr>
              <a:defRPr sz="3800"/>
            </a:lvl1pPr>
          </a:lstStyle>
          <a:p>
            <a:pPr/>
            <a:r>
              <a:t>Thank you!</a:t>
            </a:r>
          </a:p>
        </p:txBody>
      </p:sp>
      <p:pic>
        <p:nvPicPr>
          <p:cNvPr id="255" name="image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0983" y="4808401"/>
            <a:ext cx="3810002" cy="3644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203200" y="-355601"/>
            <a:ext cx="5892800" cy="3886203"/>
          </a:xfrm>
          <a:prstGeom prst="rect">
            <a:avLst/>
          </a:prstGeom>
        </p:spPr>
        <p:txBody>
          <a:bodyPr/>
          <a:lstStyle/>
          <a:p>
            <a:pPr/>
            <a:r>
              <a:t>Tweet extraction</a:t>
            </a:r>
          </a:p>
        </p:txBody>
      </p:sp>
      <p:sp>
        <p:nvSpPr>
          <p:cNvPr id="137" name="Shape 137"/>
          <p:cNvSpPr/>
          <p:nvPr>
            <p:ph type="body" sz="half" idx="1"/>
          </p:nvPr>
        </p:nvSpPr>
        <p:spPr>
          <a:xfrm>
            <a:off x="220132" y="3975098"/>
            <a:ext cx="7348540" cy="5213352"/>
          </a:xfrm>
          <a:prstGeom prst="rect">
            <a:avLst/>
          </a:prstGeom>
        </p:spPr>
        <p:txBody>
          <a:bodyPr/>
          <a:lstStyle/>
          <a:p>
            <a:pPr marL="210311" indent="-210311" algn="l" defTabSz="537462">
              <a:buSzPct val="100000"/>
              <a:buChar char="•"/>
              <a:defRPr sz="3400"/>
            </a:pPr>
            <a:r>
              <a:t>We extracted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1,100 tweets</a:t>
            </a:r>
            <a:r>
              <a:t> that mentioned COSRX in the English language.</a:t>
            </a:r>
          </a:p>
          <a:p>
            <a:pPr marL="210311" indent="-210311" algn="l" defTabSz="537462">
              <a:buSzPct val="100000"/>
              <a:buChar char="•"/>
              <a:defRPr sz="3400"/>
            </a:pPr>
            <a:r>
              <a:t>Dates of tweet creation: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February 14 to 24, 2018</a:t>
            </a:r>
            <a:r>
              <a:t>.</a:t>
            </a:r>
          </a:p>
          <a:p>
            <a:pPr marL="210311" indent="-210311" algn="l" defTabSz="537462">
              <a:buSzPct val="100000"/>
              <a:buChar char="•"/>
              <a:defRPr sz="3400"/>
            </a:pPr>
            <a:r>
              <a:t>Tweet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location is unavailable</a:t>
            </a:r>
            <a:r>
              <a:t>, as most Twitter users don’t turn on this setting.</a:t>
            </a:r>
          </a:p>
          <a:p>
            <a:pPr marL="210311" indent="-210311" algn="l" defTabSz="537462">
              <a:buSzPct val="100000"/>
              <a:buChar char="•"/>
              <a:defRPr sz="3400"/>
            </a:pPr>
            <a:r>
              <a:t>Tweets were extracted using the twitteR package in R.</a:t>
            </a:r>
          </a:p>
        </p:txBody>
      </p:sp>
      <p:pic>
        <p:nvPicPr>
          <p:cNvPr id="138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0639" y="2826095"/>
            <a:ext cx="5050996" cy="4101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355599" y="2963333"/>
            <a:ext cx="12293603" cy="3238502"/>
          </a:xfrm>
          <a:prstGeom prst="rect">
            <a:avLst/>
          </a:prstGeom>
        </p:spPr>
        <p:txBody>
          <a:bodyPr/>
          <a:lstStyle/>
          <a:p>
            <a:pPr/>
            <a:r>
              <a:t>conversations at a glance</a:t>
            </a:r>
          </a:p>
        </p:txBody>
      </p:sp>
      <p:sp>
        <p:nvSpPr>
          <p:cNvPr id="141" name="Shape 141"/>
          <p:cNvSpPr/>
          <p:nvPr/>
        </p:nvSpPr>
        <p:spPr>
          <a:xfrm>
            <a:off x="5121535" y="6258983"/>
            <a:ext cx="276173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(Word clouds)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929744" y="75025"/>
            <a:ext cx="11872254" cy="9437805"/>
          </a:xfrm>
          <a:prstGeom prst="wedgeEllipseCallout">
            <a:avLst>
              <a:gd name="adj1" fmla="val -49911"/>
              <a:gd name="adj2" fmla="val 51789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4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1054" y="1435100"/>
            <a:ext cx="7429502" cy="647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8"/>
          <p:cNvGrpSpPr/>
          <p:nvPr/>
        </p:nvGrpSpPr>
        <p:grpSpPr>
          <a:xfrm>
            <a:off x="2965450" y="836082"/>
            <a:ext cx="7683500" cy="8318502"/>
            <a:chOff x="0" y="0"/>
            <a:chExt cx="7683500" cy="8318500"/>
          </a:xfrm>
        </p:grpSpPr>
        <p:pic>
          <p:nvPicPr>
            <p:cNvPr id="146" name="image1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900" y="50799"/>
              <a:ext cx="7505700" cy="8077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7" name="image13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683500" cy="8318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3742266" y="-2489200"/>
            <a:ext cx="5892802" cy="3886200"/>
          </a:xfrm>
          <a:prstGeom prst="rect">
            <a:avLst/>
          </a:prstGeom>
        </p:spPr>
        <p:txBody>
          <a:bodyPr/>
          <a:lstStyle/>
          <a:p>
            <a:pPr/>
            <a:r>
              <a:t>top words</a:t>
            </a:r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xfrm>
            <a:off x="3742266" y="1367375"/>
            <a:ext cx="5892802" cy="3886203"/>
          </a:xfrm>
          <a:prstGeom prst="rect">
            <a:avLst/>
          </a:prstGeom>
        </p:spPr>
        <p:txBody>
          <a:bodyPr/>
          <a:lstStyle/>
          <a:p>
            <a:pPr/>
            <a:r>
              <a:t>(Overall)</a:t>
            </a:r>
          </a:p>
        </p:txBody>
      </p:sp>
      <p:grpSp>
        <p:nvGrpSpPr>
          <p:cNvPr id="154" name="Group 154"/>
          <p:cNvGrpSpPr/>
          <p:nvPr/>
        </p:nvGrpSpPr>
        <p:grpSpPr>
          <a:xfrm>
            <a:off x="152795" y="2165821"/>
            <a:ext cx="12699211" cy="7396394"/>
            <a:chOff x="0" y="0"/>
            <a:chExt cx="12699209" cy="7396392"/>
          </a:xfrm>
        </p:grpSpPr>
        <p:pic>
          <p:nvPicPr>
            <p:cNvPr id="152" name="image14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899" y="50799"/>
              <a:ext cx="12521411" cy="71550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" name="image15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12699211" cy="73963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3555998" y="-2590802"/>
            <a:ext cx="5892802" cy="3886203"/>
          </a:xfrm>
          <a:prstGeom prst="rect">
            <a:avLst/>
          </a:prstGeom>
        </p:spPr>
        <p:txBody>
          <a:bodyPr/>
          <a:lstStyle/>
          <a:p>
            <a:pPr/>
            <a:r>
              <a:t>top words</a:t>
            </a:r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xfrm>
            <a:off x="3555998" y="1248832"/>
            <a:ext cx="5892802" cy="3886203"/>
          </a:xfrm>
          <a:prstGeom prst="rect">
            <a:avLst/>
          </a:prstGeom>
        </p:spPr>
        <p:txBody>
          <a:bodyPr/>
          <a:lstStyle/>
          <a:p>
            <a:pPr/>
            <a:r>
              <a:t>Positive vs. Negative</a:t>
            </a:r>
          </a:p>
        </p:txBody>
      </p:sp>
      <p:grpSp>
        <p:nvGrpSpPr>
          <p:cNvPr id="160" name="Group 160"/>
          <p:cNvGrpSpPr/>
          <p:nvPr/>
        </p:nvGrpSpPr>
        <p:grpSpPr>
          <a:xfrm>
            <a:off x="328581" y="2215668"/>
            <a:ext cx="12347639" cy="7197051"/>
            <a:chOff x="0" y="0"/>
            <a:chExt cx="12347638" cy="7197049"/>
          </a:xfrm>
        </p:grpSpPr>
        <p:pic>
          <p:nvPicPr>
            <p:cNvPr id="158" name="image1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899" y="50800"/>
              <a:ext cx="12169840" cy="69557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9" name="image17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347639" cy="71970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body" sz="half" idx="1"/>
          </p:nvPr>
        </p:nvSpPr>
        <p:spPr>
          <a:xfrm>
            <a:off x="355599" y="2455332"/>
            <a:ext cx="5892803" cy="6299203"/>
          </a:xfrm>
          <a:prstGeom prst="rect">
            <a:avLst/>
          </a:prstGeom>
        </p:spPr>
        <p:txBody>
          <a:bodyPr/>
          <a:lstStyle/>
          <a:p>
            <a:pPr marL="328168" indent="-328168" defTabSz="443991">
              <a:spcBef>
                <a:spcPts val="2800"/>
              </a:spcBef>
              <a:defRPr sz="2800"/>
            </a:pPr>
            <a:r>
              <a:t>AHA/BHA products emerged on top.</a:t>
            </a:r>
          </a:p>
          <a:p>
            <a:pPr marL="328168" indent="-328168" defTabSz="443991">
              <a:spcBef>
                <a:spcPts val="2800"/>
              </a:spcBef>
              <a:defRPr sz="2800"/>
            </a:pPr>
            <a:r>
              <a:t>Pimples and scars were the main skin concern.</a:t>
            </a:r>
          </a:p>
          <a:p>
            <a:pPr marL="328168" indent="-328168" defTabSz="443991">
              <a:spcBef>
                <a:spcPts val="2800"/>
              </a:spcBef>
              <a:defRPr sz="2800"/>
            </a:pPr>
            <a:r>
              <a:t>Top words mainly provide us with: </a:t>
            </a:r>
          </a:p>
          <a:p>
            <a:pPr lvl="1" marL="656336" indent="-328168" defTabSz="443991">
              <a:spcBef>
                <a:spcPts val="2800"/>
              </a:spcBef>
              <a:defRPr sz="2800"/>
            </a:pPr>
            <a:r>
              <a:t>The most popular COSRX products</a:t>
            </a:r>
          </a:p>
          <a:p>
            <a:pPr lvl="1" marL="656336" indent="-328168" defTabSz="443991">
              <a:spcBef>
                <a:spcPts val="2800"/>
              </a:spcBef>
              <a:defRPr sz="2800"/>
            </a:pPr>
            <a:r>
              <a:t>Top competing brands</a:t>
            </a:r>
          </a:p>
          <a:p>
            <a:pPr lvl="1" marL="656336" indent="-328168" defTabSz="443991">
              <a:spcBef>
                <a:spcPts val="2800"/>
              </a:spcBef>
              <a:defRPr sz="2800"/>
            </a:pPr>
            <a:r>
              <a:t>Customer feedback, although this has a much lower frequency than the first two.</a:t>
            </a:r>
          </a:p>
        </p:txBody>
      </p:sp>
      <p:grpSp>
        <p:nvGrpSpPr>
          <p:cNvPr id="165" name="Group 165"/>
          <p:cNvGrpSpPr/>
          <p:nvPr/>
        </p:nvGrpSpPr>
        <p:grpSpPr>
          <a:xfrm>
            <a:off x="6399853" y="3146851"/>
            <a:ext cx="6224896" cy="4272699"/>
            <a:chOff x="0" y="0"/>
            <a:chExt cx="6224894" cy="4272697"/>
          </a:xfrm>
        </p:grpSpPr>
        <p:pic>
          <p:nvPicPr>
            <p:cNvPr id="163" name="image1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900" y="50799"/>
              <a:ext cx="6047095" cy="40313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4" name="image19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6224895" cy="42726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6" name="Shape 166"/>
          <p:cNvSpPr/>
          <p:nvPr/>
        </p:nvSpPr>
        <p:spPr>
          <a:xfrm>
            <a:off x="2891003" y="495300"/>
            <a:ext cx="722279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cap="all" sz="7200"/>
            </a:lvl1pPr>
          </a:lstStyle>
          <a:p>
            <a:pPr/>
            <a:r>
              <a:t>initial findings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005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005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