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2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2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2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2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3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10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3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3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5599" y="554566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COSRX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355599" y="4229099"/>
            <a:ext cx="12293601" cy="1295401"/>
          </a:xfrm>
          <a:prstGeom prst="rect">
            <a:avLst/>
          </a:prstGeom>
        </p:spPr>
        <p:txBody>
          <a:bodyPr/>
          <a:lstStyle/>
          <a:p>
            <a:pPr/>
            <a:r>
              <a:t>TWITTER SENTIMENT ANALYSIS</a:t>
            </a:r>
          </a:p>
        </p:txBody>
      </p:sp>
      <p:pic>
        <p:nvPicPr>
          <p:cNvPr id="121" name="cosrx-hear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7310" y="5687681"/>
            <a:ext cx="4064001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220133" y="-50800"/>
            <a:ext cx="12293601" cy="2438400"/>
          </a:xfrm>
          <a:prstGeom prst="rect">
            <a:avLst/>
          </a:prstGeom>
        </p:spPr>
        <p:txBody>
          <a:bodyPr/>
          <a:lstStyle/>
          <a:p>
            <a:pPr/>
            <a:r>
              <a:t>Topics of discussion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613072" y="2231826"/>
            <a:ext cx="11778656" cy="3386800"/>
          </a:xfrm>
          <a:prstGeom prst="rect">
            <a:avLst/>
          </a:prstGeom>
        </p:spPr>
        <p:txBody>
          <a:bodyPr anchor="t"/>
          <a:lstStyle/>
          <a:p>
            <a:pPr marL="302005" indent="-302005" defTabSz="338835">
              <a:spcBef>
                <a:spcPts val="2600"/>
              </a:spcBef>
              <a:defRPr sz="2667"/>
            </a:pPr>
            <a:r>
              <a:t>We run a Latent Dirichlet allocation (topic modelling) on the text.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This groups words that frequently appear together, or show a relation to one another.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This helps us figure out specific topics that Twitter users may have been talking about.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t>The goal: a more nuanced view of the discussion.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852667" y="6084213"/>
            <a:ext cx="9028532" cy="3414474"/>
            <a:chOff x="0" y="0"/>
            <a:chExt cx="9028531" cy="3414472"/>
          </a:xfrm>
        </p:grpSpPr>
        <p:pic>
          <p:nvPicPr>
            <p:cNvPr id="171" name="Screen Shot 2018-04-02 at 7.01.37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8850733" cy="31731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9028533" cy="341447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1: brightening</a:t>
            </a:r>
          </a:p>
        </p:txBody>
      </p:sp>
      <p:sp>
        <p:nvSpPr>
          <p:cNvPr id="175" name="Shape 17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0727">
              <a:spcBef>
                <a:spcPts val="3100"/>
              </a:spcBef>
              <a:buSzTx/>
              <a:buNone/>
              <a:defRPr sz="3191"/>
            </a:pPr>
            <a:r>
              <a:t>Occurring terms: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Snail mucin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Exfoliants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Glycolic Acid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Vitamin C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Scars</a:t>
            </a:r>
          </a:p>
          <a:p>
            <a:pPr marL="192023" indent="-192023" defTabSz="490727">
              <a:spcBef>
                <a:spcPts val="3100"/>
              </a:spcBef>
              <a:buSzPct val="100000"/>
              <a:defRPr sz="3191"/>
            </a:pPr>
            <a:r>
              <a:t>Competing brands: The Ordinary and Paula’s Choice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6819470" y="2503743"/>
            <a:ext cx="5385660" cy="6752714"/>
            <a:chOff x="0" y="0"/>
            <a:chExt cx="5385658" cy="6752713"/>
          </a:xfrm>
        </p:grpSpPr>
        <p:pic>
          <p:nvPicPr>
            <p:cNvPr id="177" name="COSRX-Advanced-Snail-96-Mucin-Power-Essence-2_1024x10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5207859" cy="65114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85659" cy="675271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2: CLARIFYING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67359">
              <a:spcBef>
                <a:spcPts val="3000"/>
              </a:spcBef>
              <a:buSzTx/>
              <a:buNone/>
              <a:defRPr sz="3040"/>
            </a:pPr>
            <a:r>
              <a:t>Occurring terms: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AHA/BHA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Salicylic acid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Exfoliator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Gentle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Mild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Cleanser</a:t>
            </a:r>
          </a:p>
          <a:p>
            <a:pPr marL="182880" indent="-182880" defTabSz="467359">
              <a:spcBef>
                <a:spcPts val="3000"/>
              </a:spcBef>
              <a:buSzPct val="100000"/>
              <a:defRPr sz="3040"/>
            </a:pPr>
            <a:r>
              <a:t>Mask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6036733" y="3580870"/>
            <a:ext cx="6070601" cy="4169835"/>
            <a:chOff x="0" y="0"/>
            <a:chExt cx="6070600" cy="4169833"/>
          </a:xfrm>
        </p:grpSpPr>
        <p:pic>
          <p:nvPicPr>
            <p:cNvPr id="183" name="acid-toner-korean-skincare-cosrx-aha-bha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5892801" cy="39285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070601" cy="41698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3: quick fixes for pimples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355600" y="2724150"/>
            <a:ext cx="5892801" cy="6299201"/>
          </a:xfrm>
          <a:prstGeom prst="rect">
            <a:avLst/>
          </a:prstGeom>
        </p:spPr>
        <p:txBody>
          <a:bodyPr anchor="t"/>
          <a:lstStyle/>
          <a:p>
            <a:pPr marL="0" indent="0" defTabSz="432308">
              <a:spcBef>
                <a:spcPts val="2800"/>
              </a:spcBef>
              <a:buSzTx/>
              <a:buNone/>
              <a:defRPr b="1" sz="2812">
                <a:latin typeface="Gill Sans"/>
                <a:ea typeface="Gill Sans"/>
                <a:cs typeface="Gill Sans"/>
                <a:sym typeface="Gill Sans"/>
              </a:defRPr>
            </a:pPr>
            <a:r>
              <a:t>Occurring terms: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One Step Pimple Clear Pads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One Step Pimple Clear Kit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Acne Pimple Master Patch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Clear Fit Master Patch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Watsons (drugstore)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Advanced Snail 96 Mucin Power Essence</a:t>
            </a:r>
          </a:p>
          <a:p>
            <a:pPr marL="169163" indent="-169163" defTabSz="432308">
              <a:spcBef>
                <a:spcPts val="2800"/>
              </a:spcBef>
              <a:buSzPct val="100000"/>
              <a:defRPr sz="2812"/>
            </a:pPr>
            <a:r>
              <a:t>Competing brand mentioned: Pixi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6112404" y="2810933"/>
            <a:ext cx="6303467" cy="6366967"/>
            <a:chOff x="0" y="0"/>
            <a:chExt cx="6303466" cy="6366966"/>
          </a:xfrm>
        </p:grpSpPr>
        <p:pic>
          <p:nvPicPr>
            <p:cNvPr id="189" name="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799"/>
              <a:ext cx="6125667" cy="61256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303467" cy="636696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4: Cleansers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0831">
              <a:spcBef>
                <a:spcPts val="3600"/>
              </a:spcBef>
              <a:buSzTx/>
              <a:buNone/>
              <a:defRPr sz="3648"/>
            </a:pPr>
            <a:r>
              <a:t>Occurring terms:</a:t>
            </a:r>
          </a:p>
          <a:p>
            <a:pPr marL="219455" indent="-219455" defTabSz="560831">
              <a:spcBef>
                <a:spcPts val="3600"/>
              </a:spcBef>
              <a:buSzPct val="100000"/>
              <a:defRPr sz="3648"/>
            </a:pPr>
            <a:r>
              <a:t>Low pH Good Morning Gel Cleanser</a:t>
            </a:r>
          </a:p>
          <a:p>
            <a:pPr marL="219455" indent="-219455" defTabSz="560831">
              <a:spcBef>
                <a:spcPts val="3600"/>
              </a:spcBef>
              <a:buSzPct val="100000"/>
              <a:defRPr sz="3648"/>
            </a:pPr>
            <a:r>
              <a:t>Hada Labo’s Cleansing Oil</a:t>
            </a:r>
          </a:p>
          <a:p>
            <a:pPr marL="219455" indent="-219455" defTabSz="560831">
              <a:spcBef>
                <a:spcPts val="3600"/>
              </a:spcBef>
              <a:buSzPct val="100000"/>
              <a:defRPr sz="3648"/>
            </a:pPr>
            <a:r>
              <a:t>Other words mentioned: clear, water, lotion (possibly COSRX’s Oil-Free Ultra-Moisturizing Lotion—a necessary step after cleansing)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6768372" y="2161381"/>
            <a:ext cx="5734687" cy="7189104"/>
            <a:chOff x="0" y="0"/>
            <a:chExt cx="5734685" cy="7189103"/>
          </a:xfrm>
        </p:grpSpPr>
        <p:pic>
          <p:nvPicPr>
            <p:cNvPr id="195" name="COSRX-Low-pH-Good-Morning-Gel-Cleanser-1_1024x10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5556886" cy="69478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734686" cy="71891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5</a:t>
            </a: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26466">
              <a:spcBef>
                <a:spcPts val="2700"/>
              </a:spcBef>
              <a:buSzTx/>
              <a:buNone/>
              <a:defRPr sz="2774"/>
            </a:pPr>
            <a:r>
              <a:t>This topic is the least clear cut of the five.</a:t>
            </a:r>
          </a:p>
          <a:p>
            <a:pPr marL="0" indent="0" defTabSz="426466">
              <a:spcBef>
                <a:spcPts val="2700"/>
              </a:spcBef>
              <a:buSzTx/>
              <a:buNone/>
              <a:defRPr sz="2774"/>
            </a:pPr>
            <a:r>
              <a:t>Occurring terms: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Hada Labo Face Wash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BHA liquid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AHA liquid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Exfoliant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Toner</a:t>
            </a:r>
          </a:p>
          <a:p>
            <a:pPr marL="166878" indent="-166878" defTabSz="426466">
              <a:spcBef>
                <a:spcPts val="2700"/>
              </a:spcBef>
              <a:buSzPct val="100000"/>
              <a:defRPr sz="2774"/>
            </a:pPr>
            <a:r>
              <a:t>Additional competing brand mentioned: Paula’s Choice</a:t>
            </a:r>
          </a:p>
        </p:txBody>
      </p:sp>
      <p:pic>
        <p:nvPicPr>
          <p:cNvPr id="200" name="Moisture_clean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3103" y="2223267"/>
            <a:ext cx="2619650" cy="758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541866" y="2302933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FINDINGS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4777781" y="5026911"/>
            <a:ext cx="3821772" cy="4873467"/>
            <a:chOff x="0" y="0"/>
            <a:chExt cx="3821770" cy="4873466"/>
          </a:xfrm>
        </p:grpSpPr>
        <p:pic>
          <p:nvPicPr>
            <p:cNvPr id="204" name="86d10af118a73da62fbf47a1fe99c630--fani-dark-rooms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3643971" cy="463216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821771" cy="487346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competing brands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The Ordinary (Canada)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Hada Labo (Japan)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Paula’s Choice (US)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Innisfree (Korea)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Pixi (UK)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Benton (Korea)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Drunk Elephant (US)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Dear, Klairs (Korea)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5397764" y="3564334"/>
            <a:ext cx="6740042" cy="4258999"/>
            <a:chOff x="0" y="0"/>
            <a:chExt cx="6740041" cy="4258998"/>
          </a:xfrm>
        </p:grpSpPr>
        <p:pic>
          <p:nvPicPr>
            <p:cNvPr id="210" name="the-ordinary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6562242" cy="401769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740042" cy="42589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SKIN PROBLEMS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Pimples</a:t>
            </a:r>
          </a:p>
          <a:p>
            <a:pPr/>
            <a:r>
              <a:t>Scars</a:t>
            </a:r>
          </a:p>
          <a:p>
            <a:pPr/>
            <a:r>
              <a:t>Blemishes</a:t>
            </a:r>
          </a:p>
          <a:p>
            <a:pPr/>
            <a:r>
              <a:t>Blackheads</a:t>
            </a:r>
          </a:p>
          <a:p>
            <a:pPr/>
            <a:r>
              <a:t>Dark spots</a:t>
            </a:r>
          </a:p>
          <a:p>
            <a:pPr/>
            <a:r>
              <a:t>Clogged pores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6201105" y="2751815"/>
            <a:ext cx="6193070" cy="6256570"/>
            <a:chOff x="0" y="0"/>
            <a:chExt cx="6193068" cy="6256568"/>
          </a:xfrm>
        </p:grpSpPr>
        <p:pic>
          <p:nvPicPr>
            <p:cNvPr id="216" name="11401172-108445661590654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6015269" cy="601526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93069" cy="62565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skincare substances</a:t>
            </a:r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7256" indent="-397256" defTabSz="537463">
              <a:spcBef>
                <a:spcPts val="3400"/>
              </a:spcBef>
              <a:defRPr sz="3496"/>
            </a:pPr>
            <a:r>
              <a:t>BHA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AHA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Snail mucin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Glycolic acid 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Vitamin C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Aloe</a:t>
            </a:r>
          </a:p>
          <a:p>
            <a:pPr marL="397256" indent="-397256" defTabSz="537463">
              <a:spcBef>
                <a:spcPts val="3400"/>
              </a:spcBef>
              <a:defRPr sz="3496"/>
            </a:pPr>
            <a:r>
              <a:t>Birch sap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5528402" y="2586946"/>
            <a:ext cx="6662507" cy="6726008"/>
            <a:chOff x="0" y="0"/>
            <a:chExt cx="6662506" cy="6726006"/>
          </a:xfrm>
        </p:grpSpPr>
        <p:pic>
          <p:nvPicPr>
            <p:cNvPr id="222" name="14596947_B_V1__47729.149104226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6484707" cy="64847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1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662508" cy="672600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479"/>
            </a:lvl1pPr>
          </a:lstStyle>
          <a:p>
            <a:pPr/>
            <a:r>
              <a:t>What is being said about COSRX on social media?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355600" y="5177366"/>
            <a:ext cx="5892800" cy="3886201"/>
          </a:xfrm>
          <a:prstGeom prst="rect">
            <a:avLst/>
          </a:prstGeom>
        </p:spPr>
        <p:txBody>
          <a:bodyPr/>
          <a:lstStyle/>
          <a:p>
            <a:pPr marL="369923" indent="-369923" algn="l" defTabSz="502412">
              <a:buClr>
                <a:srgbClr val="535353"/>
              </a:buClr>
              <a:buSzPct val="82000"/>
              <a:buChar char="•"/>
              <a:defRPr sz="3268"/>
            </a:pPr>
            <a:r>
              <a:t>Twitter is a breeding ground for customer discussion. The beauty industry is not exempted from this.</a:t>
            </a:r>
          </a:p>
          <a:p>
            <a:pPr marL="369923" indent="-369923" algn="l" defTabSz="502412">
              <a:buClr>
                <a:srgbClr val="535353"/>
              </a:buClr>
              <a:buSzPct val="82000"/>
              <a:buChar char="•"/>
              <a:defRPr sz="3268"/>
            </a:pPr>
            <a:r>
              <a:t>This presentation aims to collect these tweets and present the findings in a more compact manner.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6292188" y="15500"/>
            <a:ext cx="6732891" cy="9735005"/>
            <a:chOff x="0" y="0"/>
            <a:chExt cx="6732890" cy="9735004"/>
          </a:xfrm>
        </p:grpSpPr>
        <p:pic>
          <p:nvPicPr>
            <p:cNvPr id="125" name="Screen Shot 2018-04-02 at 6.04.52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95927" y="6200620"/>
              <a:ext cx="3336964" cy="3465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Screen Shot 2018-04-02 at 5.57.58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271" y="3020"/>
              <a:ext cx="3623626" cy="2605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Screen Shot 2018-04-02 at 5.59.50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127" y="2616120"/>
              <a:ext cx="3392285" cy="3464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Screen Shot 2018-04-02 at 6.00.09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46727" y="3213606"/>
              <a:ext cx="3286164" cy="2970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Screen Shot 2018-04-02 at 5.59.39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27" y="7171641"/>
              <a:ext cx="4029425" cy="1082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Screen Shot 2018-04-02 at 5.58.54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327" y="8218399"/>
              <a:ext cx="4596279" cy="694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Screen Shot 2018-04-02 at 5.58.29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8865995"/>
              <a:ext cx="5531126" cy="8690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Screen Shot 2018-04-02 at 6.02.48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650627" y="0"/>
              <a:ext cx="3056162" cy="3258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Screen Shot 2018-04-02 at 6.02.35 P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27" y="6079504"/>
              <a:ext cx="2788006" cy="1125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Products with most organic social media mileage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355600" y="3133029"/>
            <a:ext cx="5892801" cy="6299201"/>
          </a:xfrm>
          <a:prstGeom prst="rect">
            <a:avLst/>
          </a:prstGeom>
        </p:spPr>
        <p:txBody>
          <a:bodyPr anchor="t"/>
          <a:lstStyle/>
          <a:p>
            <a:pPr marL="272034" indent="-272034" defTabSz="368045">
              <a:spcBef>
                <a:spcPts val="2300"/>
              </a:spcBef>
              <a:defRPr sz="2394"/>
            </a:pPr>
            <a:r>
              <a:t>AHA/BHA Clarifying Toner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Low pH Good Morning Gel Cleanser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BHA Blackhead Power Liquid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AHA 7 Whitehead Liquid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Acne Pimple Master Patch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Clear Fit Master Patch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Advanced Snail 96 Mucin Power Essence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One Step Pimple Clear Pads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BHA Skin Returning A-sol</a:t>
            </a:r>
          </a:p>
          <a:p>
            <a:pPr marL="272034" indent="-272034" defTabSz="368045">
              <a:spcBef>
                <a:spcPts val="2300"/>
              </a:spcBef>
              <a:defRPr sz="2394"/>
            </a:pPr>
            <a:r>
              <a:t>Galactomyces 95 Whitening Power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5423739" y="2697782"/>
            <a:ext cx="7320166" cy="6948062"/>
            <a:chOff x="0" y="0"/>
            <a:chExt cx="7320165" cy="6948060"/>
          </a:xfrm>
        </p:grpSpPr>
        <p:pic>
          <p:nvPicPr>
            <p:cNvPr id="227" name="acid-toner-korean-skincare-cosrx-aha-bha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46012"/>
              <a:ext cx="4255822" cy="2837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OSRX-Advanced-Snail-96-Mucin-Power-Essence-2_1024x1024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94000" y="3171639"/>
              <a:ext cx="2951792" cy="3690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COSRX-Low-pH-Good-Morning-Gel-Cleanser-1_1024x1024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1157" y="3085857"/>
              <a:ext cx="3089009" cy="38622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14596947_B_V1__47729.1491042261-filtered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31157" y="0"/>
              <a:ext cx="3089009" cy="30890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key words</a:t>
            </a:r>
          </a:p>
        </p:txBody>
      </p:sp>
      <p:graphicFrame>
        <p:nvGraphicFramePr>
          <p:cNvPr id="234" name="Table 234"/>
          <p:cNvGraphicFramePr/>
          <p:nvPr/>
        </p:nvGraphicFramePr>
        <p:xfrm>
          <a:off x="2379171" y="2553235"/>
          <a:ext cx="8254396" cy="64258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23229"/>
                <a:gridCol w="4123229"/>
              </a:tblGrid>
              <a:tr h="354857">
                <a:tc>
                  <a:txBody>
                    <a:bodyPr/>
                    <a:lstStyle/>
                    <a:p>
                      <a:pPr algn="l" defTabSz="457200">
                        <a:defRPr b="1"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Negative: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Postive: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5885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Tedious / trouble / lazy / bother / tired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Gentle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Harsh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Spotless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Distracting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Miracles / magic / wonder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Disturbed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Glow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Delusional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Easy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Ugh</a:t>
                      </a:r>
                    </a:p>
                  </a:txBody>
                  <a:tcPr marL="0" marR="0" marT="0" marB="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F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Reasonably / affordable / cheaper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Stench</a:t>
                      </a:r>
                    </a:p>
                  </a:txBody>
                  <a:tcPr marL="0" marR="0" marT="0" marB="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CEDE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Rich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Love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Works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Fake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Supple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Burning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Refreshing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Pricey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Bright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5485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Problematic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Calming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Nourishing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Protect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Smooth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363492"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Free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>
            <a:lvl1pPr marL="405891" indent="-405891" defTabSz="549148">
              <a:spcBef>
                <a:spcPts val="3500"/>
              </a:spcBef>
              <a:defRPr sz="3572"/>
            </a:lvl1pPr>
            <a:lvl2pPr marL="811783" indent="-405891" defTabSz="549148">
              <a:spcBef>
                <a:spcPts val="3500"/>
              </a:spcBef>
              <a:defRPr sz="3572"/>
            </a:lvl2pPr>
          </a:lstStyle>
          <a:p>
            <a:pPr/>
            <a:r>
              <a:t>Keep an eye on developments by top competing brands, particularly The Ordinary, Hada Labo, and Paula’s Choice.</a:t>
            </a:r>
          </a:p>
          <a:p>
            <a:pPr lvl="1"/>
            <a:r>
              <a:t>Hada Labo is mentioned for its cleansers, while The Ordinary and Paula’s Choice are mentioned in discussions about brightening.</a:t>
            </a:r>
          </a:p>
        </p:txBody>
      </p:sp>
      <p:grpSp>
        <p:nvGrpSpPr>
          <p:cNvPr id="240" name="Group 240"/>
          <p:cNvGrpSpPr/>
          <p:nvPr/>
        </p:nvGrpSpPr>
        <p:grpSpPr>
          <a:xfrm>
            <a:off x="6726059" y="3427120"/>
            <a:ext cx="5572482" cy="5473403"/>
            <a:chOff x="0" y="0"/>
            <a:chExt cx="5572480" cy="5473401"/>
          </a:xfrm>
        </p:grpSpPr>
        <p:pic>
          <p:nvPicPr>
            <p:cNvPr id="239" name="Screen Shot 2018-04-02 at 8.17.33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78" t="1378" r="1378" b="1378"/>
            <a:stretch>
              <a:fillRect/>
            </a:stretch>
          </p:blipFill>
          <p:spPr>
            <a:xfrm>
              <a:off x="88900" y="50800"/>
              <a:ext cx="5394682" cy="523210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5572481" cy="547340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41122" indent="-341122" defTabSz="461518">
              <a:spcBef>
                <a:spcPts val="3000"/>
              </a:spcBef>
              <a:defRPr sz="3002"/>
            </a:pPr>
            <a:r>
              <a:t>Pimples are the most common skincare concerns, followed by scars.</a:t>
            </a:r>
          </a:p>
          <a:p>
            <a:pPr lvl="1" marL="682244" indent="-341122" defTabSz="461518">
              <a:spcBef>
                <a:spcPts val="3000"/>
              </a:spcBef>
              <a:defRPr sz="3002"/>
            </a:pPr>
            <a:r>
              <a:t>8 out of the 10 top words were about clearing up acne and blemishes.</a:t>
            </a:r>
          </a:p>
          <a:p>
            <a:pPr marL="341122" indent="-341122" defTabSz="461518">
              <a:spcBef>
                <a:spcPts val="3000"/>
              </a:spcBef>
              <a:defRPr sz="3002"/>
            </a:pPr>
            <a:r>
              <a:t>Hydration comes up in the discussion, but not as often as pimples and scars.</a:t>
            </a:r>
          </a:p>
          <a:p>
            <a:pPr marL="341122" indent="-341122" defTabSz="461518">
              <a:spcBef>
                <a:spcPts val="3000"/>
              </a:spcBef>
              <a:defRPr sz="3002"/>
            </a:pPr>
            <a:r>
              <a:t>Keep this in mind for product development and social media marketing.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7137399" y="3078600"/>
            <a:ext cx="4749801" cy="6083301"/>
            <a:chOff x="0" y="0"/>
            <a:chExt cx="4749800" cy="6083300"/>
          </a:xfrm>
        </p:grpSpPr>
        <p:pic>
          <p:nvPicPr>
            <p:cNvPr id="245" name="One-Step-Pimple-Clear-Kit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4572000" cy="5842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4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49800" cy="6083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conclusions/recommendations</a:t>
            </a:r>
          </a:p>
        </p:txBody>
      </p:sp>
      <p:sp>
        <p:nvSpPr>
          <p:cNvPr id="249" name="Shape 249"/>
          <p:cNvSpPr/>
          <p:nvPr>
            <p:ph type="body" sz="half" idx="1"/>
          </p:nvPr>
        </p:nvSpPr>
        <p:spPr>
          <a:xfrm>
            <a:off x="355600" y="2947246"/>
            <a:ext cx="5892800" cy="6299201"/>
          </a:xfrm>
          <a:prstGeom prst="rect">
            <a:avLst/>
          </a:prstGeom>
        </p:spPr>
        <p:txBody>
          <a:bodyPr anchor="t"/>
          <a:lstStyle/>
          <a:p>
            <a:pPr/>
            <a:r>
              <a:t>Convenience is key.</a:t>
            </a:r>
          </a:p>
          <a:p>
            <a:pPr/>
            <a:r>
              <a:t>Customers don’t like products that are tedious or too much trouble.</a:t>
            </a:r>
          </a:p>
          <a:p>
            <a:pPr/>
            <a:r>
              <a:t>The feel of products when applied also matters (e.g. gentleness vs. harshness, refreshing, calming)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7061357" y="2876026"/>
            <a:ext cx="4901886" cy="6147848"/>
            <a:chOff x="0" y="0"/>
            <a:chExt cx="4901884" cy="6147847"/>
          </a:xfrm>
        </p:grpSpPr>
        <p:pic>
          <p:nvPicPr>
            <p:cNvPr id="251" name="COSRX-One-Step-Moisture-Up-Pad-1_1024x10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4724085" cy="590654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01885" cy="614784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4"/>
          </p:nvPr>
        </p:nvSpPr>
        <p:spPr>
          <a:xfrm>
            <a:off x="1022289" y="2836938"/>
            <a:ext cx="10464801" cy="647701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pic>
        <p:nvPicPr>
          <p:cNvPr id="255" name="Cosrx _ Korean Brand Cosmetics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0983" y="4808401"/>
            <a:ext cx="3810001" cy="364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203200" y="-355600"/>
            <a:ext cx="5892800" cy="3886201"/>
          </a:xfrm>
          <a:prstGeom prst="rect">
            <a:avLst/>
          </a:prstGeom>
        </p:spPr>
        <p:txBody>
          <a:bodyPr/>
          <a:lstStyle/>
          <a:p>
            <a:pPr/>
            <a:r>
              <a:t>Tweet extraction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220133" y="3975099"/>
            <a:ext cx="7348538" cy="5213351"/>
          </a:xfrm>
          <a:prstGeom prst="rect">
            <a:avLst/>
          </a:prstGeom>
        </p:spPr>
        <p:txBody>
          <a:bodyPr/>
          <a:lstStyle/>
          <a:p>
            <a:pPr marL="210311" indent="-210311" algn="l" defTabSz="537463">
              <a:buSzPct val="100000"/>
              <a:buChar char="•"/>
              <a:defRPr sz="3496"/>
            </a:pPr>
            <a:r>
              <a:t>We extracted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1,100 tweets</a:t>
            </a:r>
            <a:r>
              <a:t> that mentioned COSRX in the English language.</a:t>
            </a:r>
          </a:p>
          <a:p>
            <a:pPr marL="210311" indent="-210311" algn="l" defTabSz="537463">
              <a:buSzPct val="100000"/>
              <a:buChar char="•"/>
              <a:defRPr sz="3496"/>
            </a:pPr>
            <a:r>
              <a:t>Dates of tweet creation: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February 14 to 24, 2018</a:t>
            </a:r>
            <a:r>
              <a:t>.</a:t>
            </a:r>
          </a:p>
          <a:p>
            <a:pPr marL="210311" indent="-210311" algn="l" defTabSz="537463">
              <a:buSzPct val="100000"/>
              <a:buChar char="•"/>
              <a:defRPr sz="3496"/>
            </a:pPr>
            <a:r>
              <a:t>Tweet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location is unavailable</a:t>
            </a:r>
            <a:r>
              <a:t>, as most Twitter users don’t turn on this setting.</a:t>
            </a:r>
          </a:p>
          <a:p>
            <a:pPr marL="210311" indent="-210311" algn="l" defTabSz="537463">
              <a:buSzPct val="100000"/>
              <a:buChar char="•"/>
              <a:defRPr sz="3496"/>
            </a:pPr>
            <a:r>
              <a:t>Tweets were extracted using the twitteR package in R.</a:t>
            </a:r>
          </a:p>
        </p:txBody>
      </p:sp>
      <p:pic>
        <p:nvPicPr>
          <p:cNvPr id="138" name="Twitter_logo_bird_transparent_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639" y="2826096"/>
            <a:ext cx="5050995" cy="4101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355600" y="2963333"/>
            <a:ext cx="12293601" cy="3238501"/>
          </a:xfrm>
          <a:prstGeom prst="rect">
            <a:avLst/>
          </a:prstGeom>
        </p:spPr>
        <p:txBody>
          <a:bodyPr/>
          <a:lstStyle/>
          <a:p>
            <a:pPr/>
            <a:r>
              <a:t>conversations at a glance</a:t>
            </a:r>
          </a:p>
        </p:txBody>
      </p:sp>
      <p:sp>
        <p:nvSpPr>
          <p:cNvPr id="141" name="Shape 141"/>
          <p:cNvSpPr/>
          <p:nvPr/>
        </p:nvSpPr>
        <p:spPr>
          <a:xfrm>
            <a:off x="5121535" y="6258983"/>
            <a:ext cx="2761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(Word clouds)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929745" y="75026"/>
            <a:ext cx="11872253" cy="9437804"/>
          </a:xfrm>
          <a:prstGeom prst="wedgeEllipseCallout">
            <a:avLst>
              <a:gd name="adj1" fmla="val -49911"/>
              <a:gd name="adj2" fmla="val 5178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Screen Shot 2018-04-02 at 7.04.05 PM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1055" y="1435100"/>
            <a:ext cx="7429501" cy="647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2965450" y="836083"/>
            <a:ext cx="7683500" cy="8318501"/>
            <a:chOff x="0" y="0"/>
            <a:chExt cx="7683500" cy="8318500"/>
          </a:xfrm>
        </p:grpSpPr>
        <p:pic>
          <p:nvPicPr>
            <p:cNvPr id="147" name="Screen Shot 2018-04-02 at 7.20.50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7505700" cy="8077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683500" cy="8318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3742266" y="-2489200"/>
            <a:ext cx="5892801" cy="3886200"/>
          </a:xfrm>
          <a:prstGeom prst="rect">
            <a:avLst/>
          </a:prstGeom>
        </p:spPr>
        <p:txBody>
          <a:bodyPr/>
          <a:lstStyle/>
          <a:p>
            <a:pPr/>
            <a:r>
              <a:t>top words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3742266" y="1367376"/>
            <a:ext cx="5892801" cy="3886201"/>
          </a:xfrm>
          <a:prstGeom prst="rect">
            <a:avLst/>
          </a:prstGeom>
        </p:spPr>
        <p:txBody>
          <a:bodyPr/>
          <a:lstStyle/>
          <a:p>
            <a:pPr/>
            <a:r>
              <a:t>(Overall)</a:t>
            </a:r>
          </a:p>
        </p:txBody>
      </p:sp>
      <p:grpSp>
        <p:nvGrpSpPr>
          <p:cNvPr id="154" name="Group 154"/>
          <p:cNvGrpSpPr/>
          <p:nvPr/>
        </p:nvGrpSpPr>
        <p:grpSpPr>
          <a:xfrm>
            <a:off x="152796" y="2165822"/>
            <a:ext cx="12699208" cy="7396391"/>
            <a:chOff x="0" y="0"/>
            <a:chExt cx="12699207" cy="7396390"/>
          </a:xfrm>
        </p:grpSpPr>
        <p:pic>
          <p:nvPicPr>
            <p:cNvPr id="153" name="Screen Shot 2018-04-02 at 7.25.3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12521408" cy="71550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699208" cy="73963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3555999" y="-2590801"/>
            <a:ext cx="5892801" cy="3886201"/>
          </a:xfrm>
          <a:prstGeom prst="rect">
            <a:avLst/>
          </a:prstGeom>
        </p:spPr>
        <p:txBody>
          <a:bodyPr/>
          <a:lstStyle/>
          <a:p>
            <a:pPr/>
            <a:r>
              <a:t>top words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3555999" y="1248833"/>
            <a:ext cx="5892801" cy="3886201"/>
          </a:xfrm>
          <a:prstGeom prst="rect">
            <a:avLst/>
          </a:prstGeom>
        </p:spPr>
        <p:txBody>
          <a:bodyPr/>
          <a:lstStyle/>
          <a:p>
            <a:pPr/>
            <a:r>
              <a:t>Positive vs. Negative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328581" y="2215668"/>
            <a:ext cx="12347638" cy="7197049"/>
            <a:chOff x="0" y="0"/>
            <a:chExt cx="12347636" cy="7197047"/>
          </a:xfrm>
        </p:grpSpPr>
        <p:pic>
          <p:nvPicPr>
            <p:cNvPr id="159" name="Screen Shot 2018-04-02 at 7.24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99" y="50800"/>
              <a:ext cx="12169838" cy="695574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47637" cy="719704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sz="half" idx="1"/>
          </p:nvPr>
        </p:nvSpPr>
        <p:spPr>
          <a:xfrm>
            <a:off x="355600" y="2455333"/>
            <a:ext cx="5892801" cy="6299201"/>
          </a:xfrm>
          <a:prstGeom prst="rect">
            <a:avLst/>
          </a:prstGeom>
        </p:spPr>
        <p:txBody>
          <a:bodyPr/>
          <a:lstStyle/>
          <a:p>
            <a:pPr marL="328168" indent="-328168" defTabSz="443991">
              <a:spcBef>
                <a:spcPts val="2800"/>
              </a:spcBef>
              <a:defRPr sz="2888"/>
            </a:pPr>
            <a:r>
              <a:t>AHA/BHA products emerged on top.</a:t>
            </a:r>
          </a:p>
          <a:p>
            <a:pPr marL="328168" indent="-328168" defTabSz="443991">
              <a:spcBef>
                <a:spcPts val="2800"/>
              </a:spcBef>
              <a:defRPr sz="2888"/>
            </a:pPr>
            <a:r>
              <a:t>Pimples and scars were the main skin concern.</a:t>
            </a:r>
          </a:p>
          <a:p>
            <a:pPr marL="328168" indent="-328168" defTabSz="443991">
              <a:spcBef>
                <a:spcPts val="2800"/>
              </a:spcBef>
              <a:defRPr sz="2888"/>
            </a:pPr>
            <a:r>
              <a:t>Top words mainly provide us with: </a:t>
            </a:r>
          </a:p>
          <a:p>
            <a:pPr lvl="1" marL="656336" indent="-328168" defTabSz="443991">
              <a:spcBef>
                <a:spcPts val="2800"/>
              </a:spcBef>
              <a:defRPr sz="2888"/>
            </a:pPr>
            <a:r>
              <a:t>The most popular COSRX products</a:t>
            </a:r>
          </a:p>
          <a:p>
            <a:pPr lvl="1" marL="656336" indent="-328168" defTabSz="443991">
              <a:spcBef>
                <a:spcPts val="2800"/>
              </a:spcBef>
              <a:defRPr sz="2888"/>
            </a:pPr>
            <a:r>
              <a:t>Top competing brands</a:t>
            </a:r>
          </a:p>
          <a:p>
            <a:pPr lvl="1" marL="656336" indent="-328168" defTabSz="443991">
              <a:spcBef>
                <a:spcPts val="2800"/>
              </a:spcBef>
              <a:defRPr sz="2888"/>
            </a:pPr>
            <a:r>
              <a:t>Customer feedback, although this has a much lower frequency than the first two.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6399853" y="3146852"/>
            <a:ext cx="6224894" cy="4272696"/>
            <a:chOff x="0" y="0"/>
            <a:chExt cx="6224892" cy="4272695"/>
          </a:xfrm>
        </p:grpSpPr>
        <p:pic>
          <p:nvPicPr>
            <p:cNvPr id="164" name="acid-toner-korean-skincare-cosrx-aha-bha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6047093" cy="40313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24893" cy="4272696"/>
            </a:xfrm>
            <a:prstGeom prst="rect">
              <a:avLst/>
            </a:prstGeom>
            <a:effectLst/>
          </p:spPr>
        </p:pic>
      </p:grpSp>
      <p:sp>
        <p:nvSpPr>
          <p:cNvPr id="166" name="Shape 166"/>
          <p:cNvSpPr/>
          <p:nvPr/>
        </p:nvSpPr>
        <p:spPr>
          <a:xfrm>
            <a:off x="2891003" y="495300"/>
            <a:ext cx="722279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7200"/>
            </a:lvl1pPr>
          </a:lstStyle>
          <a:p>
            <a:pPr/>
            <a:r>
              <a:t>initial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