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sldIdLst>
    <p:sldId id="256" r:id="rId3"/>
    <p:sldId id="257" r:id="rId4"/>
    <p:sldId id="258" r:id="rId5"/>
    <p:sldId id="259" r:id="rId6"/>
    <p:sldId id="260" r:id="rId7"/>
    <p:sldId id="262" r:id="rId8"/>
    <p:sldId id="263" r:id="rId9"/>
    <p:sldId id="264" r:id="rId10"/>
    <p:sldId id="261"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17" autoAdjust="0"/>
    <p:restoredTop sz="94660"/>
  </p:normalViewPr>
  <p:slideViewPr>
    <p:cSldViewPr snapToGrid="0">
      <p:cViewPr varScale="1">
        <p:scale>
          <a:sx n="114" d="100"/>
          <a:sy n="114" d="100"/>
        </p:scale>
        <p:origin x="15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0" descr="banner图"/>
          <p:cNvPicPr>
            <a:picLocks noChangeAspect="1" noChangeArrowheads="1"/>
          </p:cNvPicPr>
          <p:nvPr/>
        </p:nvPicPr>
        <p:blipFill>
          <a:blip r:embed="rId2"/>
          <a:srcRect/>
          <a:stretch>
            <a:fillRect/>
          </a:stretch>
        </p:blipFill>
        <p:spPr bwMode="auto">
          <a:xfrm>
            <a:off x="0" y="-26987"/>
            <a:ext cx="9144000" cy="1096963"/>
          </a:xfrm>
          <a:prstGeom prst="rect">
            <a:avLst/>
          </a:prstGeom>
          <a:noFill/>
          <a:ln w="9525">
            <a:noFill/>
            <a:miter lim="800000"/>
            <a:headEnd/>
            <a:tailEnd/>
          </a:ln>
        </p:spPr>
      </p:pic>
      <p:sp>
        <p:nvSpPr>
          <p:cNvPr id="6" name="AutoShape 12"/>
          <p:cNvSpPr>
            <a:spLocks noChangeArrowheads="1"/>
          </p:cNvSpPr>
          <p:nvPr/>
        </p:nvSpPr>
        <p:spPr bwMode="auto">
          <a:xfrm>
            <a:off x="971550" y="2730710"/>
            <a:ext cx="7200900" cy="53975"/>
          </a:xfrm>
          <a:prstGeom prst="roundRect">
            <a:avLst>
              <a:gd name="adj" fmla="val 50000"/>
            </a:avLst>
          </a:prstGeom>
          <a:gradFill rotWithShape="0">
            <a:gsLst>
              <a:gs pos="0">
                <a:srgbClr val="EFFFFF"/>
              </a:gs>
              <a:gs pos="50000">
                <a:srgbClr val="FF0000"/>
              </a:gs>
              <a:gs pos="100000">
                <a:srgbClr val="EFFFFF"/>
              </a:gs>
            </a:gsLst>
            <a:lin ang="0" scaled="1"/>
          </a:gradFill>
          <a:ln>
            <a:noFill/>
          </a:ln>
          <a:effectLst/>
        </p:spPr>
        <p:txBody>
          <a:bodyPr wrap="none" lIns="84848" tIns="42424" rIns="84848" bIns="42424" anchor="ctr"/>
          <a:lstStyle/>
          <a:p>
            <a:pPr algn="ctr" defTabSz="850106">
              <a:defRPr/>
            </a:pPr>
            <a:endParaRPr lang="zh-CN" altLang="en-US" sz="100" b="0">
              <a:solidFill>
                <a:srgbClr val="00246C"/>
              </a:solidFill>
              <a:latin typeface="+mn-lt"/>
              <a:ea typeface="黑体" pitchFamily="49" charset="-122"/>
            </a:endParaRPr>
          </a:p>
        </p:txBody>
      </p:sp>
      <p:sp>
        <p:nvSpPr>
          <p:cNvPr id="2" name="标题 1"/>
          <p:cNvSpPr>
            <a:spLocks noGrp="1"/>
          </p:cNvSpPr>
          <p:nvPr>
            <p:ph type="ctrTitle"/>
          </p:nvPr>
        </p:nvSpPr>
        <p:spPr>
          <a:xfrm>
            <a:off x="0" y="1052739"/>
            <a:ext cx="9144000" cy="1470025"/>
          </a:xfrm>
        </p:spPr>
        <p:txBody>
          <a:bodyPr>
            <a:noAutofit/>
          </a:bodyPr>
          <a:lstStyle>
            <a:lvl1pPr algn="ctr">
              <a:defRPr sz="4800" b="1" baseline="0">
                <a:solidFill>
                  <a:srgbClr val="002060"/>
                </a:solidFill>
                <a:effectLst/>
                <a:latin typeface="+mn-lt"/>
                <a:ea typeface="微软雅黑"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sz="2800" b="1" baseline="0">
                <a:solidFill>
                  <a:schemeClr val="tx1"/>
                </a:solidFill>
                <a:effectLst/>
                <a:latin typeface="+mn-lt"/>
                <a:ea typeface="微软雅黑" pitchFamily="34" charset="-122"/>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7" name="日期占位符 3"/>
          <p:cNvSpPr>
            <a:spLocks noGrp="1"/>
          </p:cNvSpPr>
          <p:nvPr>
            <p:ph type="dt" sz="half" idx="10"/>
          </p:nvPr>
        </p:nvSpPr>
        <p:spPr/>
        <p:txBody>
          <a:bodyPr/>
          <a:lstStyle>
            <a:lvl1pPr>
              <a:defRPr>
                <a:latin typeface="+mn-lt"/>
              </a:defRPr>
            </a:lvl1pPr>
          </a:lstStyle>
          <a:p>
            <a:fld id="{5A1FB4EE-0320-4CE1-9500-485866F34A8B}" type="datetimeFigureOut">
              <a:rPr lang="zh-CN" altLang="en-US" smtClean="0"/>
              <a:pPr/>
              <a:t>2020/9/28</a:t>
            </a:fld>
            <a:endParaRPr lang="zh-CN" altLang="en-US"/>
          </a:p>
        </p:txBody>
      </p:sp>
      <p:sp>
        <p:nvSpPr>
          <p:cNvPr id="8" name="页脚占位符 4"/>
          <p:cNvSpPr>
            <a:spLocks noGrp="1"/>
          </p:cNvSpPr>
          <p:nvPr>
            <p:ph type="ftr" sz="quarter" idx="11"/>
          </p:nvPr>
        </p:nvSpPr>
        <p:spPr/>
        <p:txBody>
          <a:bodyPr/>
          <a:lstStyle>
            <a:lvl1pPr>
              <a:defRPr>
                <a:latin typeface="+mn-lt"/>
              </a:defRPr>
            </a:lvl1pPr>
          </a:lstStyle>
          <a:p>
            <a:endParaRPr lang="zh-CN" altLang="en-US"/>
          </a:p>
        </p:txBody>
      </p:sp>
      <p:sp>
        <p:nvSpPr>
          <p:cNvPr id="9" name="灯片编号占位符 5"/>
          <p:cNvSpPr>
            <a:spLocks noGrp="1"/>
          </p:cNvSpPr>
          <p:nvPr>
            <p:ph type="sldNum" sz="quarter" idx="12"/>
          </p:nvPr>
        </p:nvSpPr>
        <p:spPr/>
        <p:txBody>
          <a:bodyPr/>
          <a:lstStyle>
            <a:lvl1pPr>
              <a:defRPr baseline="0" smtClean="0">
                <a:latin typeface="+mn-lt"/>
              </a:defRPr>
            </a:lvl1pPr>
          </a:lstStyle>
          <a:p>
            <a:fld id="{660274BD-1E5E-4254-A676-EA06CCAC37A5}" type="slidenum">
              <a:rPr lang="zh-CN" altLang="en-US" smtClean="0"/>
              <a:pPr/>
              <a:t>‹#›</a:t>
            </a:fld>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2" y="5038042"/>
            <a:ext cx="1800000" cy="1800000"/>
          </a:xfrm>
          <a:prstGeom prst="rect">
            <a:avLst/>
          </a:prstGeom>
        </p:spPr>
      </p:pic>
    </p:spTree>
    <p:extLst>
      <p:ext uri="{BB962C8B-B14F-4D97-AF65-F5344CB8AC3E}">
        <p14:creationId xmlns:p14="http://schemas.microsoft.com/office/powerpoint/2010/main" val="176172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4"/>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4"/>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5A1FB4EE-0320-4CE1-9500-485866F34A8B}" type="datetimeFigureOut">
              <a:rPr lang="zh-CN" altLang="en-US" smtClean="0"/>
              <a:t>2020/9/28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129152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61143" y="3524756"/>
            <a:ext cx="6723225" cy="1589593"/>
          </a:xfrm>
          <a:prstGeom prst="rect">
            <a:avLst/>
          </a:prstGeom>
        </p:spPr>
        <p:txBody>
          <a:bodyPr lIns="79681" tIns="39840" rIns="79681" bIns="39840"/>
          <a:lstStyle>
            <a:lvl1pPr marL="0" indent="0" algn="ctr">
              <a:buNone/>
              <a:defRPr/>
            </a:lvl1pPr>
            <a:lvl2pPr marL="298803" indent="0" algn="ctr">
              <a:buNone/>
              <a:defRPr/>
            </a:lvl2pPr>
            <a:lvl3pPr marL="597606" indent="0" algn="ctr">
              <a:buNone/>
              <a:defRPr/>
            </a:lvl3pPr>
            <a:lvl4pPr marL="896409" indent="0" algn="ctr">
              <a:buNone/>
              <a:defRPr/>
            </a:lvl4pPr>
            <a:lvl5pPr marL="1195212" indent="0" algn="ctr">
              <a:buNone/>
              <a:defRPr/>
            </a:lvl5pPr>
            <a:lvl6pPr marL="1494015" indent="0" algn="ctr">
              <a:buNone/>
              <a:defRPr/>
            </a:lvl6pPr>
            <a:lvl7pPr marL="1792818" indent="0" algn="ctr">
              <a:buNone/>
              <a:defRPr/>
            </a:lvl7pPr>
            <a:lvl8pPr marL="2091622" indent="0" algn="ctr">
              <a:buNone/>
              <a:defRPr/>
            </a:lvl8pPr>
            <a:lvl9pPr marL="2390425" indent="0" algn="ctr">
              <a:buNone/>
              <a:defRPr/>
            </a:lvl9pPr>
          </a:lstStyle>
          <a:p>
            <a:r>
              <a:rPr lang="zh-CN" altLang="en-US"/>
              <a:t>单击此处编辑母版副标题样式</a:t>
            </a:r>
            <a:endParaRPr lang="zh-CN" altLang="en-US" dirty="0"/>
          </a:p>
        </p:txBody>
      </p:sp>
      <p:sp>
        <p:nvSpPr>
          <p:cNvPr id="7" name="标题 6"/>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Rectangle 3"/>
          <p:cNvSpPr>
            <a:spLocks noGrp="1" noChangeArrowheads="1"/>
          </p:cNvSpPr>
          <p:nvPr>
            <p:ph type="sldNum" sz="quarter" idx="10"/>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2457567453"/>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2552845442"/>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0" descr="banner图"/>
          <p:cNvPicPr>
            <a:picLocks noChangeAspect="1" noChangeArrowheads="1"/>
          </p:cNvPicPr>
          <p:nvPr/>
        </p:nvPicPr>
        <p:blipFill>
          <a:blip r:embed="rId2"/>
          <a:srcRect/>
          <a:stretch>
            <a:fillRect/>
          </a:stretch>
        </p:blipFill>
        <p:spPr bwMode="auto">
          <a:xfrm>
            <a:off x="0" y="-26987"/>
            <a:ext cx="9144000" cy="1096963"/>
          </a:xfrm>
          <a:prstGeom prst="rect">
            <a:avLst/>
          </a:prstGeom>
          <a:noFill/>
          <a:ln w="9525">
            <a:noFill/>
            <a:miter lim="800000"/>
            <a:headEnd/>
            <a:tailEnd/>
          </a:ln>
        </p:spPr>
      </p:pic>
      <p:sp>
        <p:nvSpPr>
          <p:cNvPr id="6" name="AutoShape 12"/>
          <p:cNvSpPr>
            <a:spLocks noChangeArrowheads="1"/>
          </p:cNvSpPr>
          <p:nvPr/>
        </p:nvSpPr>
        <p:spPr bwMode="auto">
          <a:xfrm>
            <a:off x="971550" y="2428874"/>
            <a:ext cx="7200900" cy="53975"/>
          </a:xfrm>
          <a:prstGeom prst="roundRect">
            <a:avLst>
              <a:gd name="adj" fmla="val 50000"/>
            </a:avLst>
          </a:prstGeom>
          <a:gradFill rotWithShape="0">
            <a:gsLst>
              <a:gs pos="0">
                <a:srgbClr val="EFFFFF"/>
              </a:gs>
              <a:gs pos="50000">
                <a:srgbClr val="FF0000"/>
              </a:gs>
              <a:gs pos="100000">
                <a:srgbClr val="EFFFFF"/>
              </a:gs>
            </a:gsLst>
            <a:lin ang="0" scaled="1"/>
          </a:gradFill>
          <a:ln>
            <a:noFill/>
          </a:ln>
          <a:effectLst/>
        </p:spPr>
        <p:txBody>
          <a:bodyPr wrap="none" lIns="84848" tIns="42424" rIns="84848" bIns="42424" anchor="ctr"/>
          <a:lstStyle/>
          <a:p>
            <a:pPr algn="ctr" defTabSz="850106">
              <a:defRPr/>
            </a:pPr>
            <a:endParaRPr lang="zh-CN" altLang="en-US" sz="100" b="0">
              <a:solidFill>
                <a:srgbClr val="00246C"/>
              </a:solidFill>
              <a:ea typeface="黑体" pitchFamily="49" charset="-122"/>
            </a:endParaRPr>
          </a:p>
        </p:txBody>
      </p:sp>
      <p:sp>
        <p:nvSpPr>
          <p:cNvPr id="2" name="标题 1"/>
          <p:cNvSpPr>
            <a:spLocks noGrp="1"/>
          </p:cNvSpPr>
          <p:nvPr>
            <p:ph type="ctrTitle"/>
          </p:nvPr>
        </p:nvSpPr>
        <p:spPr>
          <a:xfrm>
            <a:off x="0" y="1052739"/>
            <a:ext cx="9144000" cy="1470025"/>
          </a:xfrm>
        </p:spPr>
        <p:txBody>
          <a:bodyPr>
            <a:noAutofit/>
          </a:bodyPr>
          <a:lstStyle>
            <a:lvl1pPr algn="ctr">
              <a:defRPr sz="4800" b="1" baseline="0">
                <a:solidFill>
                  <a:srgbClr val="002060"/>
                </a:solidFill>
                <a:effectLst/>
                <a:latin typeface="Times New Roman" pitchFamily="18" charset="0"/>
                <a:ea typeface="微软雅黑"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sz="2800" b="1" baseline="0">
                <a:solidFill>
                  <a:schemeClr val="tx1"/>
                </a:solidFill>
                <a:effectLst/>
                <a:latin typeface="Times New Roman" pitchFamily="18" charset="0"/>
                <a:ea typeface="微软雅黑" pitchFamily="34" charset="-122"/>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fld id="{C827A8AB-6946-4863-859B-2073AE91FB9E}" type="datetime1">
              <a:rPr lang="zh-CN" altLang="en-US" smtClean="0"/>
              <a:t>2020/9/28</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baseline="0" smtClean="0">
                <a:latin typeface="Times New Roman" pitchFamily="18" charset="0"/>
              </a:defRPr>
            </a:lvl1pPr>
          </a:lstStyle>
          <a:p>
            <a:fld id="{99A9AD5A-B256-4321-9003-BB2F11D71A39}" type="slidenum">
              <a:rPr lang="zh-CN" altLang="en-US" smtClean="0"/>
              <a:t>‹#›</a:t>
            </a:fld>
            <a:endParaRPr lang="zh-CN" altLang="en-US"/>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2" y="5038042"/>
            <a:ext cx="1800000" cy="1800000"/>
          </a:xfrm>
          <a:prstGeom prst="rect">
            <a:avLst/>
          </a:prstGeom>
        </p:spPr>
      </p:pic>
    </p:spTree>
    <p:extLst>
      <p:ext uri="{BB962C8B-B14F-4D97-AF65-F5344CB8AC3E}">
        <p14:creationId xmlns:p14="http://schemas.microsoft.com/office/powerpoint/2010/main" val="1288514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12D54472-E10D-4207-BAD4-2EEAECFF6934}" type="datetime1">
              <a:rPr lang="zh-CN" altLang="en-US" smtClean="0"/>
              <a:t>2020/9/28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3072115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60E9A1BE-C462-484F-B04B-B3AC409DD04D}" type="datetime1">
              <a:rPr lang="zh-CN" altLang="en-US" smtClean="0"/>
              <a:t>2020/9/28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3930850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fld id="{F5F4F03D-3D94-424D-9375-B803003DE06A}" type="datetime1">
              <a:rPr lang="zh-CN" altLang="en-US" smtClean="0"/>
              <a:t>2020/9/28</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4007614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fld id="{B59ADE50-8454-4038-B503-E9BF0A60EA26}" type="datetime1">
              <a:rPr lang="zh-CN" altLang="en-US" smtClean="0"/>
              <a:t>2020/9/28</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4028850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itchFamily="18" charset="0"/>
              </a:defRPr>
            </a:lvl1p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fld id="{3E32C481-D803-45C2-A90B-6AF9EFA7461B}" type="datetime1">
              <a:rPr lang="zh-CN" altLang="en-US" smtClean="0"/>
              <a:t>2020/9/28</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1632027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fld id="{B8B7971B-735F-473B-ADD9-556C35CF7531}" type="datetime1">
              <a:rPr lang="zh-CN" altLang="en-US" smtClean="0"/>
              <a:t>2020/9/28</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317397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5A1FB4EE-0320-4CE1-9500-485866F34A8B}" type="datetimeFigureOut">
              <a:rPr lang="zh-CN" altLang="en-US" smtClean="0"/>
              <a:t>2020/9/28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3708641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fld id="{A5013967-B1A6-41BF-BA02-089886C1A162}" type="datetime1">
              <a:rPr lang="zh-CN" altLang="en-US" smtClean="0"/>
              <a:t>2020/9/28</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2870119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12B37374-FA0D-4BFF-90D0-208ABBD8B423}" type="datetime1">
              <a:rPr lang="zh-CN" altLang="en-US" smtClean="0"/>
              <a:t>2020/9/28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4098573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4"/>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4"/>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3249D82-4F33-46CD-9259-4932AD4BEF2E}" type="datetime1">
              <a:rPr lang="zh-CN" altLang="en-US" smtClean="0"/>
              <a:t>2020/9/28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3433678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61143" y="3524756"/>
            <a:ext cx="6723225" cy="1589593"/>
          </a:xfrm>
          <a:prstGeom prst="rect">
            <a:avLst/>
          </a:prstGeom>
        </p:spPr>
        <p:txBody>
          <a:bodyPr lIns="79681" tIns="39840" rIns="79681" bIns="39840"/>
          <a:lstStyle>
            <a:lvl1pPr marL="0" indent="0" algn="ctr">
              <a:buNone/>
              <a:defRPr/>
            </a:lvl1pPr>
            <a:lvl2pPr marL="298803" indent="0" algn="ctr">
              <a:buNone/>
              <a:defRPr/>
            </a:lvl2pPr>
            <a:lvl3pPr marL="597606" indent="0" algn="ctr">
              <a:buNone/>
              <a:defRPr/>
            </a:lvl3pPr>
            <a:lvl4pPr marL="896409" indent="0" algn="ctr">
              <a:buNone/>
              <a:defRPr/>
            </a:lvl4pPr>
            <a:lvl5pPr marL="1195212" indent="0" algn="ctr">
              <a:buNone/>
              <a:defRPr/>
            </a:lvl5pPr>
            <a:lvl6pPr marL="1494015" indent="0" algn="ctr">
              <a:buNone/>
              <a:defRPr/>
            </a:lvl6pPr>
            <a:lvl7pPr marL="1792818" indent="0" algn="ctr">
              <a:buNone/>
              <a:defRPr/>
            </a:lvl7pPr>
            <a:lvl8pPr marL="2091622" indent="0" algn="ctr">
              <a:buNone/>
              <a:defRPr/>
            </a:lvl8pPr>
            <a:lvl9pPr marL="2390425" indent="0" algn="ctr">
              <a:buNone/>
              <a:defRPr/>
            </a:lvl9pPr>
          </a:lstStyle>
          <a:p>
            <a:r>
              <a:rPr lang="zh-CN" altLang="en-US"/>
              <a:t>单击此处编辑母版副标题样式</a:t>
            </a:r>
            <a:endParaRPr lang="zh-CN" altLang="en-US" dirty="0"/>
          </a:p>
        </p:txBody>
      </p:sp>
      <p:sp>
        <p:nvSpPr>
          <p:cNvPr id="7" name="标题 6"/>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Rectangle 3"/>
          <p:cNvSpPr>
            <a:spLocks noGrp="1" noChangeArrowheads="1"/>
          </p:cNvSpPr>
          <p:nvPr>
            <p:ph type="sldNum" sz="quarter" idx="10"/>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2118109215"/>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3473215605"/>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10232A94-6601-4080-9AE9-1A28178D7A45}" type="datetime1">
              <a:rPr lang="zh-CN" altLang="en-US" smtClean="0"/>
              <a:t>2020/9/28</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220657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fld id="{5A1FB4EE-0320-4CE1-9500-485866F34A8B}" type="datetimeFigureOut">
              <a:rPr lang="zh-CN" altLang="en-US" smtClean="0"/>
              <a:t>2020/9/28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292536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fld id="{5A1FB4EE-0320-4CE1-9500-485866F34A8B}" type="datetimeFigureOut">
              <a:rPr lang="zh-CN" altLang="en-US" smtClean="0"/>
              <a:t>2020/9/28</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1604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fld id="{5A1FB4EE-0320-4CE1-9500-485866F34A8B}" type="datetimeFigureOut">
              <a:rPr lang="zh-CN" altLang="en-US" smtClean="0"/>
              <a:t>2020/9/28</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388388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itchFamily="18" charset="0"/>
              </a:defRPr>
            </a:lvl1p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fld id="{5A1FB4EE-0320-4CE1-9500-485866F34A8B}" type="datetimeFigureOut">
              <a:rPr lang="zh-CN" altLang="en-US" smtClean="0"/>
              <a:t>2020/9/28</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2431158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fld id="{5A1FB4EE-0320-4CE1-9500-485866F34A8B}" type="datetimeFigureOut">
              <a:rPr lang="zh-CN" altLang="en-US" smtClean="0"/>
              <a:t>2020/9/28</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100818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fld id="{5A1FB4EE-0320-4CE1-9500-485866F34A8B}" type="datetimeFigureOut">
              <a:rPr lang="zh-CN" altLang="en-US" smtClean="0"/>
              <a:t>2020/9/28</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2757454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5A1FB4EE-0320-4CE1-9500-485866F34A8B}" type="datetimeFigureOut">
              <a:rPr lang="zh-CN" altLang="en-US" smtClean="0"/>
              <a:t>2020/9/28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77263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170" name="Picture 24"/>
          <p:cNvPicPr>
            <a:picLocks noChangeAspect="1" noChangeArrowheads="1"/>
          </p:cNvPicPr>
          <p:nvPr/>
        </p:nvPicPr>
        <p:blipFill>
          <a:blip r:embed="rId14"/>
          <a:srcRect/>
          <a:stretch>
            <a:fillRect/>
          </a:stretch>
        </p:blipFill>
        <p:spPr bwMode="auto">
          <a:xfrm>
            <a:off x="0" y="-26988"/>
            <a:ext cx="9144000" cy="863601"/>
          </a:xfrm>
          <a:prstGeom prst="rect">
            <a:avLst/>
          </a:prstGeom>
          <a:noFill/>
          <a:ln w="9525">
            <a:noFill/>
            <a:miter lim="800000"/>
            <a:headEnd/>
            <a:tailEnd/>
          </a:ln>
        </p:spPr>
      </p:pic>
      <p:sp>
        <p:nvSpPr>
          <p:cNvPr id="2" name="标题占位符 1"/>
          <p:cNvSpPr>
            <a:spLocks noGrp="1"/>
          </p:cNvSpPr>
          <p:nvPr>
            <p:ph type="title"/>
          </p:nvPr>
        </p:nvSpPr>
        <p:spPr>
          <a:xfrm>
            <a:off x="250825" y="-14288"/>
            <a:ext cx="7920038" cy="83661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7172" name="文本占位符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fontAlgn="auto">
              <a:spcBef>
                <a:spcPts val="0"/>
              </a:spcBef>
              <a:spcAft>
                <a:spcPts val="0"/>
              </a:spcAft>
              <a:defRPr sz="900" b="0">
                <a:solidFill>
                  <a:schemeClr val="tx1">
                    <a:tint val="75000"/>
                  </a:schemeClr>
                </a:solidFill>
                <a:effectLst/>
                <a:latin typeface="+mn-lt"/>
                <a:ea typeface="+mn-ea"/>
              </a:defRPr>
            </a:lvl1pPr>
          </a:lstStyle>
          <a:p>
            <a:fld id="{5A1FB4EE-0320-4CE1-9500-485866F34A8B}" type="datetimeFigureOut">
              <a:rPr lang="zh-CN" altLang="en-US" smtClean="0"/>
              <a:pPr/>
              <a:t>2020/9/28</a:t>
            </a:fld>
            <a:endParaRPr lang="zh-CN" altLang="en-US"/>
          </a:p>
        </p:txBody>
      </p:sp>
      <p:sp>
        <p:nvSpPr>
          <p:cNvPr id="5" name="页脚占位符 4"/>
          <p:cNvSpPr>
            <a:spLocks noGrp="1"/>
          </p:cNvSpPr>
          <p:nvPr>
            <p:ph type="ftr" sz="quarter" idx="3"/>
          </p:nvPr>
        </p:nvSpPr>
        <p:spPr>
          <a:xfrm>
            <a:off x="3124200" y="6356356"/>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0">
                <a:solidFill>
                  <a:srgbClr val="898989"/>
                </a:solidFill>
                <a:effectLst/>
                <a:latin typeface="+mn-lt"/>
                <a:ea typeface="黑体" pitchFamily="49" charset="-122"/>
              </a:defRPr>
            </a:lvl1pPr>
          </a:lstStyle>
          <a:p>
            <a:endParaRPr lang="zh-CN" altLang="en-US"/>
          </a:p>
        </p:txBody>
      </p:sp>
      <p:sp>
        <p:nvSpPr>
          <p:cNvPr id="6" name="灯片编号占位符 5"/>
          <p:cNvSpPr>
            <a:spLocks noGrp="1"/>
          </p:cNvSpPr>
          <p:nvPr>
            <p:ph type="sldNum" sz="quarter" idx="4"/>
          </p:nvPr>
        </p:nvSpPr>
        <p:spPr>
          <a:xfrm>
            <a:off x="6975475" y="6448431"/>
            <a:ext cx="2133600" cy="365125"/>
          </a:xfrm>
          <a:prstGeom prst="rect">
            <a:avLst/>
          </a:prstGeom>
        </p:spPr>
        <p:txBody>
          <a:bodyPr vert="horz" lIns="91440" tIns="45720" rIns="91440" bIns="45720" rtlCol="0" anchor="ctr"/>
          <a:lstStyle>
            <a:lvl1pPr algn="r" fontAlgn="auto">
              <a:spcBef>
                <a:spcPts val="0"/>
              </a:spcBef>
              <a:spcAft>
                <a:spcPts val="0"/>
              </a:spcAft>
              <a:defRPr sz="1500" b="1" baseline="0" smtClean="0">
                <a:solidFill>
                  <a:srgbClr val="002060"/>
                </a:solidFill>
                <a:effectLst/>
                <a:latin typeface="+mn-lt"/>
                <a:ea typeface="微软雅黑" pitchFamily="34" charset="-122"/>
                <a:cs typeface="Times New Roman" pitchFamily="18" charset="0"/>
              </a:defRPr>
            </a:lvl1pPr>
          </a:lstStyle>
          <a:p>
            <a:fld id="{660274BD-1E5E-4254-A676-EA06CCAC37A5}" type="slidenum">
              <a:rPr lang="zh-CN" altLang="en-US" smtClean="0"/>
              <a:pPr/>
              <a:t>‹#›</a:t>
            </a:fld>
            <a:endParaRPr lang="zh-CN" altLang="en-US"/>
          </a:p>
        </p:txBody>
      </p:sp>
      <p:pic>
        <p:nvPicPr>
          <p:cNvPr id="10" name="图片 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282579" y="-25260"/>
            <a:ext cx="864000" cy="864000"/>
          </a:xfrm>
          <a:prstGeom prst="rect">
            <a:avLst/>
          </a:prstGeom>
        </p:spPr>
      </p:pic>
    </p:spTree>
    <p:extLst>
      <p:ext uri="{BB962C8B-B14F-4D97-AF65-F5344CB8AC3E}">
        <p14:creationId xmlns:p14="http://schemas.microsoft.com/office/powerpoint/2010/main" val="35588231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fontAlgn="base" hangingPunct="1">
        <a:spcBef>
          <a:spcPct val="0"/>
        </a:spcBef>
        <a:spcAft>
          <a:spcPct val="0"/>
        </a:spcAft>
        <a:defRPr sz="3600" b="1" kern="1200">
          <a:solidFill>
            <a:srgbClr val="FFFF00"/>
          </a:solidFill>
          <a:effectLst>
            <a:outerShdw blurRad="38100" dist="38100" dir="2700000" algn="tl">
              <a:srgbClr val="000000">
                <a:alpha val="43137"/>
              </a:srgbClr>
            </a:outerShdw>
          </a:effectLst>
          <a:latin typeface="+mn-lt"/>
          <a:ea typeface="微软雅黑" pitchFamily="34" charset="-122"/>
          <a:cs typeface="+mj-cs"/>
        </a:defRPr>
      </a:lvl1pPr>
      <a:lvl2pPr algn="l" rtl="0" eaLnBrk="1" fontAlgn="base" hangingPunct="1">
        <a:spcBef>
          <a:spcPct val="0"/>
        </a:spcBef>
        <a:spcAft>
          <a:spcPct val="0"/>
        </a:spcAft>
        <a:defRPr sz="2700" b="1">
          <a:solidFill>
            <a:srgbClr val="FFFF00"/>
          </a:solidFill>
          <a:latin typeface="Georgia" pitchFamily="18" charset="0"/>
          <a:ea typeface="微软雅黑" pitchFamily="34" charset="-122"/>
        </a:defRPr>
      </a:lvl2pPr>
      <a:lvl3pPr algn="l" rtl="0" eaLnBrk="1" fontAlgn="base" hangingPunct="1">
        <a:spcBef>
          <a:spcPct val="0"/>
        </a:spcBef>
        <a:spcAft>
          <a:spcPct val="0"/>
        </a:spcAft>
        <a:defRPr sz="2700" b="1">
          <a:solidFill>
            <a:srgbClr val="FFFF00"/>
          </a:solidFill>
          <a:latin typeface="Georgia" pitchFamily="18" charset="0"/>
          <a:ea typeface="微软雅黑" pitchFamily="34" charset="-122"/>
        </a:defRPr>
      </a:lvl3pPr>
      <a:lvl4pPr algn="l" rtl="0" eaLnBrk="1" fontAlgn="base" hangingPunct="1">
        <a:spcBef>
          <a:spcPct val="0"/>
        </a:spcBef>
        <a:spcAft>
          <a:spcPct val="0"/>
        </a:spcAft>
        <a:defRPr sz="2700" b="1">
          <a:solidFill>
            <a:srgbClr val="FFFF00"/>
          </a:solidFill>
          <a:latin typeface="Georgia" pitchFamily="18" charset="0"/>
          <a:ea typeface="微软雅黑" pitchFamily="34" charset="-122"/>
        </a:defRPr>
      </a:lvl4pPr>
      <a:lvl5pPr algn="l" rtl="0" eaLnBrk="1" fontAlgn="base" hangingPunct="1">
        <a:spcBef>
          <a:spcPct val="0"/>
        </a:spcBef>
        <a:spcAft>
          <a:spcPct val="0"/>
        </a:spcAft>
        <a:defRPr sz="2700" b="1">
          <a:solidFill>
            <a:srgbClr val="FFFF00"/>
          </a:solidFill>
          <a:latin typeface="Georgia" pitchFamily="18" charset="0"/>
          <a:ea typeface="微软雅黑" pitchFamily="34" charset="-122"/>
        </a:defRPr>
      </a:lvl5pPr>
      <a:lvl6pPr marL="342900" algn="l" rtl="0" eaLnBrk="1" fontAlgn="base" hangingPunct="1">
        <a:spcBef>
          <a:spcPct val="0"/>
        </a:spcBef>
        <a:spcAft>
          <a:spcPct val="0"/>
        </a:spcAft>
        <a:defRPr sz="2700" b="1">
          <a:solidFill>
            <a:srgbClr val="FFFF00"/>
          </a:solidFill>
          <a:latin typeface="黑体" pitchFamily="49" charset="-122"/>
          <a:ea typeface="黑体" pitchFamily="49" charset="-122"/>
        </a:defRPr>
      </a:lvl6pPr>
      <a:lvl7pPr marL="685800" algn="l" rtl="0" eaLnBrk="1" fontAlgn="base" hangingPunct="1">
        <a:spcBef>
          <a:spcPct val="0"/>
        </a:spcBef>
        <a:spcAft>
          <a:spcPct val="0"/>
        </a:spcAft>
        <a:defRPr sz="2700" b="1">
          <a:solidFill>
            <a:srgbClr val="FFFF00"/>
          </a:solidFill>
          <a:latin typeface="黑体" pitchFamily="49" charset="-122"/>
          <a:ea typeface="黑体" pitchFamily="49" charset="-122"/>
        </a:defRPr>
      </a:lvl7pPr>
      <a:lvl8pPr marL="1028700" algn="l" rtl="0" eaLnBrk="1" fontAlgn="base" hangingPunct="1">
        <a:spcBef>
          <a:spcPct val="0"/>
        </a:spcBef>
        <a:spcAft>
          <a:spcPct val="0"/>
        </a:spcAft>
        <a:defRPr sz="2700" b="1">
          <a:solidFill>
            <a:srgbClr val="FFFF00"/>
          </a:solidFill>
          <a:latin typeface="黑体" pitchFamily="49" charset="-122"/>
          <a:ea typeface="黑体" pitchFamily="49" charset="-122"/>
        </a:defRPr>
      </a:lvl8pPr>
      <a:lvl9pPr marL="1371600" algn="l" rtl="0" eaLnBrk="1" fontAlgn="base" hangingPunct="1">
        <a:spcBef>
          <a:spcPct val="0"/>
        </a:spcBef>
        <a:spcAft>
          <a:spcPct val="0"/>
        </a:spcAft>
        <a:defRPr sz="2700" b="1">
          <a:solidFill>
            <a:srgbClr val="FFFF00"/>
          </a:solidFill>
          <a:latin typeface="黑体" pitchFamily="49" charset="-122"/>
          <a:ea typeface="黑体" pitchFamily="49" charset="-122"/>
        </a:defRPr>
      </a:lvl9pPr>
    </p:titleStyle>
    <p:bodyStyle>
      <a:lvl1pPr marL="257175" indent="-257175" algn="l" rtl="0" eaLnBrk="1" fontAlgn="base" hangingPunct="1">
        <a:spcBef>
          <a:spcPct val="20000"/>
        </a:spcBef>
        <a:spcAft>
          <a:spcPct val="0"/>
        </a:spcAft>
        <a:buFont typeface="Arial" pitchFamily="34" charset="0"/>
        <a:buChar char="•"/>
        <a:defRPr sz="2400" b="1" kern="1200">
          <a:solidFill>
            <a:schemeClr val="tx1"/>
          </a:solidFill>
          <a:latin typeface="+mn-lt"/>
          <a:ea typeface="微软雅黑" pitchFamily="34" charset="-122"/>
          <a:cs typeface="+mn-cs"/>
        </a:defRPr>
      </a:lvl1pPr>
      <a:lvl2pPr marL="557213" indent="-214313" algn="l" rtl="0" eaLnBrk="1" fontAlgn="base" hangingPunct="1">
        <a:spcBef>
          <a:spcPct val="20000"/>
        </a:spcBef>
        <a:spcAft>
          <a:spcPct val="0"/>
        </a:spcAft>
        <a:buFont typeface="Arial" pitchFamily="34" charset="0"/>
        <a:buChar char="–"/>
        <a:defRPr sz="2100" b="1" kern="1200">
          <a:solidFill>
            <a:schemeClr val="tx1"/>
          </a:solidFill>
          <a:latin typeface="+mn-lt"/>
          <a:ea typeface="微软雅黑" pitchFamily="34" charset="-122"/>
          <a:cs typeface="+mn-cs"/>
        </a:defRPr>
      </a:lvl2pPr>
      <a:lvl3pPr marL="857250" indent="-171450" algn="l" rtl="0" eaLnBrk="1" fontAlgn="base" hangingPunct="1">
        <a:spcBef>
          <a:spcPct val="20000"/>
        </a:spcBef>
        <a:spcAft>
          <a:spcPct val="0"/>
        </a:spcAft>
        <a:buFont typeface="Arial" pitchFamily="34" charset="0"/>
        <a:buChar char="•"/>
        <a:defRPr sz="1800" b="1" kern="1200">
          <a:solidFill>
            <a:schemeClr val="tx1"/>
          </a:solidFill>
          <a:latin typeface="+mn-lt"/>
          <a:ea typeface="微软雅黑" pitchFamily="34" charset="-122"/>
          <a:cs typeface="+mn-cs"/>
        </a:defRPr>
      </a:lvl3pPr>
      <a:lvl4pPr marL="1200150" indent="-171450" algn="l" rtl="0" eaLnBrk="1" fontAlgn="base" hangingPunct="1">
        <a:spcBef>
          <a:spcPct val="20000"/>
        </a:spcBef>
        <a:spcAft>
          <a:spcPct val="0"/>
        </a:spcAft>
        <a:buFont typeface="Arial" pitchFamily="34" charset="0"/>
        <a:buChar char="–"/>
        <a:defRPr sz="1500" b="1" kern="1200">
          <a:solidFill>
            <a:schemeClr val="tx1"/>
          </a:solidFill>
          <a:latin typeface="+mn-lt"/>
          <a:ea typeface="微软雅黑" pitchFamily="34" charset="-122"/>
          <a:cs typeface="+mn-cs"/>
        </a:defRPr>
      </a:lvl4pPr>
      <a:lvl5pPr marL="1543050" indent="-171450" algn="l" rtl="0" eaLnBrk="1" fontAlgn="base" hangingPunct="1">
        <a:spcBef>
          <a:spcPct val="20000"/>
        </a:spcBef>
        <a:spcAft>
          <a:spcPct val="0"/>
        </a:spcAft>
        <a:buFont typeface="Arial" pitchFamily="34" charset="0"/>
        <a:buChar char="»"/>
        <a:defRPr sz="1500" b="1" kern="1200">
          <a:solidFill>
            <a:schemeClr val="tx1"/>
          </a:solidFill>
          <a:latin typeface="+mn-lt"/>
          <a:ea typeface="微软雅黑" pitchFamily="34"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170" name="Picture 24"/>
          <p:cNvPicPr>
            <a:picLocks noChangeAspect="1" noChangeArrowheads="1"/>
          </p:cNvPicPr>
          <p:nvPr/>
        </p:nvPicPr>
        <p:blipFill>
          <a:blip r:embed="rId15"/>
          <a:srcRect/>
          <a:stretch>
            <a:fillRect/>
          </a:stretch>
        </p:blipFill>
        <p:spPr bwMode="auto">
          <a:xfrm>
            <a:off x="0" y="-26988"/>
            <a:ext cx="9144000" cy="863601"/>
          </a:xfrm>
          <a:prstGeom prst="rect">
            <a:avLst/>
          </a:prstGeom>
          <a:noFill/>
          <a:ln w="9525">
            <a:noFill/>
            <a:miter lim="800000"/>
            <a:headEnd/>
            <a:tailEnd/>
          </a:ln>
        </p:spPr>
      </p:pic>
      <p:sp>
        <p:nvSpPr>
          <p:cNvPr id="2" name="标题占位符 1"/>
          <p:cNvSpPr>
            <a:spLocks noGrp="1"/>
          </p:cNvSpPr>
          <p:nvPr>
            <p:ph type="title"/>
          </p:nvPr>
        </p:nvSpPr>
        <p:spPr>
          <a:xfrm>
            <a:off x="250825" y="-14288"/>
            <a:ext cx="7920038" cy="83661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7172" name="文本占位符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fontAlgn="auto">
              <a:spcBef>
                <a:spcPts val="0"/>
              </a:spcBef>
              <a:spcAft>
                <a:spcPts val="0"/>
              </a:spcAft>
              <a:defRPr sz="900" b="0">
                <a:solidFill>
                  <a:schemeClr val="tx1">
                    <a:tint val="75000"/>
                  </a:schemeClr>
                </a:solidFill>
                <a:effectLst/>
                <a:latin typeface="+mn-lt"/>
                <a:ea typeface="+mn-ea"/>
              </a:defRPr>
            </a:lvl1pPr>
          </a:lstStyle>
          <a:p>
            <a:fld id="{2854FAA1-9BDB-480E-8957-8783F3E8F403}" type="datetime1">
              <a:rPr lang="zh-CN" altLang="en-US" smtClean="0"/>
              <a:t>2020/9/28</a:t>
            </a:fld>
            <a:endParaRPr lang="zh-CN" altLang="en-US"/>
          </a:p>
        </p:txBody>
      </p:sp>
      <p:sp>
        <p:nvSpPr>
          <p:cNvPr id="5" name="页脚占位符 4"/>
          <p:cNvSpPr>
            <a:spLocks noGrp="1"/>
          </p:cNvSpPr>
          <p:nvPr>
            <p:ph type="ftr" sz="quarter" idx="3"/>
          </p:nvPr>
        </p:nvSpPr>
        <p:spPr>
          <a:xfrm>
            <a:off x="3124200" y="6356356"/>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0">
                <a:solidFill>
                  <a:srgbClr val="898989"/>
                </a:solidFill>
                <a:effectLst/>
                <a:ea typeface="黑体" pitchFamily="49" charset="-122"/>
              </a:defRPr>
            </a:lvl1pPr>
          </a:lstStyle>
          <a:p>
            <a:endParaRPr lang="zh-CN" altLang="en-US"/>
          </a:p>
        </p:txBody>
      </p:sp>
      <p:sp>
        <p:nvSpPr>
          <p:cNvPr id="6" name="灯片编号占位符 5"/>
          <p:cNvSpPr>
            <a:spLocks noGrp="1"/>
          </p:cNvSpPr>
          <p:nvPr>
            <p:ph type="sldNum" sz="quarter" idx="4"/>
          </p:nvPr>
        </p:nvSpPr>
        <p:spPr>
          <a:xfrm>
            <a:off x="6975475" y="6448431"/>
            <a:ext cx="2133600" cy="365125"/>
          </a:xfrm>
          <a:prstGeom prst="rect">
            <a:avLst/>
          </a:prstGeom>
        </p:spPr>
        <p:txBody>
          <a:bodyPr vert="horz" lIns="91440" tIns="45720" rIns="91440" bIns="45720" rtlCol="0" anchor="ctr"/>
          <a:lstStyle>
            <a:lvl1pPr algn="r" fontAlgn="auto">
              <a:spcBef>
                <a:spcPts val="0"/>
              </a:spcBef>
              <a:spcAft>
                <a:spcPts val="0"/>
              </a:spcAft>
              <a:defRPr sz="1500" b="1" baseline="0" smtClean="0">
                <a:solidFill>
                  <a:srgbClr val="002060"/>
                </a:solidFill>
                <a:effectLst/>
                <a:latin typeface="+mn-lt"/>
                <a:ea typeface="微软雅黑" pitchFamily="34" charset="-122"/>
                <a:cs typeface="Times New Roman" pitchFamily="18" charset="0"/>
              </a:defRPr>
            </a:lvl1pPr>
          </a:lstStyle>
          <a:p>
            <a:fld id="{99A9AD5A-B256-4321-9003-BB2F11D71A39}" type="slidenum">
              <a:rPr lang="zh-CN" altLang="en-US" smtClean="0"/>
              <a:t>‹#›</a:t>
            </a:fld>
            <a:endParaRPr lang="zh-CN" altLang="en-US"/>
          </a:p>
        </p:txBody>
      </p:sp>
      <p:pic>
        <p:nvPicPr>
          <p:cNvPr id="10" name="图片 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282579" y="-25260"/>
            <a:ext cx="864000" cy="864000"/>
          </a:xfrm>
          <a:prstGeom prst="rect">
            <a:avLst/>
          </a:prstGeom>
        </p:spPr>
      </p:pic>
    </p:spTree>
    <p:extLst>
      <p:ext uri="{BB962C8B-B14F-4D97-AF65-F5344CB8AC3E}">
        <p14:creationId xmlns:p14="http://schemas.microsoft.com/office/powerpoint/2010/main" val="110002480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hf hdr="0" ftr="0" dt="0"/>
  <p:txStyles>
    <p:titleStyle>
      <a:lvl1pPr algn="l" rtl="0" eaLnBrk="1" fontAlgn="base" hangingPunct="1">
        <a:spcBef>
          <a:spcPct val="0"/>
        </a:spcBef>
        <a:spcAft>
          <a:spcPct val="0"/>
        </a:spcAft>
        <a:defRPr sz="3600" b="1" kern="1200">
          <a:solidFill>
            <a:srgbClr val="FFFF00"/>
          </a:solidFill>
          <a:effectLst>
            <a:outerShdw blurRad="38100" dist="38100" dir="2700000" algn="tl">
              <a:srgbClr val="000000">
                <a:alpha val="43137"/>
              </a:srgbClr>
            </a:outerShdw>
          </a:effectLst>
          <a:latin typeface="Georgia" pitchFamily="18" charset="0"/>
          <a:ea typeface="微软雅黑" pitchFamily="34" charset="-122"/>
          <a:cs typeface="+mj-cs"/>
        </a:defRPr>
      </a:lvl1pPr>
      <a:lvl2pPr algn="l" rtl="0" eaLnBrk="1" fontAlgn="base" hangingPunct="1">
        <a:spcBef>
          <a:spcPct val="0"/>
        </a:spcBef>
        <a:spcAft>
          <a:spcPct val="0"/>
        </a:spcAft>
        <a:defRPr sz="2700" b="1">
          <a:solidFill>
            <a:srgbClr val="FFFF00"/>
          </a:solidFill>
          <a:latin typeface="Georgia" pitchFamily="18" charset="0"/>
          <a:ea typeface="微软雅黑" pitchFamily="34" charset="-122"/>
        </a:defRPr>
      </a:lvl2pPr>
      <a:lvl3pPr algn="l" rtl="0" eaLnBrk="1" fontAlgn="base" hangingPunct="1">
        <a:spcBef>
          <a:spcPct val="0"/>
        </a:spcBef>
        <a:spcAft>
          <a:spcPct val="0"/>
        </a:spcAft>
        <a:defRPr sz="2700" b="1">
          <a:solidFill>
            <a:srgbClr val="FFFF00"/>
          </a:solidFill>
          <a:latin typeface="Georgia" pitchFamily="18" charset="0"/>
          <a:ea typeface="微软雅黑" pitchFamily="34" charset="-122"/>
        </a:defRPr>
      </a:lvl3pPr>
      <a:lvl4pPr algn="l" rtl="0" eaLnBrk="1" fontAlgn="base" hangingPunct="1">
        <a:spcBef>
          <a:spcPct val="0"/>
        </a:spcBef>
        <a:spcAft>
          <a:spcPct val="0"/>
        </a:spcAft>
        <a:defRPr sz="2700" b="1">
          <a:solidFill>
            <a:srgbClr val="FFFF00"/>
          </a:solidFill>
          <a:latin typeface="Georgia" pitchFamily="18" charset="0"/>
          <a:ea typeface="微软雅黑" pitchFamily="34" charset="-122"/>
        </a:defRPr>
      </a:lvl4pPr>
      <a:lvl5pPr algn="l" rtl="0" eaLnBrk="1" fontAlgn="base" hangingPunct="1">
        <a:spcBef>
          <a:spcPct val="0"/>
        </a:spcBef>
        <a:spcAft>
          <a:spcPct val="0"/>
        </a:spcAft>
        <a:defRPr sz="2700" b="1">
          <a:solidFill>
            <a:srgbClr val="FFFF00"/>
          </a:solidFill>
          <a:latin typeface="Georgia" pitchFamily="18" charset="0"/>
          <a:ea typeface="微软雅黑" pitchFamily="34" charset="-122"/>
        </a:defRPr>
      </a:lvl5pPr>
      <a:lvl6pPr marL="342900" algn="l" rtl="0" eaLnBrk="1" fontAlgn="base" hangingPunct="1">
        <a:spcBef>
          <a:spcPct val="0"/>
        </a:spcBef>
        <a:spcAft>
          <a:spcPct val="0"/>
        </a:spcAft>
        <a:defRPr sz="2700" b="1">
          <a:solidFill>
            <a:srgbClr val="FFFF00"/>
          </a:solidFill>
          <a:latin typeface="黑体" pitchFamily="49" charset="-122"/>
          <a:ea typeface="黑体" pitchFamily="49" charset="-122"/>
        </a:defRPr>
      </a:lvl6pPr>
      <a:lvl7pPr marL="685800" algn="l" rtl="0" eaLnBrk="1" fontAlgn="base" hangingPunct="1">
        <a:spcBef>
          <a:spcPct val="0"/>
        </a:spcBef>
        <a:spcAft>
          <a:spcPct val="0"/>
        </a:spcAft>
        <a:defRPr sz="2700" b="1">
          <a:solidFill>
            <a:srgbClr val="FFFF00"/>
          </a:solidFill>
          <a:latin typeface="黑体" pitchFamily="49" charset="-122"/>
          <a:ea typeface="黑体" pitchFamily="49" charset="-122"/>
        </a:defRPr>
      </a:lvl7pPr>
      <a:lvl8pPr marL="1028700" algn="l" rtl="0" eaLnBrk="1" fontAlgn="base" hangingPunct="1">
        <a:spcBef>
          <a:spcPct val="0"/>
        </a:spcBef>
        <a:spcAft>
          <a:spcPct val="0"/>
        </a:spcAft>
        <a:defRPr sz="2700" b="1">
          <a:solidFill>
            <a:srgbClr val="FFFF00"/>
          </a:solidFill>
          <a:latin typeface="黑体" pitchFamily="49" charset="-122"/>
          <a:ea typeface="黑体" pitchFamily="49" charset="-122"/>
        </a:defRPr>
      </a:lvl8pPr>
      <a:lvl9pPr marL="1371600" algn="l" rtl="0" eaLnBrk="1" fontAlgn="base" hangingPunct="1">
        <a:spcBef>
          <a:spcPct val="0"/>
        </a:spcBef>
        <a:spcAft>
          <a:spcPct val="0"/>
        </a:spcAft>
        <a:defRPr sz="2700" b="1">
          <a:solidFill>
            <a:srgbClr val="FFFF00"/>
          </a:solidFill>
          <a:latin typeface="黑体" pitchFamily="49" charset="-122"/>
          <a:ea typeface="黑体" pitchFamily="49" charset="-122"/>
        </a:defRPr>
      </a:lvl9pPr>
    </p:titleStyle>
    <p:bodyStyle>
      <a:lvl1pPr marL="257175" indent="-257175" algn="l" rtl="0" eaLnBrk="1" fontAlgn="base" hangingPunct="1">
        <a:spcBef>
          <a:spcPct val="20000"/>
        </a:spcBef>
        <a:spcAft>
          <a:spcPct val="0"/>
        </a:spcAft>
        <a:buFont typeface="Arial" pitchFamily="34" charset="0"/>
        <a:buChar char="•"/>
        <a:defRPr sz="2400" b="1" kern="1200">
          <a:solidFill>
            <a:schemeClr val="tx1"/>
          </a:solidFill>
          <a:latin typeface="Georgia" pitchFamily="18" charset="0"/>
          <a:ea typeface="微软雅黑" pitchFamily="34" charset="-122"/>
          <a:cs typeface="+mn-cs"/>
        </a:defRPr>
      </a:lvl1pPr>
      <a:lvl2pPr marL="557213" indent="-214313" algn="l" rtl="0" eaLnBrk="1" fontAlgn="base" hangingPunct="1">
        <a:spcBef>
          <a:spcPct val="20000"/>
        </a:spcBef>
        <a:spcAft>
          <a:spcPct val="0"/>
        </a:spcAft>
        <a:buFont typeface="Arial" pitchFamily="34" charset="0"/>
        <a:buChar char="–"/>
        <a:defRPr sz="2100" b="1" kern="1200">
          <a:solidFill>
            <a:schemeClr val="tx1"/>
          </a:solidFill>
          <a:latin typeface="Georgia" pitchFamily="18" charset="0"/>
          <a:ea typeface="微软雅黑" pitchFamily="34" charset="-122"/>
          <a:cs typeface="+mn-cs"/>
        </a:defRPr>
      </a:lvl2pPr>
      <a:lvl3pPr marL="857250" indent="-171450" algn="l" rtl="0" eaLnBrk="1" fontAlgn="base" hangingPunct="1">
        <a:spcBef>
          <a:spcPct val="20000"/>
        </a:spcBef>
        <a:spcAft>
          <a:spcPct val="0"/>
        </a:spcAft>
        <a:buFont typeface="Arial" pitchFamily="34" charset="0"/>
        <a:buChar char="•"/>
        <a:defRPr sz="1800" b="1" kern="1200">
          <a:solidFill>
            <a:schemeClr val="tx1"/>
          </a:solidFill>
          <a:latin typeface="Georgia" pitchFamily="18" charset="0"/>
          <a:ea typeface="微软雅黑" pitchFamily="34" charset="-122"/>
          <a:cs typeface="+mn-cs"/>
        </a:defRPr>
      </a:lvl3pPr>
      <a:lvl4pPr marL="1200150" indent="-171450" algn="l" rtl="0" eaLnBrk="1" fontAlgn="base" hangingPunct="1">
        <a:spcBef>
          <a:spcPct val="20000"/>
        </a:spcBef>
        <a:spcAft>
          <a:spcPct val="0"/>
        </a:spcAft>
        <a:buFont typeface="Arial" pitchFamily="34" charset="0"/>
        <a:buChar char="–"/>
        <a:defRPr sz="1500" b="1" kern="1200">
          <a:solidFill>
            <a:schemeClr val="tx1"/>
          </a:solidFill>
          <a:latin typeface="Georgia" pitchFamily="18" charset="0"/>
          <a:ea typeface="微软雅黑" pitchFamily="34" charset="-122"/>
          <a:cs typeface="+mn-cs"/>
        </a:defRPr>
      </a:lvl4pPr>
      <a:lvl5pPr marL="1543050" indent="-171450" algn="l" rtl="0" eaLnBrk="1" fontAlgn="base" hangingPunct="1">
        <a:spcBef>
          <a:spcPct val="20000"/>
        </a:spcBef>
        <a:spcAft>
          <a:spcPct val="0"/>
        </a:spcAft>
        <a:buFont typeface="Arial" pitchFamily="34" charset="0"/>
        <a:buChar char="»"/>
        <a:defRPr sz="1500" b="1" kern="1200">
          <a:solidFill>
            <a:schemeClr val="tx1"/>
          </a:solidFill>
          <a:latin typeface="Georgia" pitchFamily="18" charset="0"/>
          <a:ea typeface="微软雅黑" pitchFamily="34"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7.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0.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6.bin"/><Relationship Id="rId4" Type="http://schemas.openxmlformats.org/officeDocument/2006/relationships/image" Target="../media/image22.wmf"/></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oleObject" Target="../embeddings/oleObject9.bin"/><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25.wmf"/><Relationship Id="rId2" Type="http://schemas.openxmlformats.org/officeDocument/2006/relationships/slideLayout" Target="../slideLayouts/slideLayout6.xml"/><Relationship Id="rId16" Type="http://schemas.openxmlformats.org/officeDocument/2006/relationships/image" Target="../media/image27.wmf"/><Relationship Id="rId1" Type="http://schemas.openxmlformats.org/officeDocument/2006/relationships/vmlDrawing" Target="../drawings/vmlDrawing4.vml"/><Relationship Id="rId6" Type="http://schemas.openxmlformats.org/officeDocument/2006/relationships/image" Target="../media/image31.png"/><Relationship Id="rId11" Type="http://schemas.openxmlformats.org/officeDocument/2006/relationships/oleObject" Target="../embeddings/oleObject8.bin"/><Relationship Id="rId5" Type="http://schemas.openxmlformats.org/officeDocument/2006/relationships/image" Target="../media/image30.png"/><Relationship Id="rId15" Type="http://schemas.openxmlformats.org/officeDocument/2006/relationships/oleObject" Target="../embeddings/oleObject10.bin"/><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26.wmf"/></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D3A9F18-62DE-4DBD-AA88-79A0F8DDD832}"/>
              </a:ext>
            </a:extLst>
          </p:cNvPr>
          <p:cNvSpPr>
            <a:spLocks noGrp="1"/>
          </p:cNvSpPr>
          <p:nvPr>
            <p:ph type="ctrTitle"/>
          </p:nvPr>
        </p:nvSpPr>
        <p:spPr/>
        <p:txBody>
          <a:bodyPr/>
          <a:lstStyle/>
          <a:p>
            <a:r>
              <a:rPr lang="zh-CN" altLang="en-US" dirty="0"/>
              <a:t>文献调研</a:t>
            </a:r>
          </a:p>
        </p:txBody>
      </p:sp>
      <p:sp>
        <p:nvSpPr>
          <p:cNvPr id="7" name="副标题 6">
            <a:extLst>
              <a:ext uri="{FF2B5EF4-FFF2-40B4-BE49-F238E27FC236}">
                <a16:creationId xmlns:a16="http://schemas.microsoft.com/office/drawing/2014/main" id="{7D7FF15B-FDC8-4E45-B53D-C034AD764F92}"/>
              </a:ext>
            </a:extLst>
          </p:cNvPr>
          <p:cNvSpPr>
            <a:spLocks noGrp="1"/>
          </p:cNvSpPr>
          <p:nvPr>
            <p:ph type="subTitle" idx="1"/>
          </p:nvPr>
        </p:nvSpPr>
        <p:spPr/>
        <p:txBody>
          <a:bodyPr/>
          <a:lstStyle/>
          <a:p>
            <a:r>
              <a:rPr lang="zh-CN" altLang="en-US" dirty="0"/>
              <a:t>刘苏明</a:t>
            </a:r>
          </a:p>
        </p:txBody>
      </p:sp>
    </p:spTree>
    <p:extLst>
      <p:ext uri="{BB962C8B-B14F-4D97-AF65-F5344CB8AC3E}">
        <p14:creationId xmlns:p14="http://schemas.microsoft.com/office/powerpoint/2010/main" val="2745978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999B6-661A-49BB-BE70-E126CFF94433}"/>
              </a:ext>
            </a:extLst>
          </p:cNvPr>
          <p:cNvSpPr>
            <a:spLocks noGrp="1"/>
          </p:cNvSpPr>
          <p:nvPr>
            <p:ph type="title"/>
          </p:nvPr>
        </p:nvSpPr>
        <p:spPr/>
        <p:txBody>
          <a:bodyPr/>
          <a:lstStyle/>
          <a:p>
            <a:r>
              <a:rPr lang="zh-CN" altLang="en-US" dirty="0"/>
              <a:t>差分波前传感</a:t>
            </a:r>
          </a:p>
        </p:txBody>
      </p:sp>
      <p:pic>
        <p:nvPicPr>
          <p:cNvPr id="3" name="图片 2">
            <a:extLst>
              <a:ext uri="{FF2B5EF4-FFF2-40B4-BE49-F238E27FC236}">
                <a16:creationId xmlns:a16="http://schemas.microsoft.com/office/drawing/2014/main" id="{E2577876-6ED4-4262-8D2D-507ECEC2DC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80270" y="1249931"/>
            <a:ext cx="5396230" cy="1606550"/>
          </a:xfrm>
          <a:prstGeom prst="rect">
            <a:avLst/>
          </a:prstGeom>
          <a:noFill/>
          <a:ln>
            <a:noFill/>
          </a:ln>
        </p:spPr>
      </p:pic>
      <p:sp>
        <p:nvSpPr>
          <p:cNvPr id="4" name="文本框 3">
            <a:extLst>
              <a:ext uri="{FF2B5EF4-FFF2-40B4-BE49-F238E27FC236}">
                <a16:creationId xmlns:a16="http://schemas.microsoft.com/office/drawing/2014/main" id="{E4543643-FE84-4B44-90A0-E4AF3D81A33A}"/>
              </a:ext>
            </a:extLst>
          </p:cNvPr>
          <p:cNvSpPr txBox="1"/>
          <p:nvPr/>
        </p:nvSpPr>
        <p:spPr>
          <a:xfrm>
            <a:off x="1098958" y="3313651"/>
            <a:ext cx="6258187" cy="369332"/>
          </a:xfrm>
          <a:prstGeom prst="rect">
            <a:avLst/>
          </a:prstGeom>
          <a:noFill/>
        </p:spPr>
        <p:txBody>
          <a:bodyPr wrap="square" rtlCol="0">
            <a:spAutoFit/>
          </a:bodyPr>
          <a:lstStyle/>
          <a:p>
            <a:r>
              <a:rPr lang="zh-CN" altLang="en-US" dirty="0"/>
              <a:t>探测面上任一点</a:t>
            </a:r>
            <a:r>
              <a:rPr lang="en-US" altLang="zh-CN" dirty="0"/>
              <a:t>y</a:t>
            </a:r>
            <a:r>
              <a:rPr lang="zh-CN" altLang="en-US" dirty="0"/>
              <a:t>的光程差为</a:t>
            </a:r>
            <a:r>
              <a:rPr lang="en-US" altLang="zh-CN" i="1" dirty="0" err="1"/>
              <a:t>y</a:t>
            </a:r>
            <a:r>
              <a:rPr lang="en-US" altLang="zh-CN" dirty="0" err="1"/>
              <a:t>sin</a:t>
            </a:r>
            <a:r>
              <a:rPr lang="en-US" altLang="zh-CN" dirty="0"/>
              <a:t>α</a:t>
            </a:r>
            <a:r>
              <a:rPr lang="zh-CN" altLang="en-US" dirty="0"/>
              <a:t>，一二象限的平均相位为</a:t>
            </a:r>
          </a:p>
        </p:txBody>
      </p:sp>
      <p:graphicFrame>
        <p:nvGraphicFramePr>
          <p:cNvPr id="6" name="对象 5">
            <a:extLst>
              <a:ext uri="{FF2B5EF4-FFF2-40B4-BE49-F238E27FC236}">
                <a16:creationId xmlns:a16="http://schemas.microsoft.com/office/drawing/2014/main" id="{8FEF03AC-5E17-4279-8C4E-37B2A93EFEB9}"/>
              </a:ext>
            </a:extLst>
          </p:cNvPr>
          <p:cNvGraphicFramePr>
            <a:graphicFrameLocks noChangeAspect="1"/>
          </p:cNvGraphicFramePr>
          <p:nvPr>
            <p:extLst>
              <p:ext uri="{D42A27DB-BD31-4B8C-83A1-F6EECF244321}">
                <p14:modId xmlns:p14="http://schemas.microsoft.com/office/powerpoint/2010/main" val="76113664"/>
              </p:ext>
            </p:extLst>
          </p:nvPr>
        </p:nvGraphicFramePr>
        <p:xfrm>
          <a:off x="2332777" y="3741703"/>
          <a:ext cx="4643723" cy="922791"/>
        </p:xfrm>
        <a:graphic>
          <a:graphicData uri="http://schemas.openxmlformats.org/presentationml/2006/ole">
            <mc:AlternateContent xmlns:mc="http://schemas.openxmlformats.org/markup-compatibility/2006">
              <mc:Choice xmlns:v="urn:schemas-microsoft-com:vml" Requires="v">
                <p:oleObj spid="_x0000_s2057" name="Equation" r:id="rId4" imgW="2971800" imgH="584200" progId="Equation.DSMT4">
                  <p:embed/>
                </p:oleObj>
              </mc:Choice>
              <mc:Fallback>
                <p:oleObj name="Equation" r:id="rId4" imgW="2971800" imgH="5842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2777" y="3741703"/>
                        <a:ext cx="4643723" cy="922791"/>
                      </a:xfrm>
                      <a:prstGeom prst="rect">
                        <a:avLst/>
                      </a:prstGeom>
                      <a:noFill/>
                    </p:spPr>
                  </p:pic>
                </p:oleObj>
              </mc:Fallback>
            </mc:AlternateContent>
          </a:graphicData>
        </a:graphic>
      </p:graphicFrame>
      <p:sp>
        <p:nvSpPr>
          <p:cNvPr id="7" name="文本框 6">
            <a:extLst>
              <a:ext uri="{FF2B5EF4-FFF2-40B4-BE49-F238E27FC236}">
                <a16:creationId xmlns:a16="http://schemas.microsoft.com/office/drawing/2014/main" id="{0FF210F3-DDEA-47F8-9610-22EDEBB807F5}"/>
              </a:ext>
            </a:extLst>
          </p:cNvPr>
          <p:cNvSpPr txBox="1"/>
          <p:nvPr/>
        </p:nvSpPr>
        <p:spPr>
          <a:xfrm>
            <a:off x="1216404" y="4798503"/>
            <a:ext cx="5821959" cy="369332"/>
          </a:xfrm>
          <a:prstGeom prst="rect">
            <a:avLst/>
          </a:prstGeom>
          <a:noFill/>
        </p:spPr>
        <p:txBody>
          <a:bodyPr wrap="square" rtlCol="0">
            <a:spAutoFit/>
          </a:bodyPr>
          <a:lstStyle/>
          <a:p>
            <a:r>
              <a:rPr lang="zh-CN" altLang="en-US" dirty="0"/>
              <a:t>三四象限的平均相位为</a:t>
            </a:r>
          </a:p>
        </p:txBody>
      </p:sp>
      <p:sp>
        <p:nvSpPr>
          <p:cNvPr id="8" name="Rectangle 4">
            <a:extLst>
              <a:ext uri="{FF2B5EF4-FFF2-40B4-BE49-F238E27FC236}">
                <a16:creationId xmlns:a16="http://schemas.microsoft.com/office/drawing/2014/main" id="{60058FB6-5482-43AE-9479-9C2393AFE9A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B216CCB6-4BBA-4D7F-8088-D54ECA8ECDFF}"/>
              </a:ext>
            </a:extLst>
          </p:cNvPr>
          <p:cNvGraphicFramePr>
            <a:graphicFrameLocks noChangeAspect="1"/>
          </p:cNvGraphicFramePr>
          <p:nvPr>
            <p:extLst>
              <p:ext uri="{D42A27DB-BD31-4B8C-83A1-F6EECF244321}">
                <p14:modId xmlns:p14="http://schemas.microsoft.com/office/powerpoint/2010/main" val="13426682"/>
              </p:ext>
            </p:extLst>
          </p:nvPr>
        </p:nvGraphicFramePr>
        <p:xfrm>
          <a:off x="2332777" y="5347807"/>
          <a:ext cx="4355707" cy="818345"/>
        </p:xfrm>
        <a:graphic>
          <a:graphicData uri="http://schemas.openxmlformats.org/presentationml/2006/ole">
            <mc:AlternateContent xmlns:mc="http://schemas.openxmlformats.org/markup-compatibility/2006">
              <mc:Choice xmlns:v="urn:schemas-microsoft-com:vml" Requires="v">
                <p:oleObj spid="_x0000_s2058" name="Equation" r:id="rId6" imgW="3136900" imgH="584200" progId="Equation.DSMT4">
                  <p:embed/>
                </p:oleObj>
              </mc:Choice>
              <mc:Fallback>
                <p:oleObj name="Equation" r:id="rId6" imgW="3136900" imgH="5842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2777" y="5347807"/>
                        <a:ext cx="4355707" cy="818345"/>
                      </a:xfrm>
                      <a:prstGeom prst="rect">
                        <a:avLst/>
                      </a:prstGeom>
                      <a:noFill/>
                    </p:spPr>
                  </p:pic>
                </p:oleObj>
              </mc:Fallback>
            </mc:AlternateContent>
          </a:graphicData>
        </a:graphic>
      </p:graphicFrame>
    </p:spTree>
    <p:extLst>
      <p:ext uri="{BB962C8B-B14F-4D97-AF65-F5344CB8AC3E}">
        <p14:creationId xmlns:p14="http://schemas.microsoft.com/office/powerpoint/2010/main" val="781120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2A33B-1308-460F-928E-E186BB43F553}"/>
              </a:ext>
            </a:extLst>
          </p:cNvPr>
          <p:cNvSpPr>
            <a:spLocks noGrp="1"/>
          </p:cNvSpPr>
          <p:nvPr>
            <p:ph type="title"/>
          </p:nvPr>
        </p:nvSpPr>
        <p:spPr/>
        <p:txBody>
          <a:bodyPr/>
          <a:lstStyle/>
          <a:p>
            <a:r>
              <a:rPr lang="zh-CN" altLang="en-US" dirty="0"/>
              <a:t>差分波前传感</a:t>
            </a:r>
          </a:p>
        </p:txBody>
      </p:sp>
      <p:pic>
        <p:nvPicPr>
          <p:cNvPr id="3" name="图片 2">
            <a:extLst>
              <a:ext uri="{FF2B5EF4-FFF2-40B4-BE49-F238E27FC236}">
                <a16:creationId xmlns:a16="http://schemas.microsoft.com/office/drawing/2014/main" id="{4E0486C0-7855-4F67-908B-6E55992ACF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12729" y="1266709"/>
            <a:ext cx="5396230" cy="1606550"/>
          </a:xfrm>
          <a:prstGeom prst="rect">
            <a:avLst/>
          </a:prstGeom>
          <a:noFill/>
          <a:ln>
            <a:noFill/>
          </a:ln>
        </p:spPr>
      </p:pic>
      <p:sp>
        <p:nvSpPr>
          <p:cNvPr id="5" name="Rectangle 2">
            <a:extLst>
              <a:ext uri="{FF2B5EF4-FFF2-40B4-BE49-F238E27FC236}">
                <a16:creationId xmlns:a16="http://schemas.microsoft.com/office/drawing/2014/main" id="{FD3D3E13-BD98-4BB6-A731-C609EC582BCF}"/>
              </a:ext>
            </a:extLst>
          </p:cNvPr>
          <p:cNvSpPr>
            <a:spLocks noChangeArrowheads="1"/>
          </p:cNvSpPr>
          <p:nvPr/>
        </p:nvSpPr>
        <p:spPr bwMode="auto">
          <a:xfrm>
            <a:off x="1954635"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8400F342-C21B-476B-98DA-4A6E59934519}"/>
              </a:ext>
            </a:extLst>
          </p:cNvPr>
          <p:cNvGraphicFramePr>
            <a:graphicFrameLocks noChangeAspect="1"/>
          </p:cNvGraphicFramePr>
          <p:nvPr>
            <p:extLst>
              <p:ext uri="{D42A27DB-BD31-4B8C-83A1-F6EECF244321}">
                <p14:modId xmlns:p14="http://schemas.microsoft.com/office/powerpoint/2010/main" val="4142399485"/>
              </p:ext>
            </p:extLst>
          </p:nvPr>
        </p:nvGraphicFramePr>
        <p:xfrm>
          <a:off x="2389997" y="3317643"/>
          <a:ext cx="3641694" cy="719347"/>
        </p:xfrm>
        <a:graphic>
          <a:graphicData uri="http://schemas.openxmlformats.org/presentationml/2006/ole">
            <mc:AlternateContent xmlns:mc="http://schemas.openxmlformats.org/markup-compatibility/2006">
              <mc:Choice xmlns:v="urn:schemas-microsoft-com:vml" Requires="v">
                <p:oleObj spid="_x0000_s3082" name="Equation" r:id="rId4" imgW="2311400" imgH="457200" progId="Equation.DSMT4">
                  <p:embed/>
                </p:oleObj>
              </mc:Choice>
              <mc:Fallback>
                <p:oleObj name="Equation" r:id="rId4" imgW="2311400" imgH="4572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9997" y="3317643"/>
                        <a:ext cx="3641694" cy="719347"/>
                      </a:xfrm>
                      <a:prstGeom prst="rect">
                        <a:avLst/>
                      </a:prstGeom>
                      <a:noFill/>
                    </p:spPr>
                  </p:pic>
                </p:oleObj>
              </mc:Fallback>
            </mc:AlternateContent>
          </a:graphicData>
        </a:graphic>
      </p:graphicFrame>
      <p:sp>
        <p:nvSpPr>
          <p:cNvPr id="7" name="文本框 6">
            <a:extLst>
              <a:ext uri="{FF2B5EF4-FFF2-40B4-BE49-F238E27FC236}">
                <a16:creationId xmlns:a16="http://schemas.microsoft.com/office/drawing/2014/main" id="{54B1A112-5D00-4FC7-84BF-80F7A0372AA1}"/>
              </a:ext>
            </a:extLst>
          </p:cNvPr>
          <p:cNvSpPr txBox="1"/>
          <p:nvPr/>
        </p:nvSpPr>
        <p:spPr>
          <a:xfrm>
            <a:off x="1512729" y="4198166"/>
            <a:ext cx="3797502" cy="369332"/>
          </a:xfrm>
          <a:prstGeom prst="rect">
            <a:avLst/>
          </a:prstGeom>
          <a:noFill/>
        </p:spPr>
        <p:txBody>
          <a:bodyPr wrap="square" rtlCol="0">
            <a:spAutoFit/>
          </a:bodyPr>
          <a:lstStyle/>
          <a:p>
            <a:r>
              <a:rPr lang="zh-CN" altLang="en-US" dirty="0"/>
              <a:t>所以光束偏转通过相位差算得</a:t>
            </a:r>
          </a:p>
        </p:txBody>
      </p:sp>
      <p:graphicFrame>
        <p:nvGraphicFramePr>
          <p:cNvPr id="9" name="对象 8">
            <a:extLst>
              <a:ext uri="{FF2B5EF4-FFF2-40B4-BE49-F238E27FC236}">
                <a16:creationId xmlns:a16="http://schemas.microsoft.com/office/drawing/2014/main" id="{755C81D9-B13E-49D8-B4AE-B935290860AF}"/>
              </a:ext>
            </a:extLst>
          </p:cNvPr>
          <p:cNvGraphicFramePr>
            <a:graphicFrameLocks noChangeAspect="1"/>
          </p:cNvGraphicFramePr>
          <p:nvPr>
            <p:extLst>
              <p:ext uri="{D42A27DB-BD31-4B8C-83A1-F6EECF244321}">
                <p14:modId xmlns:p14="http://schemas.microsoft.com/office/powerpoint/2010/main" val="2075739550"/>
              </p:ext>
            </p:extLst>
          </p:nvPr>
        </p:nvGraphicFramePr>
        <p:xfrm>
          <a:off x="3842157" y="4598819"/>
          <a:ext cx="1249960" cy="664536"/>
        </p:xfrm>
        <a:graphic>
          <a:graphicData uri="http://schemas.openxmlformats.org/presentationml/2006/ole">
            <mc:AlternateContent xmlns:mc="http://schemas.openxmlformats.org/markup-compatibility/2006">
              <mc:Choice xmlns:v="urn:schemas-microsoft-com:vml" Requires="v">
                <p:oleObj spid="_x0000_s3083" name="Equation" r:id="rId6" imgW="748975" imgH="393529" progId="Equation.DSMT4">
                  <p:embed/>
                </p:oleObj>
              </mc:Choice>
              <mc:Fallback>
                <p:oleObj name="Equation" r:id="rId6" imgW="748975" imgH="393529"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2157" y="4598819"/>
                        <a:ext cx="1249960" cy="664536"/>
                      </a:xfrm>
                      <a:prstGeom prst="rect">
                        <a:avLst/>
                      </a:prstGeom>
                      <a:noFill/>
                    </p:spPr>
                  </p:pic>
                </p:oleObj>
              </mc:Fallback>
            </mc:AlternateContent>
          </a:graphicData>
        </a:graphic>
      </p:graphicFrame>
      <p:sp>
        <p:nvSpPr>
          <p:cNvPr id="10" name="文本框 9">
            <a:extLst>
              <a:ext uri="{FF2B5EF4-FFF2-40B4-BE49-F238E27FC236}">
                <a16:creationId xmlns:a16="http://schemas.microsoft.com/office/drawing/2014/main" id="{E1C5A4EB-EAE4-4960-91F7-BC58259D59C2}"/>
              </a:ext>
            </a:extLst>
          </p:cNvPr>
          <p:cNvSpPr txBox="1"/>
          <p:nvPr/>
        </p:nvSpPr>
        <p:spPr>
          <a:xfrm>
            <a:off x="1512729" y="5569239"/>
            <a:ext cx="6658134" cy="646331"/>
          </a:xfrm>
          <a:prstGeom prst="rect">
            <a:avLst/>
          </a:prstGeom>
          <a:noFill/>
        </p:spPr>
        <p:txBody>
          <a:bodyPr wrap="square" rtlCol="0">
            <a:spAutoFit/>
          </a:bodyPr>
          <a:lstStyle/>
          <a:p>
            <a:r>
              <a:rPr lang="zh-CN" altLang="en-US" dirty="0"/>
              <a:t>但是这只是比较理想的情况，实际情况中，偏转角在其它方向也有分量，且光束交点可能不会在探测面上。</a:t>
            </a:r>
          </a:p>
        </p:txBody>
      </p:sp>
    </p:spTree>
    <p:extLst>
      <p:ext uri="{BB962C8B-B14F-4D97-AF65-F5344CB8AC3E}">
        <p14:creationId xmlns:p14="http://schemas.microsoft.com/office/powerpoint/2010/main" val="407933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31A47-0E0B-4FD8-AD7A-19F28EEEF8C5}"/>
              </a:ext>
            </a:extLst>
          </p:cNvPr>
          <p:cNvSpPr>
            <a:spLocks noGrp="1"/>
          </p:cNvSpPr>
          <p:nvPr>
            <p:ph type="title"/>
          </p:nvPr>
        </p:nvSpPr>
        <p:spPr/>
        <p:txBody>
          <a:bodyPr/>
          <a:lstStyle/>
          <a:p>
            <a:r>
              <a:rPr lang="zh-CN" altLang="en-US" dirty="0"/>
              <a:t>差分波前传感</a:t>
            </a:r>
          </a:p>
        </p:txBody>
      </p:sp>
      <p:sp>
        <p:nvSpPr>
          <p:cNvPr id="3" name="文本框 2">
            <a:extLst>
              <a:ext uri="{FF2B5EF4-FFF2-40B4-BE49-F238E27FC236}">
                <a16:creationId xmlns:a16="http://schemas.microsoft.com/office/drawing/2014/main" id="{F07AA349-BA09-4580-90DC-1E14EAC73513}"/>
              </a:ext>
            </a:extLst>
          </p:cNvPr>
          <p:cNvSpPr txBox="1"/>
          <p:nvPr/>
        </p:nvSpPr>
        <p:spPr>
          <a:xfrm>
            <a:off x="343104" y="1426128"/>
            <a:ext cx="7920038" cy="646331"/>
          </a:xfrm>
          <a:prstGeom prst="rect">
            <a:avLst/>
          </a:prstGeom>
          <a:noFill/>
        </p:spPr>
        <p:txBody>
          <a:bodyPr wrap="square" rtlCol="0">
            <a:spAutoFit/>
          </a:bodyPr>
          <a:lstStyle/>
          <a:p>
            <a:r>
              <a:rPr lang="zh-CN" altLang="en-US" dirty="0"/>
              <a:t>一般使用</a:t>
            </a:r>
            <a:r>
              <a:rPr lang="en-US" altLang="zh-CN" dirty="0"/>
              <a:t>QPD</a:t>
            </a:r>
            <a:r>
              <a:rPr lang="zh-CN" altLang="en-US" dirty="0"/>
              <a:t>作为差分波前传感器，因为它噪声低，灵敏度高。但受限于象限尺寸，无法探测到大偏角的干涉光信号。</a:t>
            </a:r>
          </a:p>
        </p:txBody>
      </p:sp>
      <p:graphicFrame>
        <p:nvGraphicFramePr>
          <p:cNvPr id="5" name="对象 4">
            <a:extLst>
              <a:ext uri="{FF2B5EF4-FFF2-40B4-BE49-F238E27FC236}">
                <a16:creationId xmlns:a16="http://schemas.microsoft.com/office/drawing/2014/main" id="{BD72B63D-CEE3-4B0A-B56D-12FE39F754B3}"/>
              </a:ext>
            </a:extLst>
          </p:cNvPr>
          <p:cNvGraphicFramePr>
            <a:graphicFrameLocks noChangeAspect="1"/>
          </p:cNvGraphicFramePr>
          <p:nvPr>
            <p:extLst>
              <p:ext uri="{D42A27DB-BD31-4B8C-83A1-F6EECF244321}">
                <p14:modId xmlns:p14="http://schemas.microsoft.com/office/powerpoint/2010/main" val="2370249232"/>
              </p:ext>
            </p:extLst>
          </p:nvPr>
        </p:nvGraphicFramePr>
        <p:xfrm>
          <a:off x="1812776" y="2946823"/>
          <a:ext cx="4911894" cy="503339"/>
        </p:xfrm>
        <a:graphic>
          <a:graphicData uri="http://schemas.openxmlformats.org/presentationml/2006/ole">
            <mc:AlternateContent xmlns:mc="http://schemas.openxmlformats.org/markup-compatibility/2006">
              <mc:Choice xmlns:v="urn:schemas-microsoft-com:vml" Requires="v">
                <p:oleObj spid="_x0000_s4109" name="Equation" r:id="rId3" imgW="2692400" imgH="279400" progId="Equation.DSMT4">
                  <p:embed/>
                </p:oleObj>
              </mc:Choice>
              <mc:Fallback>
                <p:oleObj name="Equation" r:id="rId3" imgW="2692400" imgH="279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776" y="2946823"/>
                        <a:ext cx="4911894" cy="503339"/>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87C1A9B7-DA6F-41A0-88F2-FEC2EC647749}"/>
              </a:ext>
            </a:extLst>
          </p:cNvPr>
          <p:cNvGraphicFramePr>
            <a:graphicFrameLocks noChangeAspect="1"/>
          </p:cNvGraphicFramePr>
          <p:nvPr>
            <p:extLst>
              <p:ext uri="{D42A27DB-BD31-4B8C-83A1-F6EECF244321}">
                <p14:modId xmlns:p14="http://schemas.microsoft.com/office/powerpoint/2010/main" val="3806221983"/>
              </p:ext>
            </p:extLst>
          </p:nvPr>
        </p:nvGraphicFramePr>
        <p:xfrm>
          <a:off x="880217" y="3998885"/>
          <a:ext cx="7180745" cy="1157680"/>
        </p:xfrm>
        <a:graphic>
          <a:graphicData uri="http://schemas.openxmlformats.org/presentationml/2006/ole">
            <mc:AlternateContent xmlns:mc="http://schemas.openxmlformats.org/markup-compatibility/2006">
              <mc:Choice xmlns:v="urn:schemas-microsoft-com:vml" Requires="v">
                <p:oleObj spid="_x0000_s4110" name="Equation" r:id="rId5" imgW="4381500" imgH="711200" progId="Equation.DSMT4">
                  <p:embed/>
                </p:oleObj>
              </mc:Choice>
              <mc:Fallback>
                <p:oleObj name="Equation" r:id="rId5" imgW="4381500" imgH="71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0217" y="3998885"/>
                        <a:ext cx="7180745" cy="1157680"/>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E42148F3-BB6C-4EF6-9B04-D286F701948D}"/>
              </a:ext>
            </a:extLst>
          </p:cNvPr>
          <p:cNvSpPr txBox="1"/>
          <p:nvPr/>
        </p:nvSpPr>
        <p:spPr>
          <a:xfrm>
            <a:off x="343104" y="3487156"/>
            <a:ext cx="7180745" cy="369332"/>
          </a:xfrm>
          <a:prstGeom prst="rect">
            <a:avLst/>
          </a:prstGeom>
          <a:noFill/>
        </p:spPr>
        <p:txBody>
          <a:bodyPr wrap="square" rtlCol="0">
            <a:spAutoFit/>
          </a:bodyPr>
          <a:lstStyle/>
          <a:p>
            <a:r>
              <a:rPr lang="zh-CN" altLang="en-US" dirty="0"/>
              <a:t>干涉光功率为</a:t>
            </a:r>
          </a:p>
        </p:txBody>
      </p:sp>
      <p:sp>
        <p:nvSpPr>
          <p:cNvPr id="9" name="文本框 8">
            <a:extLst>
              <a:ext uri="{FF2B5EF4-FFF2-40B4-BE49-F238E27FC236}">
                <a16:creationId xmlns:a16="http://schemas.microsoft.com/office/drawing/2014/main" id="{11E65B9C-E351-486E-AC39-ADAF7D13F556}"/>
              </a:ext>
            </a:extLst>
          </p:cNvPr>
          <p:cNvSpPr txBox="1"/>
          <p:nvPr/>
        </p:nvSpPr>
        <p:spPr>
          <a:xfrm>
            <a:off x="343104" y="2499919"/>
            <a:ext cx="2088859" cy="369332"/>
          </a:xfrm>
          <a:prstGeom prst="rect">
            <a:avLst/>
          </a:prstGeom>
          <a:noFill/>
        </p:spPr>
        <p:txBody>
          <a:bodyPr wrap="square" rtlCol="0">
            <a:spAutoFit/>
          </a:bodyPr>
          <a:lstStyle/>
          <a:p>
            <a:r>
              <a:rPr lang="zh-CN" altLang="en-US" dirty="0"/>
              <a:t>使用复数表示光</a:t>
            </a:r>
          </a:p>
        </p:txBody>
      </p:sp>
      <p:sp>
        <p:nvSpPr>
          <p:cNvPr id="10" name="文本框 9">
            <a:extLst>
              <a:ext uri="{FF2B5EF4-FFF2-40B4-BE49-F238E27FC236}">
                <a16:creationId xmlns:a16="http://schemas.microsoft.com/office/drawing/2014/main" id="{D0BB8AC3-576D-4D95-9A67-9962A21DDA09}"/>
              </a:ext>
            </a:extLst>
          </p:cNvPr>
          <p:cNvSpPr txBox="1"/>
          <p:nvPr/>
        </p:nvSpPr>
        <p:spPr>
          <a:xfrm>
            <a:off x="343104" y="5350843"/>
            <a:ext cx="3313652" cy="369332"/>
          </a:xfrm>
          <a:prstGeom prst="rect">
            <a:avLst/>
          </a:prstGeom>
          <a:noFill/>
        </p:spPr>
        <p:txBody>
          <a:bodyPr wrap="square" rtlCol="0">
            <a:spAutoFit/>
          </a:bodyPr>
          <a:lstStyle/>
          <a:p>
            <a:r>
              <a:rPr lang="zh-CN" altLang="en-US" dirty="0"/>
              <a:t>交流项可以表示为</a:t>
            </a:r>
          </a:p>
        </p:txBody>
      </p:sp>
      <p:graphicFrame>
        <p:nvGraphicFramePr>
          <p:cNvPr id="12" name="对象 11">
            <a:extLst>
              <a:ext uri="{FF2B5EF4-FFF2-40B4-BE49-F238E27FC236}">
                <a16:creationId xmlns:a16="http://schemas.microsoft.com/office/drawing/2014/main" id="{2AC81B78-8D7E-40FC-AF24-6C28CDB0B5A4}"/>
              </a:ext>
            </a:extLst>
          </p:cNvPr>
          <p:cNvGraphicFramePr>
            <a:graphicFrameLocks noChangeAspect="1"/>
          </p:cNvGraphicFramePr>
          <p:nvPr>
            <p:extLst>
              <p:ext uri="{D42A27DB-BD31-4B8C-83A1-F6EECF244321}">
                <p14:modId xmlns:p14="http://schemas.microsoft.com/office/powerpoint/2010/main" val="2443543325"/>
              </p:ext>
            </p:extLst>
          </p:nvPr>
        </p:nvGraphicFramePr>
        <p:xfrm>
          <a:off x="1040235" y="5914454"/>
          <a:ext cx="4877365" cy="570452"/>
        </p:xfrm>
        <a:graphic>
          <a:graphicData uri="http://schemas.openxmlformats.org/presentationml/2006/ole">
            <mc:AlternateContent xmlns:mc="http://schemas.openxmlformats.org/markup-compatibility/2006">
              <mc:Choice xmlns:v="urn:schemas-microsoft-com:vml" Requires="v">
                <p:oleObj spid="_x0000_s4111" name="Equation" r:id="rId7" imgW="3263900" imgH="381000" progId="Equation.DSMT4">
                  <p:embed/>
                </p:oleObj>
              </mc:Choice>
              <mc:Fallback>
                <p:oleObj name="Equation" r:id="rId7" imgW="3263900" imgH="3810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0235" y="5914454"/>
                        <a:ext cx="4877365" cy="570452"/>
                      </a:xfrm>
                      <a:prstGeom prst="rect">
                        <a:avLst/>
                      </a:prstGeom>
                      <a:noFill/>
                    </p:spPr>
                  </p:pic>
                </p:oleObj>
              </mc:Fallback>
            </mc:AlternateContent>
          </a:graphicData>
        </a:graphic>
      </p:graphicFrame>
    </p:spTree>
    <p:extLst>
      <p:ext uri="{BB962C8B-B14F-4D97-AF65-F5344CB8AC3E}">
        <p14:creationId xmlns:p14="http://schemas.microsoft.com/office/powerpoint/2010/main" val="400680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74523-EE9F-4825-87AD-DD9CC52DC0B9}"/>
              </a:ext>
            </a:extLst>
          </p:cNvPr>
          <p:cNvSpPr>
            <a:spLocks noGrp="1"/>
          </p:cNvSpPr>
          <p:nvPr>
            <p:ph type="title"/>
          </p:nvPr>
        </p:nvSpPr>
        <p:spPr/>
        <p:txBody>
          <a:bodyPr/>
          <a:lstStyle/>
          <a:p>
            <a:r>
              <a:rPr lang="zh-CN" altLang="en-US" dirty="0"/>
              <a:t>差分波前传感技术</a:t>
            </a:r>
          </a:p>
        </p:txBody>
      </p:sp>
      <p:grpSp>
        <p:nvGrpSpPr>
          <p:cNvPr id="3" name="组合 2">
            <a:extLst>
              <a:ext uri="{FF2B5EF4-FFF2-40B4-BE49-F238E27FC236}">
                <a16:creationId xmlns:a16="http://schemas.microsoft.com/office/drawing/2014/main" id="{18E6F8F9-509F-46A1-9661-FF8F81DF7D90}"/>
              </a:ext>
            </a:extLst>
          </p:cNvPr>
          <p:cNvGrpSpPr>
            <a:grpSpLocks noChangeAspect="1"/>
          </p:cNvGrpSpPr>
          <p:nvPr/>
        </p:nvGrpSpPr>
        <p:grpSpPr bwMode="auto">
          <a:xfrm>
            <a:off x="5192704" y="981776"/>
            <a:ext cx="3188704" cy="2818437"/>
            <a:chOff x="0" y="0"/>
            <a:chExt cx="4140" cy="3660"/>
          </a:xfrm>
        </p:grpSpPr>
        <p:sp>
          <p:nvSpPr>
            <p:cNvPr id="4" name="Freeform 72">
              <a:extLst>
                <a:ext uri="{FF2B5EF4-FFF2-40B4-BE49-F238E27FC236}">
                  <a16:creationId xmlns:a16="http://schemas.microsoft.com/office/drawing/2014/main" id="{031F6FB7-9A05-4FB6-8885-DE40218D0FE1}"/>
                </a:ext>
              </a:extLst>
            </p:cNvPr>
            <p:cNvSpPr>
              <a:spLocks/>
            </p:cNvSpPr>
            <p:nvPr/>
          </p:nvSpPr>
          <p:spPr bwMode="auto">
            <a:xfrm>
              <a:off x="456" y="863"/>
              <a:ext cx="3441" cy="1186"/>
            </a:xfrm>
            <a:custGeom>
              <a:avLst/>
              <a:gdLst>
                <a:gd name="T0" fmla="*/ 33 w 3441"/>
                <a:gd name="T1" fmla="*/ 517 h 1186"/>
                <a:gd name="T2" fmla="*/ 99 w 3441"/>
                <a:gd name="T3" fmla="*/ 370 h 1186"/>
                <a:gd name="T4" fmla="*/ 165 w 3441"/>
                <a:gd name="T5" fmla="*/ 238 h 1186"/>
                <a:gd name="T6" fmla="*/ 231 w 3441"/>
                <a:gd name="T7" fmla="*/ 129 h 1186"/>
                <a:gd name="T8" fmla="*/ 297 w 3441"/>
                <a:gd name="T9" fmla="*/ 50 h 1186"/>
                <a:gd name="T10" fmla="*/ 363 w 3441"/>
                <a:gd name="T11" fmla="*/ 7 h 1186"/>
                <a:gd name="T12" fmla="*/ 430 w 3441"/>
                <a:gd name="T13" fmla="*/ 2 h 1186"/>
                <a:gd name="T14" fmla="*/ 496 w 3441"/>
                <a:gd name="T15" fmla="*/ 36 h 1186"/>
                <a:gd name="T16" fmla="*/ 562 w 3441"/>
                <a:gd name="T17" fmla="*/ 106 h 1186"/>
                <a:gd name="T18" fmla="*/ 628 w 3441"/>
                <a:gd name="T19" fmla="*/ 208 h 1186"/>
                <a:gd name="T20" fmla="*/ 694 w 3441"/>
                <a:gd name="T21" fmla="*/ 335 h 1186"/>
                <a:gd name="T22" fmla="*/ 760 w 3441"/>
                <a:gd name="T23" fmla="*/ 479 h 1186"/>
                <a:gd name="T24" fmla="*/ 827 w 3441"/>
                <a:gd name="T25" fmla="*/ 630 h 1186"/>
                <a:gd name="T26" fmla="*/ 893 w 3441"/>
                <a:gd name="T27" fmla="*/ 779 h 1186"/>
                <a:gd name="T28" fmla="*/ 959 w 3441"/>
                <a:gd name="T29" fmla="*/ 916 h 1186"/>
                <a:gd name="T30" fmla="*/ 1025 w 3441"/>
                <a:gd name="T31" fmla="*/ 1031 h 1186"/>
                <a:gd name="T32" fmla="*/ 1091 w 3441"/>
                <a:gd name="T33" fmla="*/ 1118 h 1186"/>
                <a:gd name="T34" fmla="*/ 1157 w 3441"/>
                <a:gd name="T35" fmla="*/ 1171 h 1186"/>
                <a:gd name="T36" fmla="*/ 1223 w 3441"/>
                <a:gd name="T37" fmla="*/ 1185 h 1186"/>
                <a:gd name="T38" fmla="*/ 1290 w 3441"/>
                <a:gd name="T39" fmla="*/ 1161 h 1186"/>
                <a:gd name="T40" fmla="*/ 1356 w 3441"/>
                <a:gd name="T41" fmla="*/ 1100 h 1186"/>
                <a:gd name="T42" fmla="*/ 1422 w 3441"/>
                <a:gd name="T43" fmla="*/ 1005 h 1186"/>
                <a:gd name="T44" fmla="*/ 1488 w 3441"/>
                <a:gd name="T45" fmla="*/ 883 h 1186"/>
                <a:gd name="T46" fmla="*/ 1554 w 3441"/>
                <a:gd name="T47" fmla="*/ 743 h 1186"/>
                <a:gd name="T48" fmla="*/ 1620 w 3441"/>
                <a:gd name="T49" fmla="*/ 592 h 1186"/>
                <a:gd name="T50" fmla="*/ 1687 w 3441"/>
                <a:gd name="T51" fmla="*/ 442 h 1186"/>
                <a:gd name="T52" fmla="*/ 1753 w 3441"/>
                <a:gd name="T53" fmla="*/ 301 h 1186"/>
                <a:gd name="T54" fmla="*/ 1819 w 3441"/>
                <a:gd name="T55" fmla="*/ 180 h 1186"/>
                <a:gd name="T56" fmla="*/ 1885 w 3441"/>
                <a:gd name="T57" fmla="*/ 85 h 1186"/>
                <a:gd name="T58" fmla="*/ 1951 w 3441"/>
                <a:gd name="T59" fmla="*/ 24 h 1186"/>
                <a:gd name="T60" fmla="*/ 2017 w 3441"/>
                <a:gd name="T61" fmla="*/ 0 h 1186"/>
                <a:gd name="T62" fmla="*/ 2084 w 3441"/>
                <a:gd name="T63" fmla="*/ 14 h 1186"/>
                <a:gd name="T64" fmla="*/ 2150 w 3441"/>
                <a:gd name="T65" fmla="*/ 67 h 1186"/>
                <a:gd name="T66" fmla="*/ 2216 w 3441"/>
                <a:gd name="T67" fmla="*/ 153 h 1186"/>
                <a:gd name="T68" fmla="*/ 2282 w 3441"/>
                <a:gd name="T69" fmla="*/ 269 h 1186"/>
                <a:gd name="T70" fmla="*/ 2348 w 3441"/>
                <a:gd name="T71" fmla="*/ 405 h 1186"/>
                <a:gd name="T72" fmla="*/ 2414 w 3441"/>
                <a:gd name="T73" fmla="*/ 554 h 1186"/>
                <a:gd name="T74" fmla="*/ 2481 w 3441"/>
                <a:gd name="T75" fmla="*/ 706 h 1186"/>
                <a:gd name="T76" fmla="*/ 2547 w 3441"/>
                <a:gd name="T77" fmla="*/ 850 h 1186"/>
                <a:gd name="T78" fmla="*/ 2613 w 3441"/>
                <a:gd name="T79" fmla="*/ 977 h 1186"/>
                <a:gd name="T80" fmla="*/ 2679 w 3441"/>
                <a:gd name="T81" fmla="*/ 1079 h 1186"/>
                <a:gd name="T82" fmla="*/ 2745 w 3441"/>
                <a:gd name="T83" fmla="*/ 1149 h 1186"/>
                <a:gd name="T84" fmla="*/ 2811 w 3441"/>
                <a:gd name="T85" fmla="*/ 1183 h 1186"/>
                <a:gd name="T86" fmla="*/ 2878 w 3441"/>
                <a:gd name="T87" fmla="*/ 1178 h 1186"/>
                <a:gd name="T88" fmla="*/ 2944 w 3441"/>
                <a:gd name="T89" fmla="*/ 1135 h 1186"/>
                <a:gd name="T90" fmla="*/ 3010 w 3441"/>
                <a:gd name="T91" fmla="*/ 1056 h 1186"/>
                <a:gd name="T92" fmla="*/ 3076 w 3441"/>
                <a:gd name="T93" fmla="*/ 947 h 1186"/>
                <a:gd name="T94" fmla="*/ 3142 w 3441"/>
                <a:gd name="T95" fmla="*/ 815 h 1186"/>
                <a:gd name="T96" fmla="*/ 3208 w 3441"/>
                <a:gd name="T97" fmla="*/ 668 h 1186"/>
                <a:gd name="T98" fmla="*/ 3275 w 3441"/>
                <a:gd name="T99" fmla="*/ 516 h 1186"/>
                <a:gd name="T100" fmla="*/ 3341 w 3441"/>
                <a:gd name="T101" fmla="*/ 370 h 1186"/>
                <a:gd name="T102" fmla="*/ 3407 w 3441"/>
                <a:gd name="T103" fmla="*/ 238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41" h="1186">
                  <a:moveTo>
                    <a:pt x="0" y="592"/>
                  </a:moveTo>
                  <a:lnTo>
                    <a:pt x="33" y="517"/>
                  </a:lnTo>
                  <a:lnTo>
                    <a:pt x="66" y="442"/>
                  </a:lnTo>
                  <a:lnTo>
                    <a:pt x="99" y="370"/>
                  </a:lnTo>
                  <a:lnTo>
                    <a:pt x="132" y="301"/>
                  </a:lnTo>
                  <a:lnTo>
                    <a:pt x="165" y="238"/>
                  </a:lnTo>
                  <a:lnTo>
                    <a:pt x="198" y="180"/>
                  </a:lnTo>
                  <a:lnTo>
                    <a:pt x="231" y="129"/>
                  </a:lnTo>
                  <a:lnTo>
                    <a:pt x="264" y="85"/>
                  </a:lnTo>
                  <a:lnTo>
                    <a:pt x="297" y="50"/>
                  </a:lnTo>
                  <a:lnTo>
                    <a:pt x="330" y="24"/>
                  </a:lnTo>
                  <a:lnTo>
                    <a:pt x="363" y="7"/>
                  </a:lnTo>
                  <a:lnTo>
                    <a:pt x="396" y="0"/>
                  </a:lnTo>
                  <a:lnTo>
                    <a:pt x="430" y="2"/>
                  </a:lnTo>
                  <a:lnTo>
                    <a:pt x="463" y="14"/>
                  </a:lnTo>
                  <a:lnTo>
                    <a:pt x="496" y="36"/>
                  </a:lnTo>
                  <a:lnTo>
                    <a:pt x="529" y="66"/>
                  </a:lnTo>
                  <a:lnTo>
                    <a:pt x="562" y="106"/>
                  </a:lnTo>
                  <a:lnTo>
                    <a:pt x="595" y="153"/>
                  </a:lnTo>
                  <a:lnTo>
                    <a:pt x="628" y="208"/>
                  </a:lnTo>
                  <a:lnTo>
                    <a:pt x="661" y="269"/>
                  </a:lnTo>
                  <a:lnTo>
                    <a:pt x="694" y="335"/>
                  </a:lnTo>
                  <a:lnTo>
                    <a:pt x="727" y="405"/>
                  </a:lnTo>
                  <a:lnTo>
                    <a:pt x="760" y="479"/>
                  </a:lnTo>
                  <a:lnTo>
                    <a:pt x="793" y="554"/>
                  </a:lnTo>
                  <a:lnTo>
                    <a:pt x="827" y="630"/>
                  </a:lnTo>
                  <a:lnTo>
                    <a:pt x="860" y="706"/>
                  </a:lnTo>
                  <a:lnTo>
                    <a:pt x="893" y="779"/>
                  </a:lnTo>
                  <a:lnTo>
                    <a:pt x="926" y="850"/>
                  </a:lnTo>
                  <a:lnTo>
                    <a:pt x="959" y="916"/>
                  </a:lnTo>
                  <a:lnTo>
                    <a:pt x="992" y="977"/>
                  </a:lnTo>
                  <a:lnTo>
                    <a:pt x="1025" y="1031"/>
                  </a:lnTo>
                  <a:lnTo>
                    <a:pt x="1058" y="1079"/>
                  </a:lnTo>
                  <a:lnTo>
                    <a:pt x="1091" y="1118"/>
                  </a:lnTo>
                  <a:lnTo>
                    <a:pt x="1124" y="1149"/>
                  </a:lnTo>
                  <a:lnTo>
                    <a:pt x="1157" y="1171"/>
                  </a:lnTo>
                  <a:lnTo>
                    <a:pt x="1190" y="1183"/>
                  </a:lnTo>
                  <a:lnTo>
                    <a:pt x="1223" y="1185"/>
                  </a:lnTo>
                  <a:lnTo>
                    <a:pt x="1257" y="1178"/>
                  </a:lnTo>
                  <a:lnTo>
                    <a:pt x="1290" y="1161"/>
                  </a:lnTo>
                  <a:lnTo>
                    <a:pt x="1323" y="1135"/>
                  </a:lnTo>
                  <a:lnTo>
                    <a:pt x="1356" y="1100"/>
                  </a:lnTo>
                  <a:lnTo>
                    <a:pt x="1389" y="1056"/>
                  </a:lnTo>
                  <a:lnTo>
                    <a:pt x="1422" y="1005"/>
                  </a:lnTo>
                  <a:lnTo>
                    <a:pt x="1455" y="947"/>
                  </a:lnTo>
                  <a:lnTo>
                    <a:pt x="1488" y="883"/>
                  </a:lnTo>
                  <a:lnTo>
                    <a:pt x="1521" y="815"/>
                  </a:lnTo>
                  <a:lnTo>
                    <a:pt x="1554" y="743"/>
                  </a:lnTo>
                  <a:lnTo>
                    <a:pt x="1587" y="668"/>
                  </a:lnTo>
                  <a:lnTo>
                    <a:pt x="1620" y="592"/>
                  </a:lnTo>
                  <a:lnTo>
                    <a:pt x="1654" y="516"/>
                  </a:lnTo>
                  <a:lnTo>
                    <a:pt x="1687" y="442"/>
                  </a:lnTo>
                  <a:lnTo>
                    <a:pt x="1720" y="370"/>
                  </a:lnTo>
                  <a:lnTo>
                    <a:pt x="1753" y="301"/>
                  </a:lnTo>
                  <a:lnTo>
                    <a:pt x="1786" y="238"/>
                  </a:lnTo>
                  <a:lnTo>
                    <a:pt x="1819" y="180"/>
                  </a:lnTo>
                  <a:lnTo>
                    <a:pt x="1852" y="129"/>
                  </a:lnTo>
                  <a:lnTo>
                    <a:pt x="1885" y="85"/>
                  </a:lnTo>
                  <a:lnTo>
                    <a:pt x="1918" y="50"/>
                  </a:lnTo>
                  <a:lnTo>
                    <a:pt x="1951" y="24"/>
                  </a:lnTo>
                  <a:lnTo>
                    <a:pt x="1984" y="7"/>
                  </a:lnTo>
                  <a:lnTo>
                    <a:pt x="2017" y="0"/>
                  </a:lnTo>
                  <a:lnTo>
                    <a:pt x="2051" y="2"/>
                  </a:lnTo>
                  <a:lnTo>
                    <a:pt x="2084" y="14"/>
                  </a:lnTo>
                  <a:lnTo>
                    <a:pt x="2117" y="36"/>
                  </a:lnTo>
                  <a:lnTo>
                    <a:pt x="2150" y="67"/>
                  </a:lnTo>
                  <a:lnTo>
                    <a:pt x="2183" y="106"/>
                  </a:lnTo>
                  <a:lnTo>
                    <a:pt x="2216" y="153"/>
                  </a:lnTo>
                  <a:lnTo>
                    <a:pt x="2249" y="208"/>
                  </a:lnTo>
                  <a:lnTo>
                    <a:pt x="2282" y="269"/>
                  </a:lnTo>
                  <a:lnTo>
                    <a:pt x="2315" y="335"/>
                  </a:lnTo>
                  <a:lnTo>
                    <a:pt x="2348" y="405"/>
                  </a:lnTo>
                  <a:lnTo>
                    <a:pt x="2381" y="479"/>
                  </a:lnTo>
                  <a:lnTo>
                    <a:pt x="2414" y="554"/>
                  </a:lnTo>
                  <a:lnTo>
                    <a:pt x="2447" y="630"/>
                  </a:lnTo>
                  <a:lnTo>
                    <a:pt x="2481" y="706"/>
                  </a:lnTo>
                  <a:lnTo>
                    <a:pt x="2514" y="779"/>
                  </a:lnTo>
                  <a:lnTo>
                    <a:pt x="2547" y="850"/>
                  </a:lnTo>
                  <a:lnTo>
                    <a:pt x="2580" y="916"/>
                  </a:lnTo>
                  <a:lnTo>
                    <a:pt x="2613" y="977"/>
                  </a:lnTo>
                  <a:lnTo>
                    <a:pt x="2646" y="1031"/>
                  </a:lnTo>
                  <a:lnTo>
                    <a:pt x="2679" y="1079"/>
                  </a:lnTo>
                  <a:lnTo>
                    <a:pt x="2712" y="1118"/>
                  </a:lnTo>
                  <a:lnTo>
                    <a:pt x="2745" y="1149"/>
                  </a:lnTo>
                  <a:lnTo>
                    <a:pt x="2778" y="1171"/>
                  </a:lnTo>
                  <a:lnTo>
                    <a:pt x="2811" y="1183"/>
                  </a:lnTo>
                  <a:lnTo>
                    <a:pt x="2844" y="1185"/>
                  </a:lnTo>
                  <a:lnTo>
                    <a:pt x="2878" y="1178"/>
                  </a:lnTo>
                  <a:lnTo>
                    <a:pt x="2911" y="1161"/>
                  </a:lnTo>
                  <a:lnTo>
                    <a:pt x="2944" y="1135"/>
                  </a:lnTo>
                  <a:lnTo>
                    <a:pt x="2977" y="1099"/>
                  </a:lnTo>
                  <a:lnTo>
                    <a:pt x="3010" y="1056"/>
                  </a:lnTo>
                  <a:lnTo>
                    <a:pt x="3043" y="1005"/>
                  </a:lnTo>
                  <a:lnTo>
                    <a:pt x="3076" y="947"/>
                  </a:lnTo>
                  <a:lnTo>
                    <a:pt x="3109" y="883"/>
                  </a:lnTo>
                  <a:lnTo>
                    <a:pt x="3142" y="815"/>
                  </a:lnTo>
                  <a:lnTo>
                    <a:pt x="3175" y="743"/>
                  </a:lnTo>
                  <a:lnTo>
                    <a:pt x="3208" y="668"/>
                  </a:lnTo>
                  <a:lnTo>
                    <a:pt x="3241" y="592"/>
                  </a:lnTo>
                  <a:lnTo>
                    <a:pt x="3275" y="516"/>
                  </a:lnTo>
                  <a:lnTo>
                    <a:pt x="3308" y="442"/>
                  </a:lnTo>
                  <a:lnTo>
                    <a:pt x="3341" y="370"/>
                  </a:lnTo>
                  <a:lnTo>
                    <a:pt x="3374" y="301"/>
                  </a:lnTo>
                  <a:lnTo>
                    <a:pt x="3407" y="238"/>
                  </a:lnTo>
                  <a:lnTo>
                    <a:pt x="3440" y="180"/>
                  </a:lnTo>
                </a:path>
              </a:pathLst>
            </a:custGeom>
            <a:noFill/>
            <a:ln w="18542">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5" name="Freeform 73">
              <a:extLst>
                <a:ext uri="{FF2B5EF4-FFF2-40B4-BE49-F238E27FC236}">
                  <a16:creationId xmlns:a16="http://schemas.microsoft.com/office/drawing/2014/main" id="{A93049CC-6F1A-4FDA-BC21-02160FF1ED9C}"/>
                </a:ext>
              </a:extLst>
            </p:cNvPr>
            <p:cNvSpPr>
              <a:spLocks/>
            </p:cNvSpPr>
            <p:nvPr/>
          </p:nvSpPr>
          <p:spPr bwMode="auto">
            <a:xfrm>
              <a:off x="456" y="180"/>
              <a:ext cx="3242" cy="2573"/>
            </a:xfrm>
            <a:custGeom>
              <a:avLst/>
              <a:gdLst>
                <a:gd name="T0" fmla="*/ 0 w 3242"/>
                <a:gd name="T1" fmla="*/ 0 h 2573"/>
                <a:gd name="T2" fmla="*/ 0 w 3242"/>
                <a:gd name="T3" fmla="*/ 2572 h 2573"/>
                <a:gd name="T4" fmla="*/ 3241 w 3242"/>
                <a:gd name="T5" fmla="*/ 2572 h 2573"/>
              </a:gdLst>
              <a:ahLst/>
              <a:cxnLst>
                <a:cxn ang="0">
                  <a:pos x="T0" y="T1"/>
                </a:cxn>
                <a:cxn ang="0">
                  <a:pos x="T2" y="T3"/>
                </a:cxn>
                <a:cxn ang="0">
                  <a:pos x="T4" y="T5"/>
                </a:cxn>
              </a:cxnLst>
              <a:rect l="0" t="0" r="r" b="b"/>
              <a:pathLst>
                <a:path w="3242" h="2573">
                  <a:moveTo>
                    <a:pt x="0" y="0"/>
                  </a:moveTo>
                  <a:lnTo>
                    <a:pt x="0" y="2572"/>
                  </a:lnTo>
                  <a:lnTo>
                    <a:pt x="3241" y="2572"/>
                  </a:lnTo>
                </a:path>
              </a:pathLst>
            </a:custGeom>
            <a:noFill/>
            <a:ln w="18542">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pic>
          <p:nvPicPr>
            <p:cNvPr id="6" name="Picture 74">
              <a:extLst>
                <a:ext uri="{FF2B5EF4-FFF2-40B4-BE49-F238E27FC236}">
                  <a16:creationId xmlns:a16="http://schemas.microsoft.com/office/drawing/2014/main" id="{80AAF465-6B12-4105-9885-5379541BC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 y="144"/>
              <a:ext cx="14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5">
              <a:extLst>
                <a:ext uri="{FF2B5EF4-FFF2-40B4-BE49-F238E27FC236}">
                  <a16:creationId xmlns:a16="http://schemas.microsoft.com/office/drawing/2014/main" id="{E04E1097-1988-47AF-81F8-15B2260F3E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 y="2687"/>
              <a:ext cx="220"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76">
              <a:extLst>
                <a:ext uri="{FF2B5EF4-FFF2-40B4-BE49-F238E27FC236}">
                  <a16:creationId xmlns:a16="http://schemas.microsoft.com/office/drawing/2014/main" id="{4E5ACCC5-0733-46CA-B251-1E1B731BEE56}"/>
                </a:ext>
              </a:extLst>
            </p:cNvPr>
            <p:cNvSpPr>
              <a:spLocks/>
            </p:cNvSpPr>
            <p:nvPr/>
          </p:nvSpPr>
          <p:spPr bwMode="auto">
            <a:xfrm>
              <a:off x="445" y="1456"/>
              <a:ext cx="3263" cy="20"/>
            </a:xfrm>
            <a:custGeom>
              <a:avLst/>
              <a:gdLst>
                <a:gd name="T0" fmla="*/ 0 w 3263"/>
                <a:gd name="T1" fmla="*/ 0 h 20"/>
                <a:gd name="T2" fmla="*/ 3262 w 3263"/>
                <a:gd name="T3" fmla="*/ 0 h 20"/>
              </a:gdLst>
              <a:ahLst/>
              <a:cxnLst>
                <a:cxn ang="0">
                  <a:pos x="T0" y="T1"/>
                </a:cxn>
                <a:cxn ang="0">
                  <a:pos x="T2" y="T3"/>
                </a:cxn>
              </a:cxnLst>
              <a:rect l="0" t="0" r="r" b="b"/>
              <a:pathLst>
                <a:path w="3263" h="20">
                  <a:moveTo>
                    <a:pt x="0" y="0"/>
                  </a:moveTo>
                  <a:lnTo>
                    <a:pt x="3262" y="0"/>
                  </a:lnTo>
                </a:path>
              </a:pathLst>
            </a:custGeom>
            <a:noFill/>
            <a:ln w="7416">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pic>
          <p:nvPicPr>
            <p:cNvPr id="9" name="Picture 77">
              <a:extLst>
                <a:ext uri="{FF2B5EF4-FFF2-40B4-BE49-F238E27FC236}">
                  <a16:creationId xmlns:a16="http://schemas.microsoft.com/office/drawing/2014/main" id="{DD5343B7-5D98-4EBD-9E00-0785886F5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140" cy="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8">
              <a:extLst>
                <a:ext uri="{FF2B5EF4-FFF2-40B4-BE49-F238E27FC236}">
                  <a16:creationId xmlns:a16="http://schemas.microsoft.com/office/drawing/2014/main" id="{C780DDD2-2A44-4225-88E5-3C9876DF0A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6" y="937"/>
              <a:ext cx="3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9">
              <a:extLst>
                <a:ext uri="{FF2B5EF4-FFF2-40B4-BE49-F238E27FC236}">
                  <a16:creationId xmlns:a16="http://schemas.microsoft.com/office/drawing/2014/main" id="{21EC48AC-16AF-4419-8FF3-546DE06505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1" y="2351"/>
              <a:ext cx="24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80">
              <a:extLst>
                <a:ext uri="{FF2B5EF4-FFF2-40B4-BE49-F238E27FC236}">
                  <a16:creationId xmlns:a16="http://schemas.microsoft.com/office/drawing/2014/main" id="{7357D709-8263-4340-A284-4C4DA01087F6}"/>
                </a:ext>
              </a:extLst>
            </p:cNvPr>
            <p:cNvSpPr>
              <a:spLocks/>
            </p:cNvSpPr>
            <p:nvPr/>
          </p:nvSpPr>
          <p:spPr bwMode="auto">
            <a:xfrm>
              <a:off x="1600" y="2213"/>
              <a:ext cx="129" cy="20"/>
            </a:xfrm>
            <a:custGeom>
              <a:avLst/>
              <a:gdLst>
                <a:gd name="T0" fmla="*/ 0 w 129"/>
                <a:gd name="T1" fmla="*/ 0 h 20"/>
                <a:gd name="T2" fmla="*/ 128 w 129"/>
                <a:gd name="T3" fmla="*/ 0 h 20"/>
              </a:gdLst>
              <a:ahLst/>
              <a:cxnLst>
                <a:cxn ang="0">
                  <a:pos x="T0" y="T1"/>
                </a:cxn>
                <a:cxn ang="0">
                  <a:pos x="T2" y="T3"/>
                </a:cxn>
              </a:cxnLst>
              <a:rect l="0" t="0" r="r" b="b"/>
              <a:pathLst>
                <a:path w="129" h="20">
                  <a:moveTo>
                    <a:pt x="0" y="0"/>
                  </a:moveTo>
                  <a:lnTo>
                    <a:pt x="128" y="0"/>
                  </a:lnTo>
                </a:path>
              </a:pathLst>
            </a:custGeom>
            <a:noFill/>
            <a:ln w="674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pic>
          <p:nvPicPr>
            <p:cNvPr id="13" name="Picture 81">
              <a:extLst>
                <a:ext uri="{FF2B5EF4-FFF2-40B4-BE49-F238E27FC236}">
                  <a16:creationId xmlns:a16="http://schemas.microsoft.com/office/drawing/2014/main" id="{23206650-8B28-4313-8CC3-28C348D2F7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1" y="2265"/>
              <a:ext cx="2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2">
              <a:extLst>
                <a:ext uri="{FF2B5EF4-FFF2-40B4-BE49-F238E27FC236}">
                  <a16:creationId xmlns:a16="http://schemas.microsoft.com/office/drawing/2014/main" id="{BEF0F64E-54D6-4B59-B80C-584F2730BB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 y="3421"/>
              <a:ext cx="23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3">
              <a:extLst>
                <a:ext uri="{FF2B5EF4-FFF2-40B4-BE49-F238E27FC236}">
                  <a16:creationId xmlns:a16="http://schemas.microsoft.com/office/drawing/2014/main" id="{0BB5538F-8CCF-4731-86BF-B3F33DBCCAF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 y="2770"/>
              <a:ext cx="1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7" name="对象 16">
            <a:extLst>
              <a:ext uri="{FF2B5EF4-FFF2-40B4-BE49-F238E27FC236}">
                <a16:creationId xmlns:a16="http://schemas.microsoft.com/office/drawing/2014/main" id="{6B76F53E-97B2-47FE-A29B-A22A8EF7ACBE}"/>
              </a:ext>
            </a:extLst>
          </p:cNvPr>
          <p:cNvGraphicFramePr>
            <a:graphicFrameLocks noChangeAspect="1"/>
          </p:cNvGraphicFramePr>
          <p:nvPr>
            <p:extLst>
              <p:ext uri="{D42A27DB-BD31-4B8C-83A1-F6EECF244321}">
                <p14:modId xmlns:p14="http://schemas.microsoft.com/office/powerpoint/2010/main" val="638523613"/>
              </p:ext>
            </p:extLst>
          </p:nvPr>
        </p:nvGraphicFramePr>
        <p:xfrm>
          <a:off x="1080425" y="1692366"/>
          <a:ext cx="3863172" cy="1145856"/>
        </p:xfrm>
        <a:graphic>
          <a:graphicData uri="http://schemas.openxmlformats.org/presentationml/2006/ole">
            <mc:AlternateContent xmlns:mc="http://schemas.openxmlformats.org/markup-compatibility/2006">
              <mc:Choice xmlns:v="urn:schemas-microsoft-com:vml" Requires="v">
                <p:oleObj spid="_x0000_s5136" name="Equation" r:id="rId11" imgW="2247900" imgH="660400" progId="Equation.DSMT4">
                  <p:embed/>
                </p:oleObj>
              </mc:Choice>
              <mc:Fallback>
                <p:oleObj name="Equation" r:id="rId11" imgW="2247900" imgH="660400" progId="Equation.DSMT4">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0425" y="1692366"/>
                        <a:ext cx="3863172" cy="1145856"/>
                      </a:xfrm>
                      <a:prstGeom prst="rect">
                        <a:avLst/>
                      </a:prstGeom>
                      <a:noFill/>
                    </p:spPr>
                  </p:pic>
                </p:oleObj>
              </mc:Fallback>
            </mc:AlternateContent>
          </a:graphicData>
        </a:graphic>
      </p:graphicFrame>
      <p:sp>
        <p:nvSpPr>
          <p:cNvPr id="18" name="文本框 17">
            <a:extLst>
              <a:ext uri="{FF2B5EF4-FFF2-40B4-BE49-F238E27FC236}">
                <a16:creationId xmlns:a16="http://schemas.microsoft.com/office/drawing/2014/main" id="{D1FAC5FA-912A-40D8-8965-B5CBC72FCB0B}"/>
              </a:ext>
            </a:extLst>
          </p:cNvPr>
          <p:cNvSpPr txBox="1"/>
          <p:nvPr/>
        </p:nvSpPr>
        <p:spPr>
          <a:xfrm>
            <a:off x="250825" y="1120388"/>
            <a:ext cx="3087993" cy="369332"/>
          </a:xfrm>
          <a:prstGeom prst="rect">
            <a:avLst/>
          </a:prstGeom>
          <a:noFill/>
        </p:spPr>
        <p:txBody>
          <a:bodyPr wrap="square" rtlCol="0">
            <a:spAutoFit/>
          </a:bodyPr>
          <a:lstStyle/>
          <a:p>
            <a:r>
              <a:rPr lang="zh-CN" altLang="en-US" dirty="0"/>
              <a:t>对交流项归一化得到</a:t>
            </a:r>
          </a:p>
        </p:txBody>
      </p:sp>
      <p:sp>
        <p:nvSpPr>
          <p:cNvPr id="19" name="文本框 18">
            <a:extLst>
              <a:ext uri="{FF2B5EF4-FFF2-40B4-BE49-F238E27FC236}">
                <a16:creationId xmlns:a16="http://schemas.microsoft.com/office/drawing/2014/main" id="{6FE1B1C3-D659-4D22-B186-C4C27468CF3C}"/>
              </a:ext>
            </a:extLst>
          </p:cNvPr>
          <p:cNvSpPr txBox="1"/>
          <p:nvPr/>
        </p:nvSpPr>
        <p:spPr>
          <a:xfrm>
            <a:off x="369840" y="3207263"/>
            <a:ext cx="2734811" cy="369332"/>
          </a:xfrm>
          <a:prstGeom prst="rect">
            <a:avLst/>
          </a:prstGeom>
          <a:noFill/>
        </p:spPr>
        <p:txBody>
          <a:bodyPr wrap="square" rtlCol="0">
            <a:spAutoFit/>
          </a:bodyPr>
          <a:lstStyle/>
          <a:p>
            <a:r>
              <a:rPr lang="zh-CN" altLang="en-US" dirty="0"/>
              <a:t>交流项可以表示为</a:t>
            </a:r>
          </a:p>
        </p:txBody>
      </p:sp>
      <p:graphicFrame>
        <p:nvGraphicFramePr>
          <p:cNvPr id="21" name="对象 20">
            <a:extLst>
              <a:ext uri="{FF2B5EF4-FFF2-40B4-BE49-F238E27FC236}">
                <a16:creationId xmlns:a16="http://schemas.microsoft.com/office/drawing/2014/main" id="{609BCDF7-2AD5-443A-9C7A-85FC9682EF61}"/>
              </a:ext>
            </a:extLst>
          </p:cNvPr>
          <p:cNvGraphicFramePr>
            <a:graphicFrameLocks noChangeAspect="1"/>
          </p:cNvGraphicFramePr>
          <p:nvPr>
            <p:extLst>
              <p:ext uri="{D42A27DB-BD31-4B8C-83A1-F6EECF244321}">
                <p14:modId xmlns:p14="http://schemas.microsoft.com/office/powerpoint/2010/main" val="1077266878"/>
              </p:ext>
            </p:extLst>
          </p:nvPr>
        </p:nvGraphicFramePr>
        <p:xfrm>
          <a:off x="1070053" y="4002859"/>
          <a:ext cx="4302112" cy="476188"/>
        </p:xfrm>
        <a:graphic>
          <a:graphicData uri="http://schemas.openxmlformats.org/presentationml/2006/ole">
            <mc:AlternateContent xmlns:mc="http://schemas.openxmlformats.org/markup-compatibility/2006">
              <mc:Choice xmlns:v="urn:schemas-microsoft-com:vml" Requires="v">
                <p:oleObj spid="_x0000_s5137" name="Equation" r:id="rId13" imgW="2489200" imgH="279400" progId="Equation.DSMT4">
                  <p:embed/>
                </p:oleObj>
              </mc:Choice>
              <mc:Fallback>
                <p:oleObj name="Equation" r:id="rId13" imgW="2489200" imgH="279400" progId="Equation.DSMT4">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0053" y="4002859"/>
                        <a:ext cx="4302112" cy="476188"/>
                      </a:xfrm>
                      <a:prstGeom prst="rect">
                        <a:avLst/>
                      </a:prstGeom>
                      <a:noFill/>
                    </p:spPr>
                  </p:pic>
                </p:oleObj>
              </mc:Fallback>
            </mc:AlternateContent>
          </a:graphicData>
        </a:graphic>
      </p:graphicFrame>
      <p:sp>
        <p:nvSpPr>
          <p:cNvPr id="22" name="文本框 21">
            <a:extLst>
              <a:ext uri="{FF2B5EF4-FFF2-40B4-BE49-F238E27FC236}">
                <a16:creationId xmlns:a16="http://schemas.microsoft.com/office/drawing/2014/main" id="{9AFD6762-237B-4B99-B51E-85503B8007A7}"/>
              </a:ext>
            </a:extLst>
          </p:cNvPr>
          <p:cNvSpPr txBox="1"/>
          <p:nvPr/>
        </p:nvSpPr>
        <p:spPr>
          <a:xfrm>
            <a:off x="468977" y="4790114"/>
            <a:ext cx="2458781" cy="369332"/>
          </a:xfrm>
          <a:prstGeom prst="rect">
            <a:avLst/>
          </a:prstGeom>
          <a:noFill/>
        </p:spPr>
        <p:txBody>
          <a:bodyPr wrap="square" rtlCol="0">
            <a:spAutoFit/>
          </a:bodyPr>
          <a:lstStyle/>
          <a:p>
            <a:r>
              <a:rPr lang="zh-CN" altLang="en-US" dirty="0"/>
              <a:t>定义外差效率为</a:t>
            </a:r>
            <a:r>
              <a:rPr lang="el-GR" altLang="zh-CN" dirty="0"/>
              <a:t>η</a:t>
            </a:r>
            <a:r>
              <a:rPr lang="en-US" altLang="zh-CN" baseline="-25000" dirty="0"/>
              <a:t>q</a:t>
            </a:r>
            <a:endParaRPr lang="zh-CN" altLang="en-US" baseline="-25000" dirty="0"/>
          </a:p>
        </p:txBody>
      </p:sp>
      <p:graphicFrame>
        <p:nvGraphicFramePr>
          <p:cNvPr id="24" name="对象 23">
            <a:extLst>
              <a:ext uri="{FF2B5EF4-FFF2-40B4-BE49-F238E27FC236}">
                <a16:creationId xmlns:a16="http://schemas.microsoft.com/office/drawing/2014/main" id="{A34687B6-6305-4F4E-B6CD-96BAAAAB6840}"/>
              </a:ext>
            </a:extLst>
          </p:cNvPr>
          <p:cNvGraphicFramePr>
            <a:graphicFrameLocks noChangeAspect="1"/>
          </p:cNvGraphicFramePr>
          <p:nvPr>
            <p:extLst>
              <p:ext uri="{D42A27DB-BD31-4B8C-83A1-F6EECF244321}">
                <p14:modId xmlns:p14="http://schemas.microsoft.com/office/powerpoint/2010/main" val="3366153616"/>
              </p:ext>
            </p:extLst>
          </p:nvPr>
        </p:nvGraphicFramePr>
        <p:xfrm>
          <a:off x="2400800" y="5319064"/>
          <a:ext cx="1188139" cy="594070"/>
        </p:xfrm>
        <a:graphic>
          <a:graphicData uri="http://schemas.openxmlformats.org/presentationml/2006/ole">
            <mc:AlternateContent xmlns:mc="http://schemas.openxmlformats.org/markup-compatibility/2006">
              <mc:Choice xmlns:v="urn:schemas-microsoft-com:vml" Requires="v">
                <p:oleObj spid="_x0000_s5138" name="Equation" r:id="rId15" imgW="609336" imgH="304668" progId="Equation.DSMT4">
                  <p:embed/>
                </p:oleObj>
              </mc:Choice>
              <mc:Fallback>
                <p:oleObj name="Equation" r:id="rId15" imgW="609336" imgH="304668" progId="Equation.DSMT4">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00800" y="5319064"/>
                        <a:ext cx="1188139" cy="594070"/>
                      </a:xfrm>
                      <a:prstGeom prst="rect">
                        <a:avLst/>
                      </a:prstGeom>
                      <a:noFill/>
                    </p:spPr>
                  </p:pic>
                </p:oleObj>
              </mc:Fallback>
            </mc:AlternateContent>
          </a:graphicData>
        </a:graphic>
      </p:graphicFrame>
    </p:spTree>
    <p:extLst>
      <p:ext uri="{BB962C8B-B14F-4D97-AF65-F5344CB8AC3E}">
        <p14:creationId xmlns:p14="http://schemas.microsoft.com/office/powerpoint/2010/main" val="2430914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62912-49B0-48F8-BAAA-4A9F580A7584}"/>
              </a:ext>
            </a:extLst>
          </p:cNvPr>
          <p:cNvSpPr>
            <a:spLocks noGrp="1"/>
          </p:cNvSpPr>
          <p:nvPr>
            <p:ph type="title"/>
          </p:nvPr>
        </p:nvSpPr>
        <p:spPr/>
        <p:txBody>
          <a:bodyPr/>
          <a:lstStyle/>
          <a:p>
            <a:r>
              <a:rPr lang="zh-CN" altLang="en-US" dirty="0"/>
              <a:t>差分波前传感技术</a:t>
            </a:r>
          </a:p>
        </p:txBody>
      </p:sp>
      <p:pic>
        <p:nvPicPr>
          <p:cNvPr id="3" name="图片 2">
            <a:extLst>
              <a:ext uri="{FF2B5EF4-FFF2-40B4-BE49-F238E27FC236}">
                <a16:creationId xmlns:a16="http://schemas.microsoft.com/office/drawing/2014/main" id="{4FC90A1D-7B62-454B-B8D1-E1523DDE7E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97678" y="822325"/>
            <a:ext cx="3656328" cy="2919165"/>
          </a:xfrm>
          <a:prstGeom prst="rect">
            <a:avLst/>
          </a:prstGeom>
          <a:noFill/>
          <a:ln>
            <a:noFill/>
          </a:ln>
        </p:spPr>
      </p:pic>
      <p:sp>
        <p:nvSpPr>
          <p:cNvPr id="4" name="文本框 3">
            <a:extLst>
              <a:ext uri="{FF2B5EF4-FFF2-40B4-BE49-F238E27FC236}">
                <a16:creationId xmlns:a16="http://schemas.microsoft.com/office/drawing/2014/main" id="{15BAF045-9B62-4AFD-B961-23BDC58E9F72}"/>
              </a:ext>
            </a:extLst>
          </p:cNvPr>
          <p:cNvSpPr txBox="1"/>
          <p:nvPr/>
        </p:nvSpPr>
        <p:spPr>
          <a:xfrm>
            <a:off x="250825" y="1077400"/>
            <a:ext cx="4362274" cy="369332"/>
          </a:xfrm>
          <a:prstGeom prst="rect">
            <a:avLst/>
          </a:prstGeom>
          <a:noFill/>
        </p:spPr>
        <p:txBody>
          <a:bodyPr wrap="square" rtlCol="0">
            <a:spAutoFit/>
          </a:bodyPr>
          <a:lstStyle/>
          <a:p>
            <a:r>
              <a:rPr lang="zh-CN" altLang="en-US" dirty="0"/>
              <a:t>计算</a:t>
            </a:r>
            <a:r>
              <a:rPr lang="en-US" altLang="zh-CN" dirty="0"/>
              <a:t>QPD</a:t>
            </a:r>
            <a:r>
              <a:rPr lang="zh-CN" altLang="en-US" dirty="0"/>
              <a:t>的外差效率随偏转角度的变化</a:t>
            </a:r>
          </a:p>
        </p:txBody>
      </p:sp>
      <p:sp>
        <p:nvSpPr>
          <p:cNvPr id="5" name="文本框 4">
            <a:extLst>
              <a:ext uri="{FF2B5EF4-FFF2-40B4-BE49-F238E27FC236}">
                <a16:creationId xmlns:a16="http://schemas.microsoft.com/office/drawing/2014/main" id="{C9CA9E4D-A6B7-4EA5-A0FB-F9C2D787C8C5}"/>
              </a:ext>
            </a:extLst>
          </p:cNvPr>
          <p:cNvSpPr txBox="1"/>
          <p:nvPr/>
        </p:nvSpPr>
        <p:spPr>
          <a:xfrm>
            <a:off x="208245" y="1768540"/>
            <a:ext cx="4362274" cy="646331"/>
          </a:xfrm>
          <a:prstGeom prst="rect">
            <a:avLst/>
          </a:prstGeom>
          <a:noFill/>
        </p:spPr>
        <p:txBody>
          <a:bodyPr wrap="square" rtlCol="0">
            <a:spAutoFit/>
          </a:bodyPr>
          <a:lstStyle/>
          <a:p>
            <a:r>
              <a:rPr lang="zh-CN" altLang="en-US" dirty="0"/>
              <a:t>当偏转角度增大，外差效率减小；</a:t>
            </a:r>
            <a:endParaRPr lang="en-US" altLang="zh-CN" dirty="0"/>
          </a:p>
          <a:p>
            <a:r>
              <a:rPr lang="zh-CN" altLang="en-US" dirty="0"/>
              <a:t>偏转角度为</a:t>
            </a:r>
            <a:r>
              <a:rPr lang="en-US" altLang="zh-CN" dirty="0"/>
              <a:t>2mrad</a:t>
            </a:r>
            <a:r>
              <a:rPr lang="zh-CN" altLang="en-US" dirty="0"/>
              <a:t>时，外差效率降到</a:t>
            </a:r>
            <a:r>
              <a:rPr lang="en-US" altLang="zh-CN" dirty="0"/>
              <a:t>40%</a:t>
            </a:r>
            <a:endParaRPr lang="zh-CN" altLang="en-US" dirty="0"/>
          </a:p>
        </p:txBody>
      </p:sp>
      <p:pic>
        <p:nvPicPr>
          <p:cNvPr id="6" name="图片 5">
            <a:extLst>
              <a:ext uri="{FF2B5EF4-FFF2-40B4-BE49-F238E27FC236}">
                <a16:creationId xmlns:a16="http://schemas.microsoft.com/office/drawing/2014/main" id="{1A6C1433-45F2-4937-9682-94217E3BB5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97677" y="3741490"/>
            <a:ext cx="3903507" cy="3116510"/>
          </a:xfrm>
          <a:prstGeom prst="rect">
            <a:avLst/>
          </a:prstGeom>
          <a:noFill/>
          <a:ln>
            <a:noFill/>
          </a:ln>
        </p:spPr>
      </p:pic>
      <p:sp>
        <p:nvSpPr>
          <p:cNvPr id="7" name="文本框 6">
            <a:extLst>
              <a:ext uri="{FF2B5EF4-FFF2-40B4-BE49-F238E27FC236}">
                <a16:creationId xmlns:a16="http://schemas.microsoft.com/office/drawing/2014/main" id="{D39A9081-38D1-4D0B-A238-FC22E2DD3900}"/>
              </a:ext>
            </a:extLst>
          </p:cNvPr>
          <p:cNvSpPr txBox="1"/>
          <p:nvPr/>
        </p:nvSpPr>
        <p:spPr>
          <a:xfrm>
            <a:off x="453006" y="4631825"/>
            <a:ext cx="3656328" cy="923330"/>
          </a:xfrm>
          <a:prstGeom prst="rect">
            <a:avLst/>
          </a:prstGeom>
          <a:noFill/>
        </p:spPr>
        <p:txBody>
          <a:bodyPr wrap="square" rtlCol="0">
            <a:spAutoFit/>
          </a:bodyPr>
          <a:lstStyle/>
          <a:p>
            <a:r>
              <a:rPr lang="zh-CN" altLang="en-US" dirty="0"/>
              <a:t>比较不同尺寸的探测像元的外差效率，可以看出，探测面越小，外差效率越大</a:t>
            </a:r>
          </a:p>
        </p:txBody>
      </p:sp>
    </p:spTree>
    <p:extLst>
      <p:ext uri="{BB962C8B-B14F-4D97-AF65-F5344CB8AC3E}">
        <p14:creationId xmlns:p14="http://schemas.microsoft.com/office/powerpoint/2010/main" val="392706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3FEC6-3D7D-4257-9C17-E2E18F2BD49A}"/>
              </a:ext>
            </a:extLst>
          </p:cNvPr>
          <p:cNvSpPr>
            <a:spLocks noGrp="1"/>
          </p:cNvSpPr>
          <p:nvPr>
            <p:ph type="title"/>
          </p:nvPr>
        </p:nvSpPr>
        <p:spPr/>
        <p:txBody>
          <a:bodyPr/>
          <a:lstStyle/>
          <a:p>
            <a:r>
              <a:rPr lang="zh-CN" altLang="en-US" dirty="0"/>
              <a:t>差分波前传感</a:t>
            </a:r>
          </a:p>
        </p:txBody>
      </p:sp>
      <p:pic>
        <p:nvPicPr>
          <p:cNvPr id="3" name="图片 2">
            <a:extLst>
              <a:ext uri="{FF2B5EF4-FFF2-40B4-BE49-F238E27FC236}">
                <a16:creationId xmlns:a16="http://schemas.microsoft.com/office/drawing/2014/main" id="{06D51410-1736-4BEB-AB38-20858AEDF7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3460" y="2205873"/>
            <a:ext cx="4514768" cy="3604532"/>
          </a:xfrm>
          <a:prstGeom prst="rect">
            <a:avLst/>
          </a:prstGeom>
          <a:noFill/>
          <a:ln>
            <a:noFill/>
          </a:ln>
        </p:spPr>
      </p:pic>
      <p:sp>
        <p:nvSpPr>
          <p:cNvPr id="4" name="文本框 3">
            <a:extLst>
              <a:ext uri="{FF2B5EF4-FFF2-40B4-BE49-F238E27FC236}">
                <a16:creationId xmlns:a16="http://schemas.microsoft.com/office/drawing/2014/main" id="{667B5A81-3011-4C25-92CF-B4E22A56F781}"/>
              </a:ext>
            </a:extLst>
          </p:cNvPr>
          <p:cNvSpPr txBox="1"/>
          <p:nvPr/>
        </p:nvSpPr>
        <p:spPr>
          <a:xfrm>
            <a:off x="738230" y="1329433"/>
            <a:ext cx="5914239" cy="369332"/>
          </a:xfrm>
          <a:prstGeom prst="rect">
            <a:avLst/>
          </a:prstGeom>
          <a:noFill/>
        </p:spPr>
        <p:txBody>
          <a:bodyPr wrap="square" rtlCol="0">
            <a:spAutoFit/>
          </a:bodyPr>
          <a:lstStyle/>
          <a:p>
            <a:r>
              <a:rPr lang="zh-CN" altLang="en-US" dirty="0"/>
              <a:t>要想外差效率达到</a:t>
            </a:r>
            <a:r>
              <a:rPr lang="en-US" altLang="zh-CN" dirty="0"/>
              <a:t>80%</a:t>
            </a:r>
            <a:r>
              <a:rPr lang="zh-CN" altLang="en-US" dirty="0"/>
              <a:t>，像元尺寸必须小于</a:t>
            </a:r>
            <a:r>
              <a:rPr lang="en-US" altLang="zh-CN" dirty="0"/>
              <a:t>30um</a:t>
            </a:r>
            <a:endParaRPr lang="zh-CN" altLang="en-US" dirty="0"/>
          </a:p>
        </p:txBody>
      </p:sp>
    </p:spTree>
    <p:extLst>
      <p:ext uri="{BB962C8B-B14F-4D97-AF65-F5344CB8AC3E}">
        <p14:creationId xmlns:p14="http://schemas.microsoft.com/office/powerpoint/2010/main" val="15534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E2BD6-BC92-4BE0-A791-A0CCD8B1ABA3}"/>
              </a:ext>
            </a:extLst>
          </p:cNvPr>
          <p:cNvSpPr>
            <a:spLocks noGrp="1"/>
          </p:cNvSpPr>
          <p:nvPr>
            <p:ph type="title"/>
          </p:nvPr>
        </p:nvSpPr>
        <p:spPr/>
        <p:txBody>
          <a:bodyPr/>
          <a:lstStyle/>
          <a:p>
            <a:r>
              <a:rPr lang="en-US" altLang="zh-CN" dirty="0"/>
              <a:t>End</a:t>
            </a:r>
            <a:endParaRPr lang="zh-CN" altLang="en-US" dirty="0"/>
          </a:p>
        </p:txBody>
      </p:sp>
      <p:sp>
        <p:nvSpPr>
          <p:cNvPr id="3" name="文本框 2">
            <a:extLst>
              <a:ext uri="{FF2B5EF4-FFF2-40B4-BE49-F238E27FC236}">
                <a16:creationId xmlns:a16="http://schemas.microsoft.com/office/drawing/2014/main" id="{1844A2A5-6D5C-4D2E-AEBA-6BA1F3DE437E}"/>
              </a:ext>
            </a:extLst>
          </p:cNvPr>
          <p:cNvSpPr txBox="1"/>
          <p:nvPr/>
        </p:nvSpPr>
        <p:spPr>
          <a:xfrm>
            <a:off x="1472275" y="2721114"/>
            <a:ext cx="6199450" cy="707886"/>
          </a:xfrm>
          <a:prstGeom prst="rect">
            <a:avLst/>
          </a:prstGeom>
          <a:noFill/>
        </p:spPr>
        <p:txBody>
          <a:bodyPr wrap="square" rtlCol="0">
            <a:spAutoFit/>
          </a:bodyPr>
          <a:lstStyle/>
          <a:p>
            <a:pPr algn="ctr"/>
            <a:r>
              <a:rPr lang="en-US" altLang="zh-CN" sz="4000" dirty="0"/>
              <a:t>Thank You</a:t>
            </a:r>
            <a:endParaRPr lang="zh-CN" altLang="en-US" sz="4000" dirty="0"/>
          </a:p>
        </p:txBody>
      </p:sp>
    </p:spTree>
    <p:extLst>
      <p:ext uri="{BB962C8B-B14F-4D97-AF65-F5344CB8AC3E}">
        <p14:creationId xmlns:p14="http://schemas.microsoft.com/office/powerpoint/2010/main" val="312092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42F171A-A180-4FE1-A2FF-95BE6D9B075A}"/>
              </a:ext>
            </a:extLst>
          </p:cNvPr>
          <p:cNvSpPr>
            <a:spLocks noGrp="1"/>
          </p:cNvSpPr>
          <p:nvPr>
            <p:ph type="title"/>
          </p:nvPr>
        </p:nvSpPr>
        <p:spPr/>
        <p:txBody>
          <a:bodyPr/>
          <a:lstStyle/>
          <a:p>
            <a:r>
              <a:rPr lang="zh-CN" altLang="en-US" dirty="0"/>
              <a:t>引力波探测</a:t>
            </a:r>
          </a:p>
        </p:txBody>
      </p:sp>
      <p:sp>
        <p:nvSpPr>
          <p:cNvPr id="5" name="文本框 4">
            <a:extLst>
              <a:ext uri="{FF2B5EF4-FFF2-40B4-BE49-F238E27FC236}">
                <a16:creationId xmlns:a16="http://schemas.microsoft.com/office/drawing/2014/main" id="{1A02ADF9-859A-4455-813D-8849C9B3FCCB}"/>
              </a:ext>
            </a:extLst>
          </p:cNvPr>
          <p:cNvSpPr txBox="1"/>
          <p:nvPr/>
        </p:nvSpPr>
        <p:spPr>
          <a:xfrm>
            <a:off x="250825" y="1251826"/>
            <a:ext cx="6207839" cy="369332"/>
          </a:xfrm>
          <a:prstGeom prst="rect">
            <a:avLst/>
          </a:prstGeom>
          <a:noFill/>
        </p:spPr>
        <p:txBody>
          <a:bodyPr wrap="square" rtlCol="0">
            <a:spAutoFit/>
          </a:bodyPr>
          <a:lstStyle/>
          <a:p>
            <a:r>
              <a:rPr lang="en-US" altLang="zh-CN" b="1" dirty="0"/>
              <a:t>1916</a:t>
            </a:r>
            <a:r>
              <a:rPr lang="zh-CN" altLang="en-US" b="1" dirty="0"/>
              <a:t>年</a:t>
            </a:r>
            <a:r>
              <a:rPr lang="zh-CN" altLang="en-US" dirty="0"/>
              <a:t>，爱因斯坦根据广义相对论预言了引力波的存在</a:t>
            </a:r>
          </a:p>
        </p:txBody>
      </p:sp>
      <p:sp>
        <p:nvSpPr>
          <p:cNvPr id="6" name="文本框 5">
            <a:extLst>
              <a:ext uri="{FF2B5EF4-FFF2-40B4-BE49-F238E27FC236}">
                <a16:creationId xmlns:a16="http://schemas.microsoft.com/office/drawing/2014/main" id="{39EBD635-5C77-4F2A-BEB0-EC1BCB70A3F9}"/>
              </a:ext>
            </a:extLst>
          </p:cNvPr>
          <p:cNvSpPr txBox="1"/>
          <p:nvPr/>
        </p:nvSpPr>
        <p:spPr>
          <a:xfrm>
            <a:off x="250825" y="2142750"/>
            <a:ext cx="5646636" cy="1286250"/>
          </a:xfrm>
          <a:prstGeom prst="rect">
            <a:avLst/>
          </a:prstGeom>
          <a:noFill/>
        </p:spPr>
        <p:txBody>
          <a:bodyPr wrap="square" rtlCol="0">
            <a:spAutoFit/>
          </a:bodyPr>
          <a:lstStyle/>
          <a:p>
            <a:pPr>
              <a:lnSpc>
                <a:spcPct val="150000"/>
              </a:lnSpc>
            </a:pPr>
            <a:r>
              <a:rPr lang="zh-CN" altLang="en-US" dirty="0"/>
              <a:t>传统时空观认为，物质的相对作用没有距离限制。但是广义相对论中，物质速度上限是光速，引力的相互作用也是如此</a:t>
            </a:r>
          </a:p>
        </p:txBody>
      </p:sp>
      <p:pic>
        <p:nvPicPr>
          <p:cNvPr id="8200" name="Picture 8" descr="https://upload.wikimedia.org/wikipedia/commons/thumb/b/b8/GravitationalWave_PlusPolarization.gif/150px-GravitationalWave_PlusPolarization.gif">
            <a:extLst>
              <a:ext uri="{FF2B5EF4-FFF2-40B4-BE49-F238E27FC236}">
                <a16:creationId xmlns:a16="http://schemas.microsoft.com/office/drawing/2014/main" id="{CD973C1D-3795-4717-8916-849F9D6B1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2496" y="3700627"/>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BDEB63BB-4CD9-488E-890E-DA38A00F770A}"/>
              </a:ext>
            </a:extLst>
          </p:cNvPr>
          <p:cNvSpPr/>
          <p:nvPr/>
        </p:nvSpPr>
        <p:spPr>
          <a:xfrm>
            <a:off x="250825" y="4050542"/>
            <a:ext cx="5487245" cy="1701748"/>
          </a:xfrm>
          <a:prstGeom prst="rect">
            <a:avLst/>
          </a:prstGeom>
        </p:spPr>
        <p:txBody>
          <a:bodyPr wrap="square">
            <a:spAutoFit/>
          </a:bodyPr>
          <a:lstStyle/>
          <a:p>
            <a:pPr>
              <a:lnSpc>
                <a:spcPct val="150000"/>
              </a:lnSpc>
            </a:pPr>
            <a:r>
              <a:rPr lang="zh-CN" altLang="zh-CN" dirty="0">
                <a:latin typeface="Times New Roman" panose="02020603050405020304" pitchFamily="18" charset="0"/>
                <a:ea typeface="黑体" panose="02010609060101010101" pitchFamily="49" charset="-122"/>
                <a:cs typeface="Times New Roman" panose="02020603050405020304" pitchFamily="18" charset="0"/>
              </a:rPr>
              <a:t>当引力波穿过观测者，两个自由物体之间的距离产生有节奏的波动，频率与引力波频率相同。但是，在这一过程中，两个物体并未受力，坐标位置也没改变，改变的是时空坐标的距离</a:t>
            </a:r>
            <a:endParaRPr lang="zh-CN" altLang="en-US" dirty="0"/>
          </a:p>
        </p:txBody>
      </p:sp>
      <p:pic>
        <p:nvPicPr>
          <p:cNvPr id="8202" name="Picture 10" descr="https://upload.wikimedia.org/wikipedia/commons/thumb/5/50/Albert_Einstein_%28Nobel%29.png/150px-Albert_Einstein_%28Nobel%29.png">
            <a:extLst>
              <a:ext uri="{FF2B5EF4-FFF2-40B4-BE49-F238E27FC236}">
                <a16:creationId xmlns:a16="http://schemas.microsoft.com/office/drawing/2014/main" id="{1F5BB8C7-9CD3-451E-8BAC-745122F9B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496" y="1251826"/>
            <a:ext cx="142875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47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4C4DA-4B57-4A31-A66E-4F8681738FC9}"/>
              </a:ext>
            </a:extLst>
          </p:cNvPr>
          <p:cNvSpPr>
            <a:spLocks noGrp="1"/>
          </p:cNvSpPr>
          <p:nvPr>
            <p:ph type="title"/>
          </p:nvPr>
        </p:nvSpPr>
        <p:spPr/>
        <p:txBody>
          <a:bodyPr/>
          <a:lstStyle/>
          <a:p>
            <a:r>
              <a:rPr lang="zh-CN" altLang="en-US" dirty="0"/>
              <a:t>引力波探测</a:t>
            </a:r>
          </a:p>
        </p:txBody>
      </p:sp>
      <p:sp>
        <p:nvSpPr>
          <p:cNvPr id="3" name="文本框 2">
            <a:extLst>
              <a:ext uri="{FF2B5EF4-FFF2-40B4-BE49-F238E27FC236}">
                <a16:creationId xmlns:a16="http://schemas.microsoft.com/office/drawing/2014/main" id="{0FFF8C5B-2FE9-44CD-9456-94EA6EAFC4CA}"/>
              </a:ext>
            </a:extLst>
          </p:cNvPr>
          <p:cNvSpPr txBox="1"/>
          <p:nvPr/>
        </p:nvSpPr>
        <p:spPr>
          <a:xfrm>
            <a:off x="151001" y="1020213"/>
            <a:ext cx="2986482" cy="2862322"/>
          </a:xfrm>
          <a:prstGeom prst="rect">
            <a:avLst/>
          </a:prstGeom>
          <a:noFill/>
        </p:spPr>
        <p:txBody>
          <a:bodyPr wrap="square" rtlCol="0">
            <a:spAutoFit/>
          </a:bodyPr>
          <a:lstStyle/>
          <a:p>
            <a:pPr indent="457200">
              <a:lnSpc>
                <a:spcPct val="150000"/>
              </a:lnSpc>
            </a:pPr>
            <a:r>
              <a:rPr lang="en-US" altLang="zh-CN" dirty="0"/>
              <a:t>20</a:t>
            </a:r>
            <a:r>
              <a:rPr lang="zh-CN" altLang="en-US" dirty="0"/>
              <a:t>世纪</a:t>
            </a:r>
            <a:r>
              <a:rPr lang="en-US" altLang="zh-CN" dirty="0"/>
              <a:t>60</a:t>
            </a:r>
            <a:r>
              <a:rPr lang="zh-CN" altLang="en-US" dirty="0"/>
              <a:t>年代，</a:t>
            </a:r>
            <a:r>
              <a:rPr lang="zh-CN" altLang="zh-CN" b="1" dirty="0">
                <a:solidFill>
                  <a:srgbClr val="FF0000"/>
                </a:solidFill>
              </a:rPr>
              <a:t>韦伯</a:t>
            </a:r>
            <a:r>
              <a:rPr lang="zh-CN" altLang="zh-CN" dirty="0"/>
              <a:t>设计建造了第一个引力波探测器，名为韦伯棒</a:t>
            </a:r>
            <a:r>
              <a:rPr lang="zh-CN" altLang="en-US" dirty="0"/>
              <a:t>。</a:t>
            </a:r>
            <a:endParaRPr lang="en-US" altLang="zh-CN" dirty="0"/>
          </a:p>
          <a:p>
            <a:pPr indent="457200">
              <a:lnSpc>
                <a:spcPct val="150000"/>
              </a:lnSpc>
            </a:pPr>
            <a:r>
              <a:rPr lang="zh-CN" altLang="en-US" dirty="0"/>
              <a:t>但是韦伯棒的噪声远大于引力波响应，无法用于探测引力波</a:t>
            </a:r>
          </a:p>
          <a:p>
            <a:endParaRPr lang="zh-CN" altLang="en-US" dirty="0"/>
          </a:p>
        </p:txBody>
      </p:sp>
      <p:pic>
        <p:nvPicPr>
          <p:cNvPr id="9220" name="Picture 4" descr="http://image.sciencenet.cn/album/201603/29/081939qqo42sqnal21nqh5.jpg">
            <a:extLst>
              <a:ext uri="{FF2B5EF4-FFF2-40B4-BE49-F238E27FC236}">
                <a16:creationId xmlns:a16="http://schemas.microsoft.com/office/drawing/2014/main" id="{3984386F-9144-46DA-B91B-C96BE5617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933" y="993156"/>
            <a:ext cx="5436066" cy="26472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Russell Alan Hulse.jpg">
            <a:extLst>
              <a:ext uri="{FF2B5EF4-FFF2-40B4-BE49-F238E27FC236}">
                <a16:creationId xmlns:a16="http://schemas.microsoft.com/office/drawing/2014/main" id="{19519A22-E1E5-487C-B03F-9629A596D4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9750" y="3830288"/>
            <a:ext cx="2095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2008JosephTaylor.jpg">
            <a:extLst>
              <a:ext uri="{FF2B5EF4-FFF2-40B4-BE49-F238E27FC236}">
                <a16:creationId xmlns:a16="http://schemas.microsoft.com/office/drawing/2014/main" id="{850EE341-0432-4671-8C8D-F67FE4EC42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2400" y="3820763"/>
            <a:ext cx="2286000" cy="267652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C448D77-FA23-44AC-9B28-D7BBE50C1737}"/>
              </a:ext>
            </a:extLst>
          </p:cNvPr>
          <p:cNvSpPr/>
          <p:nvPr/>
        </p:nvSpPr>
        <p:spPr>
          <a:xfrm>
            <a:off x="210597" y="3830288"/>
            <a:ext cx="2886658" cy="3277820"/>
          </a:xfrm>
          <a:prstGeom prst="rect">
            <a:avLst/>
          </a:prstGeom>
        </p:spPr>
        <p:txBody>
          <a:bodyPr wrap="square">
            <a:spAutoFit/>
          </a:bodyPr>
          <a:lstStyle/>
          <a:p>
            <a:pPr indent="457200">
              <a:lnSpc>
                <a:spcPct val="150000"/>
              </a:lnSpc>
            </a:pPr>
            <a:r>
              <a:rPr lang="en-US" altLang="zh-CN" dirty="0">
                <a:latin typeface="Times New Roman" panose="02020603050405020304" pitchFamily="18" charset="0"/>
                <a:ea typeface="黑体" panose="02010609060101010101" pitchFamily="49" charset="-122"/>
                <a:cs typeface="Times New Roman" panose="02020603050405020304" pitchFamily="18" charset="0"/>
              </a:rPr>
              <a:t>1974</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年，</a:t>
            </a:r>
            <a:r>
              <a:rPr lang="zh-CN"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拉塞尔</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和</a:t>
            </a:r>
            <a:r>
              <a:rPr lang="zh-CN"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约瑟夫</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发现了脉冲双星系统</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会散发引力波，这是人类首次找到了引力波存在的间接证据。</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indent="457200">
              <a:lnSpc>
                <a:spcPct val="150000"/>
              </a:lnSpc>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两人因此获得了</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1993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年诺贝尔物理学奖。</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indent="457200"/>
            <a:endParaRPr lang="zh-CN" altLang="en-US" dirty="0"/>
          </a:p>
        </p:txBody>
      </p:sp>
      <p:sp>
        <p:nvSpPr>
          <p:cNvPr id="6" name="文本框 5">
            <a:extLst>
              <a:ext uri="{FF2B5EF4-FFF2-40B4-BE49-F238E27FC236}">
                <a16:creationId xmlns:a16="http://schemas.microsoft.com/office/drawing/2014/main" id="{73F9B74E-A9AB-457E-860E-3CAAF2507695}"/>
              </a:ext>
            </a:extLst>
          </p:cNvPr>
          <p:cNvSpPr txBox="1"/>
          <p:nvPr/>
        </p:nvSpPr>
        <p:spPr>
          <a:xfrm>
            <a:off x="4210844" y="6560191"/>
            <a:ext cx="1711354" cy="369332"/>
          </a:xfrm>
          <a:prstGeom prst="rect">
            <a:avLst/>
          </a:prstGeom>
          <a:noFill/>
        </p:spPr>
        <p:txBody>
          <a:bodyPr wrap="square" rtlCol="0">
            <a:spAutoFit/>
          </a:bodyPr>
          <a:lstStyle/>
          <a:p>
            <a:r>
              <a:rPr lang="zh-CN" altLang="en-US" dirty="0"/>
              <a:t>拉塞尔</a:t>
            </a:r>
          </a:p>
        </p:txBody>
      </p:sp>
      <p:sp>
        <p:nvSpPr>
          <p:cNvPr id="7" name="文本框 6">
            <a:extLst>
              <a:ext uri="{FF2B5EF4-FFF2-40B4-BE49-F238E27FC236}">
                <a16:creationId xmlns:a16="http://schemas.microsoft.com/office/drawing/2014/main" id="{7739D786-F02E-44E1-8DF1-F9EAD0D6C641}"/>
              </a:ext>
            </a:extLst>
          </p:cNvPr>
          <p:cNvSpPr txBox="1"/>
          <p:nvPr/>
        </p:nvSpPr>
        <p:spPr>
          <a:xfrm>
            <a:off x="6761956" y="6560191"/>
            <a:ext cx="1828786" cy="369332"/>
          </a:xfrm>
          <a:prstGeom prst="rect">
            <a:avLst/>
          </a:prstGeom>
          <a:noFill/>
        </p:spPr>
        <p:txBody>
          <a:bodyPr wrap="square" rtlCol="0">
            <a:spAutoFit/>
          </a:bodyPr>
          <a:lstStyle/>
          <a:p>
            <a:r>
              <a:rPr lang="zh-CN" altLang="en-US" dirty="0"/>
              <a:t>约瑟夫</a:t>
            </a:r>
          </a:p>
        </p:txBody>
      </p:sp>
    </p:spTree>
    <p:extLst>
      <p:ext uri="{BB962C8B-B14F-4D97-AF65-F5344CB8AC3E}">
        <p14:creationId xmlns:p14="http://schemas.microsoft.com/office/powerpoint/2010/main" val="410424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237BC-5FD1-4149-B783-C335F7BB594C}"/>
              </a:ext>
            </a:extLst>
          </p:cNvPr>
          <p:cNvSpPr>
            <a:spLocks noGrp="1"/>
          </p:cNvSpPr>
          <p:nvPr>
            <p:ph type="title"/>
          </p:nvPr>
        </p:nvSpPr>
        <p:spPr/>
        <p:txBody>
          <a:bodyPr/>
          <a:lstStyle/>
          <a:p>
            <a:r>
              <a:rPr lang="zh-CN" altLang="en-US" dirty="0"/>
              <a:t>引力波探测</a:t>
            </a:r>
          </a:p>
        </p:txBody>
      </p:sp>
      <p:sp>
        <p:nvSpPr>
          <p:cNvPr id="4" name="文本框 3">
            <a:extLst>
              <a:ext uri="{FF2B5EF4-FFF2-40B4-BE49-F238E27FC236}">
                <a16:creationId xmlns:a16="http://schemas.microsoft.com/office/drawing/2014/main" id="{754BA133-ED99-409F-9C07-EFA44560D474}"/>
              </a:ext>
            </a:extLst>
          </p:cNvPr>
          <p:cNvSpPr txBox="1"/>
          <p:nvPr/>
        </p:nvSpPr>
        <p:spPr>
          <a:xfrm>
            <a:off x="250825" y="1157681"/>
            <a:ext cx="7088697" cy="369332"/>
          </a:xfrm>
          <a:prstGeom prst="rect">
            <a:avLst/>
          </a:prstGeom>
          <a:noFill/>
        </p:spPr>
        <p:txBody>
          <a:bodyPr wrap="square" rtlCol="0">
            <a:spAutoFit/>
          </a:bodyPr>
          <a:lstStyle/>
          <a:p>
            <a:r>
              <a:rPr lang="en-US" altLang="zh-CN" dirty="0"/>
              <a:t>1964</a:t>
            </a:r>
            <a:r>
              <a:rPr lang="zh-CN" altLang="en-US" dirty="0"/>
              <a:t>年，</a:t>
            </a:r>
            <a:r>
              <a:rPr lang="zh-CN" altLang="zh-CN" dirty="0"/>
              <a:t>俄国物理学家首次提出了使用激光干涉仪来探测引力波</a:t>
            </a:r>
            <a:endParaRPr lang="zh-CN" altLang="en-US" dirty="0"/>
          </a:p>
        </p:txBody>
      </p:sp>
      <p:sp>
        <p:nvSpPr>
          <p:cNvPr id="5" name="矩形 4">
            <a:extLst>
              <a:ext uri="{FF2B5EF4-FFF2-40B4-BE49-F238E27FC236}">
                <a16:creationId xmlns:a16="http://schemas.microsoft.com/office/drawing/2014/main" id="{4FEC48F2-BCFE-4928-BCE1-EAA01DAC9A80}"/>
              </a:ext>
            </a:extLst>
          </p:cNvPr>
          <p:cNvSpPr/>
          <p:nvPr/>
        </p:nvSpPr>
        <p:spPr>
          <a:xfrm>
            <a:off x="250824" y="1862369"/>
            <a:ext cx="8775729" cy="1286250"/>
          </a:xfrm>
          <a:prstGeom prst="rect">
            <a:avLst/>
          </a:prstGeom>
        </p:spPr>
        <p:txBody>
          <a:bodyPr wrap="square">
            <a:spAutoFit/>
          </a:bodyPr>
          <a:lstStyle/>
          <a:p>
            <a:pPr>
              <a:lnSpc>
                <a:spcPct val="150000"/>
              </a:lnSpc>
            </a:pPr>
            <a:r>
              <a:rPr lang="en-US" altLang="zh-CN" dirty="0">
                <a:latin typeface="Times New Roman" panose="02020603050405020304" pitchFamily="18" charset="0"/>
                <a:ea typeface="黑体" panose="02010609060101010101" pitchFamily="49" charset="-122"/>
              </a:rPr>
              <a:t>1984</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年，加州理工学院和麻省理工学院合作设计与建造第一台激光干涉引力波天文台</a:t>
            </a:r>
            <a:r>
              <a:rPr lang="en-US" altLang="zh-CN" dirty="0">
                <a:latin typeface="Times New Roman" panose="02020603050405020304" pitchFamily="18" charset="0"/>
                <a:ea typeface="黑体" panose="02010609060101010101" pitchFamily="49" charset="-122"/>
                <a:cs typeface="Times New Roman" panose="02020603050405020304" pitchFamily="18" charset="0"/>
              </a:rPr>
              <a:t>LIGO</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，臂长为</a:t>
            </a:r>
            <a:r>
              <a:rPr lang="en-US" altLang="zh-CN" dirty="0">
                <a:latin typeface="Times New Roman" panose="02020603050405020304" pitchFamily="18" charset="0"/>
                <a:ea typeface="黑体" panose="02010609060101010101" pitchFamily="49" charset="-122"/>
                <a:cs typeface="Times New Roman" panose="02020603050405020304" pitchFamily="18" charset="0"/>
              </a:rPr>
              <a:t>4km</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t>除此之外，法国与意大利合作建造的</a:t>
            </a:r>
            <a:r>
              <a:rPr lang="en-US" altLang="zh-CN" dirty="0"/>
              <a:t>Virgo</a:t>
            </a:r>
            <a:r>
              <a:rPr lang="zh-CN" altLang="zh-CN" dirty="0"/>
              <a:t>和德国英国合作建造的</a:t>
            </a:r>
            <a:r>
              <a:rPr lang="en-US" altLang="zh-CN" dirty="0"/>
              <a:t>GEO600</a:t>
            </a:r>
            <a:r>
              <a:rPr lang="zh-CN" altLang="zh-CN" dirty="0"/>
              <a:t>都是大型激光干涉仪</a:t>
            </a:r>
            <a:r>
              <a:rPr lang="zh-CN" altLang="en-US" dirty="0"/>
              <a:t>。</a:t>
            </a:r>
          </a:p>
        </p:txBody>
      </p:sp>
      <p:pic>
        <p:nvPicPr>
          <p:cNvPr id="6" name="图片 5" descr="Hireslivingston_5">
            <a:extLst>
              <a:ext uri="{FF2B5EF4-FFF2-40B4-BE49-F238E27FC236}">
                <a16:creationId xmlns:a16="http://schemas.microsoft.com/office/drawing/2014/main" id="{4ADFDC13-9199-4319-B893-B9578C05B26F}"/>
              </a:ext>
            </a:extLst>
          </p:cNvPr>
          <p:cNvPicPr>
            <a:picLocks noChangeAspect="1"/>
          </p:cNvPicPr>
          <p:nvPr/>
        </p:nvPicPr>
        <p:blipFill rotWithShape="1">
          <a:blip r:embed="rId2">
            <a:extLst>
              <a:ext uri="{28A0092B-C50C-407E-A947-70E740481C1C}">
                <a14:useLocalDpi xmlns:a14="http://schemas.microsoft.com/office/drawing/2010/main" val="0"/>
              </a:ext>
            </a:extLst>
          </a:blip>
          <a:srcRect l="138" t="-245" r="-138" b="253"/>
          <a:stretch/>
        </p:blipFill>
        <p:spPr bwMode="auto">
          <a:xfrm>
            <a:off x="325680" y="3613800"/>
            <a:ext cx="3600000" cy="2025000"/>
          </a:xfrm>
          <a:prstGeom prst="rect">
            <a:avLst/>
          </a:prstGeom>
          <a:noFill/>
          <a:ln>
            <a:noFill/>
          </a:ln>
          <a:extLst>
            <a:ext uri="{53640926-AAD7-44D8-BBD7-CCE9431645EC}">
              <a14:shadowObscured xmlns:a14="http://schemas.microsoft.com/office/drawing/2010/main"/>
            </a:ext>
          </a:extLst>
        </p:spPr>
      </p:pic>
      <p:pic>
        <p:nvPicPr>
          <p:cNvPr id="7" name="图片 6" descr="Aerial view of the EGO site, location of the Virgo interferometer">
            <a:extLst>
              <a:ext uri="{FF2B5EF4-FFF2-40B4-BE49-F238E27FC236}">
                <a16:creationId xmlns:a16="http://schemas.microsoft.com/office/drawing/2014/main" id="{040CF77A-FE3B-473E-B3E8-1472737DA0C4}"/>
              </a:ext>
            </a:extLst>
          </p:cNvPr>
          <p:cNvPicPr>
            <a:picLocks noChangeAspect="1"/>
          </p:cNvPicPr>
          <p:nvPr/>
        </p:nvPicPr>
        <p:blipFill rotWithShape="1">
          <a:blip r:embed="rId3">
            <a:extLst>
              <a:ext uri="{28A0092B-C50C-407E-A947-70E740481C1C}">
                <a14:useLocalDpi xmlns:a14="http://schemas.microsoft.com/office/drawing/2010/main" val="0"/>
              </a:ext>
            </a:extLst>
          </a:blip>
          <a:srcRect l="21048" t="-186" r="18388"/>
          <a:stretch/>
        </p:blipFill>
        <p:spPr bwMode="auto">
          <a:xfrm>
            <a:off x="4848836" y="3613800"/>
            <a:ext cx="3600000" cy="2025000"/>
          </a:xfrm>
          <a:prstGeom prst="rect">
            <a:avLst/>
          </a:prstGeom>
          <a:noFill/>
          <a:ln>
            <a:noFill/>
          </a:ln>
          <a:extLst>
            <a:ext uri="{53640926-AAD7-44D8-BBD7-CCE9431645EC}">
              <a14:shadowObscured xmlns:a14="http://schemas.microsoft.com/office/drawing/2010/main"/>
            </a:ext>
          </a:extLst>
        </p:spPr>
      </p:pic>
      <p:sp>
        <p:nvSpPr>
          <p:cNvPr id="8" name="文本框 7">
            <a:extLst>
              <a:ext uri="{FF2B5EF4-FFF2-40B4-BE49-F238E27FC236}">
                <a16:creationId xmlns:a16="http://schemas.microsoft.com/office/drawing/2014/main" id="{E42939D8-B846-46BE-9D83-A6E907430BE4}"/>
              </a:ext>
            </a:extLst>
          </p:cNvPr>
          <p:cNvSpPr txBox="1"/>
          <p:nvPr/>
        </p:nvSpPr>
        <p:spPr>
          <a:xfrm>
            <a:off x="1107347" y="5796793"/>
            <a:ext cx="1946246" cy="369332"/>
          </a:xfrm>
          <a:prstGeom prst="rect">
            <a:avLst/>
          </a:prstGeom>
          <a:noFill/>
        </p:spPr>
        <p:txBody>
          <a:bodyPr wrap="square" rtlCol="0">
            <a:spAutoFit/>
          </a:bodyPr>
          <a:lstStyle/>
          <a:p>
            <a:r>
              <a:rPr lang="en-US" altLang="zh-CN" dirty="0"/>
              <a:t>LIGO</a:t>
            </a:r>
            <a:endParaRPr lang="zh-CN" altLang="en-US" dirty="0"/>
          </a:p>
        </p:txBody>
      </p:sp>
      <p:sp>
        <p:nvSpPr>
          <p:cNvPr id="9" name="文本框 8">
            <a:extLst>
              <a:ext uri="{FF2B5EF4-FFF2-40B4-BE49-F238E27FC236}">
                <a16:creationId xmlns:a16="http://schemas.microsoft.com/office/drawing/2014/main" id="{36CD585D-4316-4576-BFA4-5234B09D1CAC}"/>
              </a:ext>
            </a:extLst>
          </p:cNvPr>
          <p:cNvSpPr txBox="1"/>
          <p:nvPr/>
        </p:nvSpPr>
        <p:spPr>
          <a:xfrm>
            <a:off x="6248953" y="5796793"/>
            <a:ext cx="864911" cy="369332"/>
          </a:xfrm>
          <a:prstGeom prst="rect">
            <a:avLst/>
          </a:prstGeom>
          <a:noFill/>
        </p:spPr>
        <p:txBody>
          <a:bodyPr wrap="square" rtlCol="0">
            <a:spAutoFit/>
          </a:bodyPr>
          <a:lstStyle/>
          <a:p>
            <a:r>
              <a:rPr lang="en-US" altLang="zh-CN" dirty="0"/>
              <a:t>Virgo</a:t>
            </a:r>
            <a:endParaRPr lang="zh-CN" altLang="en-US" dirty="0"/>
          </a:p>
        </p:txBody>
      </p:sp>
    </p:spTree>
    <p:extLst>
      <p:ext uri="{BB962C8B-B14F-4D97-AF65-F5344CB8AC3E}">
        <p14:creationId xmlns:p14="http://schemas.microsoft.com/office/powerpoint/2010/main" val="240781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CFD7E-1B1D-4BA9-B75F-BF3ACE15214D}"/>
              </a:ext>
            </a:extLst>
          </p:cNvPr>
          <p:cNvSpPr>
            <a:spLocks noGrp="1"/>
          </p:cNvSpPr>
          <p:nvPr>
            <p:ph type="title"/>
          </p:nvPr>
        </p:nvSpPr>
        <p:spPr/>
        <p:txBody>
          <a:bodyPr/>
          <a:lstStyle/>
          <a:p>
            <a:r>
              <a:rPr lang="zh-CN" altLang="en-US" dirty="0"/>
              <a:t>引力波探测</a:t>
            </a:r>
          </a:p>
        </p:txBody>
      </p:sp>
      <p:sp>
        <p:nvSpPr>
          <p:cNvPr id="3" name="文本框 2">
            <a:extLst>
              <a:ext uri="{FF2B5EF4-FFF2-40B4-BE49-F238E27FC236}">
                <a16:creationId xmlns:a16="http://schemas.microsoft.com/office/drawing/2014/main" id="{2798CA0E-3E0A-404F-B743-9A971867C17A}"/>
              </a:ext>
            </a:extLst>
          </p:cNvPr>
          <p:cNvSpPr txBox="1"/>
          <p:nvPr/>
        </p:nvSpPr>
        <p:spPr>
          <a:xfrm>
            <a:off x="411046" y="1224793"/>
            <a:ext cx="7759817" cy="369332"/>
          </a:xfrm>
          <a:prstGeom prst="rect">
            <a:avLst/>
          </a:prstGeom>
          <a:noFill/>
        </p:spPr>
        <p:txBody>
          <a:bodyPr wrap="square" rtlCol="0">
            <a:spAutoFit/>
          </a:bodyPr>
          <a:lstStyle/>
          <a:p>
            <a:r>
              <a:rPr lang="en-US" altLang="zh-CN" dirty="0"/>
              <a:t>2015</a:t>
            </a:r>
            <a:r>
              <a:rPr lang="zh-CN" altLang="en-US" dirty="0"/>
              <a:t>年，经过升级的</a:t>
            </a:r>
            <a:r>
              <a:rPr lang="en-US" altLang="zh-CN" dirty="0"/>
              <a:t>LIGO</a:t>
            </a:r>
            <a:r>
              <a:rPr lang="zh-CN" altLang="en-US" dirty="0"/>
              <a:t>与</a:t>
            </a:r>
            <a:r>
              <a:rPr lang="en-US" altLang="zh-CN" dirty="0"/>
              <a:t>Virgo</a:t>
            </a:r>
            <a:r>
              <a:rPr lang="zh-CN" altLang="en-US" dirty="0"/>
              <a:t>共同宣布探测到两次引力波事件</a:t>
            </a:r>
          </a:p>
        </p:txBody>
      </p:sp>
      <p:pic>
        <p:nvPicPr>
          <p:cNvPr id="4" name="图片 3">
            <a:extLst>
              <a:ext uri="{FF2B5EF4-FFF2-40B4-BE49-F238E27FC236}">
                <a16:creationId xmlns:a16="http://schemas.microsoft.com/office/drawing/2014/main" id="{AE04E19B-60FA-493C-8B7D-9EE3C75F34F5}"/>
              </a:ext>
            </a:extLst>
          </p:cNvPr>
          <p:cNvPicPr>
            <a:picLocks noChangeAspect="1"/>
          </p:cNvPicPr>
          <p:nvPr/>
        </p:nvPicPr>
        <p:blipFill>
          <a:blip r:embed="rId2"/>
          <a:stretch>
            <a:fillRect/>
          </a:stretch>
        </p:blipFill>
        <p:spPr>
          <a:xfrm>
            <a:off x="3590226" y="1712616"/>
            <a:ext cx="5400000" cy="4306485"/>
          </a:xfrm>
          <a:prstGeom prst="rect">
            <a:avLst/>
          </a:prstGeom>
        </p:spPr>
      </p:pic>
      <p:sp>
        <p:nvSpPr>
          <p:cNvPr id="6" name="矩形 5">
            <a:extLst>
              <a:ext uri="{FF2B5EF4-FFF2-40B4-BE49-F238E27FC236}">
                <a16:creationId xmlns:a16="http://schemas.microsoft.com/office/drawing/2014/main" id="{C030347D-2147-4B81-A283-B6B7DACFD2F7}"/>
              </a:ext>
            </a:extLst>
          </p:cNvPr>
          <p:cNvSpPr/>
          <p:nvPr/>
        </p:nvSpPr>
        <p:spPr>
          <a:xfrm>
            <a:off x="411046" y="1880396"/>
            <a:ext cx="2986495" cy="646331"/>
          </a:xfrm>
          <a:prstGeom prst="rect">
            <a:avLst/>
          </a:prstGeom>
        </p:spPr>
        <p:txBody>
          <a:bodyPr wrap="square">
            <a:spAutoFit/>
          </a:bodyPr>
          <a:lstStyle/>
          <a:p>
            <a:r>
              <a:rPr lang="zh-CN" altLang="en-US" b="1" dirty="0">
                <a:solidFill>
                  <a:srgbClr val="FF0000"/>
                </a:solidFill>
              </a:rPr>
              <a:t>两个中子星</a:t>
            </a:r>
            <a:r>
              <a:rPr lang="zh-CN" altLang="en-US" dirty="0"/>
              <a:t>因合并而产生的引力波事件</a:t>
            </a:r>
            <a:r>
              <a:rPr lang="en-US" altLang="zh-CN" dirty="0"/>
              <a:t>GW170817</a:t>
            </a:r>
            <a:r>
              <a:rPr lang="zh-CN" altLang="en-US" dirty="0"/>
              <a:t>。</a:t>
            </a:r>
          </a:p>
        </p:txBody>
      </p:sp>
      <p:sp>
        <p:nvSpPr>
          <p:cNvPr id="7" name="矩形 6">
            <a:extLst>
              <a:ext uri="{FF2B5EF4-FFF2-40B4-BE49-F238E27FC236}">
                <a16:creationId xmlns:a16="http://schemas.microsoft.com/office/drawing/2014/main" id="{29F6707E-6ACA-44D3-8490-35517724AA60}"/>
              </a:ext>
            </a:extLst>
          </p:cNvPr>
          <p:cNvSpPr/>
          <p:nvPr/>
        </p:nvSpPr>
        <p:spPr>
          <a:xfrm>
            <a:off x="411046" y="2761612"/>
            <a:ext cx="2785160" cy="1200329"/>
          </a:xfrm>
          <a:prstGeom prst="rect">
            <a:avLst/>
          </a:prstGeom>
        </p:spPr>
        <p:txBody>
          <a:bodyPr wrap="square">
            <a:spAutoFit/>
          </a:bodyPr>
          <a:lstStyle/>
          <a:p>
            <a:r>
              <a:rPr lang="zh-CN" altLang="en-US" dirty="0">
                <a:solidFill>
                  <a:srgbClr val="222222"/>
                </a:solidFill>
                <a:latin typeface="Times New Roman" panose="02020603050405020304" pitchFamily="18" charset="0"/>
                <a:ea typeface="黑体" panose="02010609060101010101" pitchFamily="49" charset="-122"/>
              </a:rPr>
              <a:t>约</a:t>
            </a:r>
            <a:r>
              <a:rPr lang="en-US" altLang="zh-CN" dirty="0">
                <a:solidFill>
                  <a:srgbClr val="222222"/>
                </a:solidFill>
                <a:latin typeface="Times New Roman" panose="02020603050405020304" pitchFamily="18" charset="0"/>
                <a:ea typeface="黑体" panose="02010609060101010101" pitchFamily="49" charset="-122"/>
              </a:rPr>
              <a:t>11</a:t>
            </a:r>
            <a:r>
              <a:rPr lang="zh-CN" altLang="en-US" dirty="0">
                <a:solidFill>
                  <a:srgbClr val="222222"/>
                </a:solidFill>
                <a:latin typeface="Times New Roman" panose="02020603050405020304" pitchFamily="18" charset="0"/>
                <a:ea typeface="黑体" panose="02010609060101010101" pitchFamily="49" charset="-122"/>
              </a:rPr>
              <a:t>小时之后，位于智利的斯伍普望远镜在引力波源区域发现到光学</a:t>
            </a:r>
            <a:r>
              <a:rPr lang="zh-CN" altLang="en-US" dirty="0">
                <a:latin typeface="Times New Roman" panose="02020603050405020304" pitchFamily="18" charset="0"/>
                <a:ea typeface="黑体" panose="02010609060101010101" pitchFamily="49" charset="-122"/>
              </a:rPr>
              <a:t>瞬变天文事件</a:t>
            </a:r>
            <a:r>
              <a:rPr lang="en-US" altLang="zh-CN" dirty="0">
                <a:solidFill>
                  <a:srgbClr val="222222"/>
                </a:solidFill>
                <a:latin typeface="Times New Roman" panose="02020603050405020304" pitchFamily="18" charset="0"/>
                <a:ea typeface="黑体" panose="02010609060101010101" pitchFamily="49" charset="-122"/>
              </a:rPr>
              <a:t>AT 2017gfo</a:t>
            </a:r>
            <a:endParaRPr lang="zh-CN" altLang="en-US" dirty="0">
              <a:latin typeface="Times New Roman" panose="02020603050405020304" pitchFamily="18" charset="0"/>
              <a:ea typeface="黑体" panose="02010609060101010101" pitchFamily="49" charset="-122"/>
            </a:endParaRPr>
          </a:p>
        </p:txBody>
      </p:sp>
      <p:sp>
        <p:nvSpPr>
          <p:cNvPr id="9" name="矩形 8">
            <a:extLst>
              <a:ext uri="{FF2B5EF4-FFF2-40B4-BE49-F238E27FC236}">
                <a16:creationId xmlns:a16="http://schemas.microsoft.com/office/drawing/2014/main" id="{77D4F4D3-C84A-4B14-973C-85C9D9F28494}"/>
              </a:ext>
            </a:extLst>
          </p:cNvPr>
          <p:cNvSpPr/>
          <p:nvPr/>
        </p:nvSpPr>
        <p:spPr>
          <a:xfrm>
            <a:off x="411046" y="4196826"/>
            <a:ext cx="2948760" cy="1477328"/>
          </a:xfrm>
          <a:prstGeom prst="rect">
            <a:avLst/>
          </a:prstGeom>
        </p:spPr>
        <p:txBody>
          <a:bodyPr wrap="square">
            <a:spAutoFit/>
          </a:bodyPr>
          <a:lstStyle/>
          <a:p>
            <a:r>
              <a:rPr lang="zh-CN" altLang="en-US" dirty="0"/>
              <a:t>引力波与电磁波的首次同时被观测到，象征着多信使天文学（</a:t>
            </a:r>
            <a:r>
              <a:rPr lang="en-US" altLang="zh-CN" dirty="0"/>
              <a:t>multi-messenger astronomy</a:t>
            </a:r>
            <a:r>
              <a:rPr lang="zh-CN" altLang="en-US" dirty="0"/>
              <a:t>）的新时代已经来临。</a:t>
            </a:r>
          </a:p>
        </p:txBody>
      </p:sp>
    </p:spTree>
    <p:extLst>
      <p:ext uri="{BB962C8B-B14F-4D97-AF65-F5344CB8AC3E}">
        <p14:creationId xmlns:p14="http://schemas.microsoft.com/office/powerpoint/2010/main" val="4281846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19723-9301-4800-852F-2AFF6C1469F3}"/>
              </a:ext>
            </a:extLst>
          </p:cNvPr>
          <p:cNvSpPr>
            <a:spLocks noGrp="1"/>
          </p:cNvSpPr>
          <p:nvPr>
            <p:ph type="title"/>
          </p:nvPr>
        </p:nvSpPr>
        <p:spPr/>
        <p:txBody>
          <a:bodyPr/>
          <a:lstStyle/>
          <a:p>
            <a:r>
              <a:rPr lang="zh-CN" altLang="en-US" dirty="0"/>
              <a:t>引力波探测</a:t>
            </a:r>
          </a:p>
        </p:txBody>
      </p:sp>
      <p:sp>
        <p:nvSpPr>
          <p:cNvPr id="3" name="文本框 2">
            <a:extLst>
              <a:ext uri="{FF2B5EF4-FFF2-40B4-BE49-F238E27FC236}">
                <a16:creationId xmlns:a16="http://schemas.microsoft.com/office/drawing/2014/main" id="{1420975D-69DA-491E-AEB9-AB9EAC70AAF2}"/>
              </a:ext>
            </a:extLst>
          </p:cNvPr>
          <p:cNvSpPr txBox="1"/>
          <p:nvPr/>
        </p:nvSpPr>
        <p:spPr>
          <a:xfrm>
            <a:off x="750392" y="1208015"/>
            <a:ext cx="7579876" cy="923330"/>
          </a:xfrm>
          <a:prstGeom prst="rect">
            <a:avLst/>
          </a:prstGeom>
          <a:noFill/>
        </p:spPr>
        <p:txBody>
          <a:bodyPr wrap="square" rtlCol="0">
            <a:spAutoFit/>
          </a:bodyPr>
          <a:lstStyle/>
          <a:p>
            <a:r>
              <a:rPr lang="zh-CN" altLang="en-US" dirty="0"/>
              <a:t>已经被探测到的是高频引力波。由于地面噪声的影响，地面激光干涉仪无法探测到低频引力波。科学家开始把目光放到太空，并着手设计天基引力波探测器。</a:t>
            </a:r>
          </a:p>
        </p:txBody>
      </p:sp>
      <p:sp>
        <p:nvSpPr>
          <p:cNvPr id="4" name="文本框 3">
            <a:extLst>
              <a:ext uri="{FF2B5EF4-FFF2-40B4-BE49-F238E27FC236}">
                <a16:creationId xmlns:a16="http://schemas.microsoft.com/office/drawing/2014/main" id="{B8B7D19A-5D05-44A7-A46A-0774E8B6D9E0}"/>
              </a:ext>
            </a:extLst>
          </p:cNvPr>
          <p:cNvSpPr txBox="1"/>
          <p:nvPr/>
        </p:nvSpPr>
        <p:spPr>
          <a:xfrm>
            <a:off x="812577" y="4796260"/>
            <a:ext cx="7518845" cy="1538883"/>
          </a:xfrm>
          <a:prstGeom prst="rect">
            <a:avLst/>
          </a:prstGeom>
          <a:noFill/>
        </p:spPr>
        <p:txBody>
          <a:bodyPr wrap="square" rtlCol="0">
            <a:spAutoFit/>
          </a:bodyPr>
          <a:lstStyle/>
          <a:p>
            <a:r>
              <a:rPr lang="en-US" altLang="zh-CN" sz="2200" b="1" dirty="0">
                <a:solidFill>
                  <a:srgbClr val="FF0000"/>
                </a:solidFill>
              </a:rPr>
              <a:t>LISA</a:t>
            </a:r>
            <a:r>
              <a:rPr lang="en-US" altLang="zh-CN" dirty="0"/>
              <a:t>(Laser Interferometer Space Antenna)</a:t>
            </a:r>
            <a:r>
              <a:rPr lang="zh-CN" altLang="en-US" dirty="0"/>
              <a:t>是</a:t>
            </a:r>
            <a:r>
              <a:rPr lang="en-US" altLang="zh-CN" dirty="0"/>
              <a:t>NASA</a:t>
            </a:r>
            <a:r>
              <a:rPr lang="zh-CN" altLang="en-US" dirty="0"/>
              <a:t>和欧空局合作的引力波探测计划。</a:t>
            </a:r>
            <a:r>
              <a:rPr lang="en-US" altLang="zh-CN" dirty="0"/>
              <a:t>LISA</a:t>
            </a:r>
            <a:r>
              <a:rPr lang="zh-CN" altLang="en-US" dirty="0"/>
              <a:t>由三个相同的航天器构成为一个边长为五百万千米的等边三角形，即每两个航天器之间的夹角为</a:t>
            </a:r>
            <a:r>
              <a:rPr lang="en-US" altLang="zh-CN" dirty="0"/>
              <a:t>60°</a:t>
            </a:r>
            <a:r>
              <a:rPr lang="zh-CN" altLang="en-US" dirty="0"/>
              <a:t>。</a:t>
            </a:r>
            <a:endParaRPr lang="en-US" altLang="zh-CN" dirty="0"/>
          </a:p>
          <a:p>
            <a:endParaRPr lang="en-US" altLang="zh-CN" dirty="0"/>
          </a:p>
          <a:p>
            <a:r>
              <a:rPr lang="zh-CN" altLang="en-US" dirty="0"/>
              <a:t>引力波波段范围为</a:t>
            </a:r>
            <a:r>
              <a:rPr lang="en-US" altLang="zh-CN" dirty="0"/>
              <a:t>10</a:t>
            </a:r>
            <a:r>
              <a:rPr lang="en-US" altLang="zh-CN" baseline="30000" dirty="0"/>
              <a:t>-4</a:t>
            </a:r>
            <a:r>
              <a:rPr lang="en-US" altLang="zh-CN" dirty="0"/>
              <a:t>~10</a:t>
            </a:r>
            <a:r>
              <a:rPr lang="en-US" altLang="zh-CN" baseline="30000" dirty="0"/>
              <a:t>-1</a:t>
            </a:r>
            <a:r>
              <a:rPr lang="en-US" altLang="zh-CN" dirty="0"/>
              <a:t>Hz</a:t>
            </a:r>
            <a:endParaRPr lang="zh-CN" altLang="en-US" dirty="0"/>
          </a:p>
        </p:txBody>
      </p:sp>
      <p:pic>
        <p:nvPicPr>
          <p:cNvPr id="1026" name="Picture 2" descr="https://upload.wikimedia.org/wikipedia/commons/thumb/e/e2/LISA_orbits6.jpg/300px-LISA_orbits6.jpg">
            <a:extLst>
              <a:ext uri="{FF2B5EF4-FFF2-40B4-BE49-F238E27FC236}">
                <a16:creationId xmlns:a16="http://schemas.microsoft.com/office/drawing/2014/main" id="{FE2F8516-C2A2-48D2-A213-2389CF883A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680" y="2356487"/>
            <a:ext cx="2847975" cy="1971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elisascience.org/files/styles/fullsize/public/images/Schematic%20LISA%20triangle.jpg?itok=ZZAgEtKg">
            <a:extLst>
              <a:ext uri="{FF2B5EF4-FFF2-40B4-BE49-F238E27FC236}">
                <a16:creationId xmlns:a16="http://schemas.microsoft.com/office/drawing/2014/main" id="{C1BA69B3-A61C-42A7-BCEC-28D8BCAA42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7443" y="2356487"/>
            <a:ext cx="3540153" cy="1997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67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2759B-B705-43B5-876F-7708698BA4D3}"/>
              </a:ext>
            </a:extLst>
          </p:cNvPr>
          <p:cNvSpPr>
            <a:spLocks noGrp="1"/>
          </p:cNvSpPr>
          <p:nvPr>
            <p:ph type="title"/>
          </p:nvPr>
        </p:nvSpPr>
        <p:spPr/>
        <p:txBody>
          <a:bodyPr/>
          <a:lstStyle/>
          <a:p>
            <a:r>
              <a:rPr lang="zh-CN" altLang="en-US" dirty="0"/>
              <a:t>引力波探测</a:t>
            </a:r>
          </a:p>
        </p:txBody>
      </p:sp>
      <p:sp>
        <p:nvSpPr>
          <p:cNvPr id="3" name="文本框 2">
            <a:extLst>
              <a:ext uri="{FF2B5EF4-FFF2-40B4-BE49-F238E27FC236}">
                <a16:creationId xmlns:a16="http://schemas.microsoft.com/office/drawing/2014/main" id="{CC3706AA-6BA3-4481-A640-D138845E8144}"/>
              </a:ext>
            </a:extLst>
          </p:cNvPr>
          <p:cNvSpPr txBox="1"/>
          <p:nvPr/>
        </p:nvSpPr>
        <p:spPr>
          <a:xfrm>
            <a:off x="645952" y="1216187"/>
            <a:ext cx="7164197" cy="923330"/>
          </a:xfrm>
          <a:prstGeom prst="rect">
            <a:avLst/>
          </a:prstGeom>
          <a:noFill/>
        </p:spPr>
        <p:txBody>
          <a:bodyPr wrap="square" rtlCol="0">
            <a:spAutoFit/>
          </a:bodyPr>
          <a:lstStyle/>
          <a:p>
            <a:r>
              <a:rPr lang="zh-CN" altLang="en-US" dirty="0"/>
              <a:t>天琴计划是罗俊院士于</a:t>
            </a:r>
            <a:r>
              <a:rPr lang="en-US" altLang="zh-CN" dirty="0"/>
              <a:t>2016</a:t>
            </a:r>
            <a:r>
              <a:rPr lang="zh-CN" altLang="en-US" dirty="0"/>
              <a:t>年提出的空间引力波探测计划，其探测的频率范围为</a:t>
            </a:r>
            <a:r>
              <a:rPr lang="en-US" altLang="zh-CN" dirty="0"/>
              <a:t>10</a:t>
            </a:r>
            <a:r>
              <a:rPr lang="en-US" altLang="zh-CN" baseline="30000" dirty="0"/>
              <a:t>-3</a:t>
            </a:r>
            <a:r>
              <a:rPr lang="en-US" altLang="zh-CN" dirty="0"/>
              <a:t>~1Hz</a:t>
            </a:r>
            <a:r>
              <a:rPr lang="zh-CN" altLang="en-US" dirty="0"/>
              <a:t>。该计划将在太阳同步轨道部署三个卫星组成等边三角形阵列。</a:t>
            </a:r>
          </a:p>
        </p:txBody>
      </p:sp>
      <p:pic>
        <p:nvPicPr>
          <p:cNvPr id="4" name="图片 3">
            <a:extLst>
              <a:ext uri="{FF2B5EF4-FFF2-40B4-BE49-F238E27FC236}">
                <a16:creationId xmlns:a16="http://schemas.microsoft.com/office/drawing/2014/main" id="{AB9C1095-0A81-452E-9387-5A6FD8E25F5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a:xfrm>
            <a:off x="3023762" y="2671818"/>
            <a:ext cx="3599815" cy="1799590"/>
          </a:xfrm>
          <a:prstGeom prst="rect">
            <a:avLst/>
          </a:prstGeom>
          <a:noFill/>
          <a:ln>
            <a:noFill/>
          </a:ln>
        </p:spPr>
      </p:pic>
      <p:sp>
        <p:nvSpPr>
          <p:cNvPr id="5" name="文本框 4">
            <a:extLst>
              <a:ext uri="{FF2B5EF4-FFF2-40B4-BE49-F238E27FC236}">
                <a16:creationId xmlns:a16="http://schemas.microsoft.com/office/drawing/2014/main" id="{74A41725-FD1C-4B77-AD78-AD5882948628}"/>
              </a:ext>
            </a:extLst>
          </p:cNvPr>
          <p:cNvSpPr txBox="1"/>
          <p:nvPr/>
        </p:nvSpPr>
        <p:spPr>
          <a:xfrm>
            <a:off x="645952" y="4995320"/>
            <a:ext cx="7256477" cy="646331"/>
          </a:xfrm>
          <a:prstGeom prst="rect">
            <a:avLst/>
          </a:prstGeom>
          <a:noFill/>
        </p:spPr>
        <p:txBody>
          <a:bodyPr wrap="square" rtlCol="0">
            <a:spAutoFit/>
          </a:bodyPr>
          <a:lstStyle/>
          <a:p>
            <a:r>
              <a:rPr lang="zh-CN" altLang="en-US" dirty="0"/>
              <a:t>多个探测计划所针对的引力波波源和波频段各不相同，在引力波探测上相互补充。</a:t>
            </a:r>
          </a:p>
        </p:txBody>
      </p:sp>
    </p:spTree>
    <p:extLst>
      <p:ext uri="{BB962C8B-B14F-4D97-AF65-F5344CB8AC3E}">
        <p14:creationId xmlns:p14="http://schemas.microsoft.com/office/powerpoint/2010/main" val="114127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B18C7-110F-476A-9011-18B815D44325}"/>
              </a:ext>
            </a:extLst>
          </p:cNvPr>
          <p:cNvSpPr>
            <a:spLocks noGrp="1"/>
          </p:cNvSpPr>
          <p:nvPr>
            <p:ph type="title"/>
          </p:nvPr>
        </p:nvSpPr>
        <p:spPr/>
        <p:txBody>
          <a:bodyPr/>
          <a:lstStyle/>
          <a:p>
            <a:r>
              <a:rPr lang="zh-CN" altLang="en-US" dirty="0"/>
              <a:t>星间指向</a:t>
            </a:r>
          </a:p>
        </p:txBody>
      </p:sp>
      <p:sp>
        <p:nvSpPr>
          <p:cNvPr id="3" name="文本框 2">
            <a:extLst>
              <a:ext uri="{FF2B5EF4-FFF2-40B4-BE49-F238E27FC236}">
                <a16:creationId xmlns:a16="http://schemas.microsoft.com/office/drawing/2014/main" id="{FF35556E-AA45-47D2-AE9A-E81A78DB77D7}"/>
              </a:ext>
            </a:extLst>
          </p:cNvPr>
          <p:cNvSpPr txBox="1"/>
          <p:nvPr/>
        </p:nvSpPr>
        <p:spPr>
          <a:xfrm>
            <a:off x="469784" y="1535077"/>
            <a:ext cx="7810150" cy="2031325"/>
          </a:xfrm>
          <a:prstGeom prst="rect">
            <a:avLst/>
          </a:prstGeom>
          <a:noFill/>
        </p:spPr>
        <p:txBody>
          <a:bodyPr wrap="square" rtlCol="0">
            <a:spAutoFit/>
          </a:bodyPr>
          <a:lstStyle/>
          <a:p>
            <a:r>
              <a:rPr lang="zh-CN" altLang="en-US" dirty="0"/>
              <a:t>卫星在太空中需要形成等腰三角形编队。需要星间指向技术对卫星的出射光做精确的调控。</a:t>
            </a:r>
            <a:endParaRPr lang="en-US" altLang="zh-CN" dirty="0"/>
          </a:p>
          <a:p>
            <a:endParaRPr lang="en-US" altLang="zh-CN" dirty="0"/>
          </a:p>
          <a:p>
            <a:r>
              <a:rPr lang="zh-CN" altLang="en-US" dirty="0"/>
              <a:t>在</a:t>
            </a:r>
            <a:r>
              <a:rPr lang="en-US" altLang="zh-CN" dirty="0"/>
              <a:t>Grace follow-on</a:t>
            </a:r>
            <a:r>
              <a:rPr lang="zh-CN" altLang="en-US" dirty="0"/>
              <a:t>任务中，卫星通过三个电磁转矩控制姿态。而这种指向控制满足微波测距的要求，因为微波的光束发散角非常小且视场非常大。但是这种控制的精度无法达到激光干涉仪的要求。所以要在卫星内部实现光束的指向控制</a:t>
            </a:r>
          </a:p>
        </p:txBody>
      </p:sp>
      <p:pic>
        <p:nvPicPr>
          <p:cNvPr id="5" name="图片 4">
            <a:extLst>
              <a:ext uri="{FF2B5EF4-FFF2-40B4-BE49-F238E27FC236}">
                <a16:creationId xmlns:a16="http://schemas.microsoft.com/office/drawing/2014/main" id="{AD479F3C-E178-4E00-BFED-F3E0CB582118}"/>
              </a:ext>
            </a:extLst>
          </p:cNvPr>
          <p:cNvPicPr>
            <a:picLocks noChangeAspect="1"/>
          </p:cNvPicPr>
          <p:nvPr/>
        </p:nvPicPr>
        <p:blipFill>
          <a:blip r:embed="rId2"/>
          <a:stretch>
            <a:fillRect/>
          </a:stretch>
        </p:blipFill>
        <p:spPr>
          <a:xfrm>
            <a:off x="2595998" y="3294776"/>
            <a:ext cx="4086225" cy="3162300"/>
          </a:xfrm>
          <a:prstGeom prst="rect">
            <a:avLst/>
          </a:prstGeom>
        </p:spPr>
      </p:pic>
    </p:spTree>
    <p:extLst>
      <p:ext uri="{BB962C8B-B14F-4D97-AF65-F5344CB8AC3E}">
        <p14:creationId xmlns:p14="http://schemas.microsoft.com/office/powerpoint/2010/main" val="50198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03E1B-19D6-49B3-B5DC-A1DCD3046C2E}"/>
              </a:ext>
            </a:extLst>
          </p:cNvPr>
          <p:cNvSpPr>
            <a:spLocks noGrp="1"/>
          </p:cNvSpPr>
          <p:nvPr>
            <p:ph type="title"/>
          </p:nvPr>
        </p:nvSpPr>
        <p:spPr/>
        <p:txBody>
          <a:bodyPr/>
          <a:lstStyle/>
          <a:p>
            <a:r>
              <a:rPr lang="zh-CN" altLang="en-US" dirty="0"/>
              <a:t>差分波前传感</a:t>
            </a:r>
          </a:p>
        </p:txBody>
      </p:sp>
      <p:sp>
        <p:nvSpPr>
          <p:cNvPr id="3" name="文本框 2">
            <a:extLst>
              <a:ext uri="{FF2B5EF4-FFF2-40B4-BE49-F238E27FC236}">
                <a16:creationId xmlns:a16="http://schemas.microsoft.com/office/drawing/2014/main" id="{1DE0D24F-3139-40D4-B9C5-E4FEBF02C3A9}"/>
              </a:ext>
            </a:extLst>
          </p:cNvPr>
          <p:cNvSpPr txBox="1"/>
          <p:nvPr/>
        </p:nvSpPr>
        <p:spPr>
          <a:xfrm>
            <a:off x="750385" y="1325462"/>
            <a:ext cx="6920917" cy="369332"/>
          </a:xfrm>
          <a:prstGeom prst="rect">
            <a:avLst/>
          </a:prstGeom>
          <a:noFill/>
        </p:spPr>
        <p:txBody>
          <a:bodyPr wrap="square" rtlCol="0">
            <a:spAutoFit/>
          </a:bodyPr>
          <a:lstStyle/>
          <a:p>
            <a:r>
              <a:rPr lang="zh-CN" altLang="en-US" dirty="0"/>
              <a:t>差分波前传感技术是比较有名的测量相对波前形状的技术</a:t>
            </a:r>
          </a:p>
        </p:txBody>
      </p:sp>
      <p:sp>
        <p:nvSpPr>
          <p:cNvPr id="4" name="文本框 3">
            <a:extLst>
              <a:ext uri="{FF2B5EF4-FFF2-40B4-BE49-F238E27FC236}">
                <a16:creationId xmlns:a16="http://schemas.microsoft.com/office/drawing/2014/main" id="{A7C676A5-86B5-425B-ACFA-66B2F9C5EB71}"/>
              </a:ext>
            </a:extLst>
          </p:cNvPr>
          <p:cNvSpPr txBox="1"/>
          <p:nvPr/>
        </p:nvSpPr>
        <p:spPr>
          <a:xfrm>
            <a:off x="809108" y="1937857"/>
            <a:ext cx="7197754" cy="646331"/>
          </a:xfrm>
          <a:prstGeom prst="rect">
            <a:avLst/>
          </a:prstGeom>
          <a:noFill/>
        </p:spPr>
        <p:txBody>
          <a:bodyPr wrap="square" rtlCol="0">
            <a:spAutoFit/>
          </a:bodyPr>
          <a:lstStyle/>
          <a:p>
            <a:r>
              <a:rPr lang="zh-CN" altLang="en-US" dirty="0"/>
              <a:t>差分波前传感技术在</a:t>
            </a:r>
            <a:r>
              <a:rPr lang="en-US" altLang="zh-CN" dirty="0"/>
              <a:t>1994</a:t>
            </a:r>
            <a:r>
              <a:rPr lang="zh-CN" altLang="en-US" dirty="0"/>
              <a:t>年被提出，主要用于解决激光干涉仪由于没有正确安装机械装置产生的光束不共线干涉问题</a:t>
            </a:r>
          </a:p>
        </p:txBody>
      </p:sp>
      <p:pic>
        <p:nvPicPr>
          <p:cNvPr id="5" name="图片 4">
            <a:extLst>
              <a:ext uri="{FF2B5EF4-FFF2-40B4-BE49-F238E27FC236}">
                <a16:creationId xmlns:a16="http://schemas.microsoft.com/office/drawing/2014/main" id="{941D8E4F-188A-4F95-907B-93918725B54D}"/>
              </a:ext>
            </a:extLst>
          </p:cNvPr>
          <p:cNvPicPr>
            <a:picLocks noChangeAspect="1"/>
          </p:cNvPicPr>
          <p:nvPr/>
        </p:nvPicPr>
        <p:blipFill>
          <a:blip r:embed="rId2"/>
          <a:stretch>
            <a:fillRect/>
          </a:stretch>
        </p:blipFill>
        <p:spPr>
          <a:xfrm>
            <a:off x="1317341" y="2584188"/>
            <a:ext cx="6181288" cy="2937444"/>
          </a:xfrm>
          <a:prstGeom prst="rect">
            <a:avLst/>
          </a:prstGeom>
        </p:spPr>
      </p:pic>
    </p:spTree>
    <p:extLst>
      <p:ext uri="{BB962C8B-B14F-4D97-AF65-F5344CB8AC3E}">
        <p14:creationId xmlns:p14="http://schemas.microsoft.com/office/powerpoint/2010/main" val="204247740"/>
      </p:ext>
    </p:extLst>
  </p:cSld>
  <p:clrMapOvr>
    <a:masterClrMapping/>
  </p:clrMapOvr>
</p:sld>
</file>

<file path=ppt/theme/theme1.xml><?xml version="1.0" encoding="utf-8"?>
<a:theme xmlns:a="http://schemas.openxmlformats.org/drawingml/2006/main" name="中大主题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实验室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中大主题0" id="{875D6273-086D-4EF4-8EB4-AF051865976C}" vid="{BD1F325D-5A56-4798-A4A5-92F2088B11FF}"/>
    </a:ext>
  </a:extLst>
</a:theme>
</file>

<file path=ppt/theme/theme2.xml><?xml version="1.0" encoding="utf-8"?>
<a:theme xmlns:a="http://schemas.openxmlformats.org/drawingml/2006/main" name="1_实验室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实验室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中大主题0</Template>
  <TotalTime>1825</TotalTime>
  <Words>816</Words>
  <Application>Microsoft Office PowerPoint</Application>
  <PresentationFormat>全屏显示(4:3)</PresentationFormat>
  <Paragraphs>62</Paragraphs>
  <Slides>16</Slides>
  <Notes>0</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16</vt:i4>
      </vt:variant>
    </vt:vector>
  </HeadingPairs>
  <TitlesOfParts>
    <vt:vector size="24" baseType="lpstr">
      <vt:lpstr>黑体</vt:lpstr>
      <vt:lpstr>微软雅黑</vt:lpstr>
      <vt:lpstr>Arial</vt:lpstr>
      <vt:lpstr>Georgia</vt:lpstr>
      <vt:lpstr>Times New Roman</vt:lpstr>
      <vt:lpstr>中大主题0</vt:lpstr>
      <vt:lpstr>1_实验室主题</vt:lpstr>
      <vt:lpstr>MathType 6.0 Equation</vt:lpstr>
      <vt:lpstr>文献调研</vt:lpstr>
      <vt:lpstr>引力波探测</vt:lpstr>
      <vt:lpstr>引力波探测</vt:lpstr>
      <vt:lpstr>引力波探测</vt:lpstr>
      <vt:lpstr>引力波探测</vt:lpstr>
      <vt:lpstr>引力波探测</vt:lpstr>
      <vt:lpstr>引力波探测</vt:lpstr>
      <vt:lpstr>星间指向</vt:lpstr>
      <vt:lpstr>差分波前传感</vt:lpstr>
      <vt:lpstr>差分波前传感</vt:lpstr>
      <vt:lpstr>差分波前传感</vt:lpstr>
      <vt:lpstr>差分波前传感</vt:lpstr>
      <vt:lpstr>差分波前传感技术</vt:lpstr>
      <vt:lpstr>差分波前传感技术</vt:lpstr>
      <vt:lpstr>差分波前传感</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TianQin: a space-borne gravitational wave detector</dc:title>
  <dc:creator>管理员</dc:creator>
  <cp:lastModifiedBy>cate_liu</cp:lastModifiedBy>
  <cp:revision>102</cp:revision>
  <dcterms:created xsi:type="dcterms:W3CDTF">2019-12-14T07:20:18Z</dcterms:created>
  <dcterms:modified xsi:type="dcterms:W3CDTF">2020-09-28T10:38:08Z</dcterms:modified>
</cp:coreProperties>
</file>