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711" r:id="rId5"/>
  </p:sldMasterIdLst>
  <p:notesMasterIdLst>
    <p:notesMasterId r:id="rId8"/>
  </p:notesMasterIdLst>
  <p:handoutMasterIdLst>
    <p:handoutMasterId r:id="rId9"/>
  </p:handoutMasterIdLst>
  <p:sldIdLst>
    <p:sldId id="2147478974" r:id="rId6"/>
    <p:sldId id="2147478965" r:id="rId7"/>
  </p:sldIdLst>
  <p:sldSz cx="11520488" cy="6480175"/>
  <p:notesSz cx="6858000" cy="9144000"/>
  <p:custDataLst>
    <p:tags r:id="rId10"/>
  </p:custDataLst>
  <p:defaultTextStyle>
    <a:defPPr>
      <a:defRPr lang="de-DE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92EE10-1BD4-758C-3821-65845B7B8B99}" name="Anna Hees" initials="AH" userId="S::anna.hees@cofinity-x.com::4f7c700b-1f2d-4d34-9a12-3e4bc16fe37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E"/>
    <a:srgbClr val="4B4B4A"/>
    <a:srgbClr val="FFA615"/>
    <a:srgbClr val="979797"/>
    <a:srgbClr val="CECECE"/>
    <a:srgbClr val="FFFFFF"/>
    <a:srgbClr val="EAEAEA"/>
    <a:srgbClr val="FAA002"/>
    <a:srgbClr val="D9D9D9"/>
    <a:srgbClr val="FA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14D31-5D87-4832-A2FE-E6AFDF81F932}" v="5" dt="2024-05-08T07:27:34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88"/>
  </p:normalViewPr>
  <p:slideViewPr>
    <p:cSldViewPr snapToGrid="0">
      <p:cViewPr varScale="1">
        <p:scale>
          <a:sx n="82" d="100"/>
          <a:sy n="82" d="100"/>
        </p:scale>
        <p:origin x="79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055F164-CB95-4BC3-9DDB-45CA2CE010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5250C4-62D4-4E9D-8419-C2B5A5EE52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CDCE-39AD-473F-A12F-FFB7F618A376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7D1424-08FD-4B4D-9DEF-A4CEC9529D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D0E87D-8FD6-4F63-9E35-1BA1074D7A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B4224-A638-4E81-A729-16E2E05973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176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5827C-5BA7-4A1C-AE89-0144598B9763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576A-2AD5-4175-81A7-2313C2C0C1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37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576A-2AD5-4175-81A7-2313C2C0C1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46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1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A0BCADA0-49A6-4E42-8347-3A1DCF10A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493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9" imgH="360" progId="TCLayout.ActiveDocument.1">
                  <p:embed/>
                </p:oleObj>
              </mc:Choice>
              <mc:Fallback>
                <p:oleObj name="think-cell Folie" r:id="rId3" imgW="359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A0BCADA0-49A6-4E42-8347-3A1DCF1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342520-0EEB-41C9-B360-C777E40D8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0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9001438" cy="1548000"/>
          </a:xfrm>
        </p:spPr>
        <p:txBody>
          <a:bodyPr vert="horz"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621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0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35038" y="4860063"/>
            <a:ext cx="5760000" cy="720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91375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 userDrawn="1">
          <p15:clr>
            <a:srgbClr val="FBAE40"/>
          </p15:clr>
        </p15:guide>
        <p15:guide id="2" pos="295" userDrawn="1">
          <p15:clr>
            <a:srgbClr val="FBAE40"/>
          </p15:clr>
        </p15:guide>
        <p15:guide id="3" pos="589" userDrawn="1">
          <p15:clr>
            <a:srgbClr val="FBAE40"/>
          </p15:clr>
        </p15:guide>
        <p15:guide id="4" pos="6962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04482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6962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800001"/>
            <a:ext cx="11053524" cy="3708001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030414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  <p15:guide id="2" pos="589">
          <p15:clr>
            <a:srgbClr val="FBAE40"/>
          </p15:clr>
        </p15:guide>
        <p15:guide id="3" pos="295">
          <p15:clr>
            <a:srgbClr val="FBAE40"/>
          </p15:clr>
        </p15:guide>
        <p15:guide id="5" pos="6962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347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05333" y="1782000"/>
            <a:ext cx="4715155" cy="3798000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5038" y="2124076"/>
            <a:ext cx="5400675" cy="3455988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9872799" y="-4236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53244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  <p15:guide id="2" pos="589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4286" userDrawn="1">
          <p15:clr>
            <a:srgbClr val="FBAE40"/>
          </p15:clr>
        </p15:guide>
        <p15:guide id="5" pos="6962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3515" userDrawn="1">
          <p15:clr>
            <a:srgbClr val="FBAE40"/>
          </p15:clr>
        </p15:guide>
        <p15:guide id="8" pos="3991" userDrawn="1">
          <p15:clr>
            <a:srgbClr val="FBAE40"/>
          </p15:clr>
        </p15:guide>
        <p15:guide id="9" orient="horz" pos="112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1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3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491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1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3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26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4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898223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A4A3A4"/>
          </p15:clr>
        </p15:guide>
        <p15:guide id="2" orient="horz" pos="1062" userDrawn="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4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610622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A4A3A4"/>
          </p15:clr>
        </p15:guide>
        <p15:guide id="2" orient="horz" pos="1062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508937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0" spc="10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069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 userDrawn="1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508937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0" spc="10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224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3730885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A0BCADA0-49A6-4E42-8347-3A1DCF10A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49351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9" imgH="360" progId="TCLayout.ActiveDocument.1">
                  <p:embed/>
                </p:oleObj>
              </mc:Choice>
              <mc:Fallback>
                <p:oleObj name="think-cell Folie" r:id="rId3" imgW="359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A0BCADA0-49A6-4E42-8347-3A1DCF1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342520-0EEB-41C9-B360-C777E40D8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vert="horz"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518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1995689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ED73AFF2-F6A1-47CF-9E36-462261CA8A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3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1F72E67E-92FD-41A0-85B2-3EF96757748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8583" y="4443313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CEFFB418-1E1A-4783-8CFC-F4EF5AF3C5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20049" y="4435362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5681911" y="-42687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8748001" y="4320000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836000" y="4320000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5681911" y="-116497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8748001" y="358189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836000" y="358189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5681911" y="-1903081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8748001" y="2843791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836000" y="284379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5681911" y="-264118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748001" y="210568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836000" y="210568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5681911" y="-337929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8748001" y="1367582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36000" y="1367582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4" y="503238"/>
            <a:ext cx="10583173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88908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FBAE40"/>
          </p15:clr>
        </p15:guide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94617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46175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946175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12011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20116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20221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294060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294059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294267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68001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000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8542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371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 userDrawn="1">
          <p15:clr>
            <a:srgbClr val="A4A3A4"/>
          </p15:clr>
        </p15:guide>
        <p15:guide id="2" orient="horz" pos="1800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2657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627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 userDrawn="1">
          <p15:clr>
            <a:srgbClr val="A4A3A4"/>
          </p15:clr>
        </p15:guide>
        <p15:guide id="2" orient="horz" pos="1800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2657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35038" y="4860064"/>
            <a:ext cx="5760000" cy="720001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39496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" userDrawn="1">
          <p15:clr>
            <a:srgbClr val="FBAE40"/>
          </p15:clr>
        </p15:guide>
        <p15:guide id="2" pos="372" userDrawn="1">
          <p15:clr>
            <a:srgbClr val="FBAE40"/>
          </p15:clr>
        </p15:guide>
        <p15:guide id="3" pos="74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9001438" cy="1548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ED73AFF2-F6A1-47CF-9E36-462261CA8A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62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92320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FBAE40"/>
          </p15:clr>
        </p15:guide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800002"/>
            <a:ext cx="11053524" cy="3708001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118132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9" userDrawn="1">
          <p15:clr>
            <a:srgbClr val="FBAE40"/>
          </p15:clr>
        </p15:guide>
        <p15:guide id="2" pos="742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5" pos="8771" userDrawn="1">
          <p15:clr>
            <a:srgbClr val="FBAE40"/>
          </p15:clr>
        </p15:guide>
        <p15:guide id="6" orient="horz" pos="399" userDrawn="1">
          <p15:clr>
            <a:srgbClr val="FBAE40"/>
          </p15:clr>
        </p15:guide>
        <p15:guide id="7" orient="horz" pos="4372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05334" y="1782000"/>
            <a:ext cx="4715155" cy="3798000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5038" y="2124076"/>
            <a:ext cx="5400675" cy="3455988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9872800" y="-423599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94000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86" userDrawn="1">
          <p15:clr>
            <a:srgbClr val="FBAE40"/>
          </p15:clr>
        </p15:guide>
        <p15:guide id="2" pos="742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5400" userDrawn="1">
          <p15:clr>
            <a:srgbClr val="FBAE40"/>
          </p15:clr>
        </p15:guide>
        <p15:guide id="5" pos="8771" userDrawn="1">
          <p15:clr>
            <a:srgbClr val="FBAE40"/>
          </p15:clr>
        </p15:guide>
        <p15:guide id="6" orient="horz" pos="399" userDrawn="1">
          <p15:clr>
            <a:srgbClr val="FBAE40"/>
          </p15:clr>
        </p15:guide>
        <p15:guide id="7" orient="horz" pos="4428" userDrawn="1">
          <p15:clr>
            <a:srgbClr val="FBAE40"/>
          </p15:clr>
        </p15:guide>
        <p15:guide id="8" pos="5028" userDrawn="1">
          <p15:clr>
            <a:srgbClr val="FBAE40"/>
          </p15:clr>
        </p15:guide>
        <p15:guide id="9" orient="horz" pos="1414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38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57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49321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A4A3A4"/>
          </p15:clr>
        </p15:guide>
        <p15:guide id="2" orient="horz" pos="133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8000" userDrawn="1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044172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A4A3A4"/>
          </p15:clr>
        </p15:guide>
        <p15:guide id="2" orient="horz" pos="133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8000" userDrawn="1">
          <p15:clr>
            <a:srgbClr val="A4A3A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771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4744" userDrawn="1">
          <p15:clr>
            <a:srgbClr val="A4A3A4"/>
          </p15:clr>
        </p15:guide>
        <p15:guide id="4" orient="horz" pos="4394" userDrawn="1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197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4744" userDrawn="1">
          <p15:clr>
            <a:srgbClr val="A4A3A4"/>
          </p15:clr>
        </p15:guide>
        <p15:guide id="4" orient="horz" pos="4394" userDrawn="1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A27E8EFA-32B0-AD87-FDE9-C54006AA6C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7982341"/>
              </p:ext>
            </p:extLst>
          </p:nvPr>
        </p:nvGraphicFramePr>
        <p:xfrm>
          <a:off x="1501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A27E8EFA-32B0-AD87-FDE9-C54006AA6C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1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© 2022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fld id="{15DFB6EE-9978-41D3-B043-A8093AA4A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6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8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1F72E67E-92FD-41A0-85B2-3EF96757748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8583" y="4443313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58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2022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5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8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CEFFB418-1E1A-4783-8CFC-F4EF5AF3C5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20049" y="4435362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84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5681910" y="-42687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8748000" y="4320000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836000" y="4320000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5681910" y="-116497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8748000" y="3581896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836000" y="358189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5681910" y="-1903081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8748000" y="2843791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836000" y="284379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5681910" y="-264118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748000" y="2105686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836000" y="210568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5681910" y="-337929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8748000" y="1367581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36000" y="136758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503238"/>
            <a:ext cx="10583173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56736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946176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46175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946175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120117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20116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20221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294059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294058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294267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68001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000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210783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  <p15:guide id="5" orient="horz" pos="1338">
          <p15:clr>
            <a:srgbClr val="FBAE40"/>
          </p15:clr>
        </p15:guide>
        <p15:guide id="6" orient="horz" pos="351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0" y="5848932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8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000" y="2115538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417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A4A3A4"/>
          </p15:clr>
        </p15:guide>
        <p15:guide id="2" orient="horz" pos="1429" userDrawn="1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 userDrawn="1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0" y="5848932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8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000" y="2115538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54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>
          <p15:clr>
            <a:srgbClr val="A4A3A4"/>
          </p15:clr>
        </p15:guide>
        <p15:guide id="2" orient="horz" pos="1429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oleObject" Target="../embeddings/oleObject3.bin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tags" Target="../tags/tag4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heme" Target="../theme/theme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8F728B9-99B5-4D8E-A791-5862AA3EAB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880821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59" imgH="360" progId="TCLayout.ActiveDocument.1">
                  <p:embed/>
                </p:oleObj>
              </mc:Choice>
              <mc:Fallback>
                <p:oleObj name="think-cell Folie" r:id="rId22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8F728B9-99B5-4D8E-A791-5862AA3EA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00" y="5849211"/>
            <a:ext cx="305486" cy="324000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244" y="5976000"/>
            <a:ext cx="360000" cy="12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5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2" y="5976000"/>
            <a:ext cx="450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spc="-1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9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2124076"/>
            <a:ext cx="10116448" cy="34559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03238"/>
            <a:ext cx="1058317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8000" y="360000"/>
            <a:ext cx="486000" cy="1800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950" b="1">
                <a:solidFill>
                  <a:schemeClr val="tx1"/>
                </a:solidFill>
              </a:defRPr>
            </a:lvl1pPr>
            <a:lvl2pPr marL="0" algn="l">
              <a:defRPr sz="950" b="1"/>
            </a:lvl2pPr>
            <a:lvl3pPr marL="0" algn="l">
              <a:defRPr sz="950" b="1"/>
            </a:lvl3pPr>
            <a:lvl4pPr marL="0" algn="l">
              <a:defRPr sz="950" b="1"/>
            </a:lvl4pPr>
            <a:lvl5pPr marL="0" algn="l">
              <a:defRPr sz="950" b="1"/>
            </a:lvl5pPr>
            <a:lvl6pPr marL="0" algn="l">
              <a:defRPr sz="950" b="1"/>
            </a:lvl6pPr>
            <a:lvl7pPr marL="0" algn="l">
              <a:defRPr sz="950" b="1"/>
            </a:lvl7pPr>
            <a:lvl8pPr marL="0" algn="l">
              <a:defRPr sz="950" b="1"/>
            </a:lvl8pPr>
            <a:lvl9pPr marL="0" algn="l">
              <a:defRPr sz="950" b="1"/>
            </a:lvl9pPr>
          </a:lstStyle>
          <a:p>
            <a:r>
              <a:rPr lang="de-DE"/>
              <a:t>Hier steht das Kapitel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5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8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9" r:id="rId2"/>
    <p:sldLayoutId id="2147483662" r:id="rId3"/>
    <p:sldLayoutId id="2147483664" r:id="rId4"/>
    <p:sldLayoutId id="2147483693" r:id="rId5"/>
    <p:sldLayoutId id="2147483694" r:id="rId6"/>
    <p:sldLayoutId id="2147483686" r:id="rId7"/>
    <p:sldLayoutId id="2147483692" r:id="rId8"/>
    <p:sldLayoutId id="2147483688" r:id="rId9"/>
    <p:sldLayoutId id="2147483660" r:id="rId10"/>
    <p:sldLayoutId id="2147483690" r:id="rId11"/>
    <p:sldLayoutId id="2147483663" r:id="rId12"/>
    <p:sldLayoutId id="2147483661" r:id="rId13"/>
    <p:sldLayoutId id="2147483695" r:id="rId14"/>
    <p:sldLayoutId id="2147483698" r:id="rId15"/>
    <p:sldLayoutId id="2147483689" r:id="rId16"/>
    <p:sldLayoutId id="2147483691" r:id="rId17"/>
    <p:sldLayoutId id="2147483696" r:id="rId18"/>
    <p:sldLayoutId id="2147483697" r:id="rId19"/>
  </p:sldLayoutIdLst>
  <p:hf hdr="0"/>
  <p:txStyles>
    <p:titleStyle>
      <a:lvl1pPr marL="0" indent="0" algn="l" defTabSz="864017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3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864000" indent="-864000" algn="l" defTabSz="864017" rtl="0" eaLnBrk="1" latinLnBrk="0" hangingPunct="1">
        <a:lnSpc>
          <a:spcPct val="95000"/>
        </a:lnSpc>
        <a:spcBef>
          <a:spcPts val="2000"/>
        </a:spcBef>
        <a:spcAft>
          <a:spcPts val="600"/>
        </a:spcAft>
        <a:buSzPct val="170000"/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080000" indent="-21600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8F728B9-99B5-4D8E-A791-5862AA3EAB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188082159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4" imgW="359" imgH="360" progId="TCLayout.ActiveDocument.1">
                  <p:embed/>
                </p:oleObj>
              </mc:Choice>
              <mc:Fallback>
                <p:oleObj name="think-cell Folie" r:id="rId24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8F728B9-99B5-4D8E-A791-5862AA3EA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00" y="5849211"/>
            <a:ext cx="305486" cy="324000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244" y="5976000"/>
            <a:ext cx="360000" cy="12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5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2" y="5976000"/>
            <a:ext cx="450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spc="-1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9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2124076"/>
            <a:ext cx="10116447" cy="34559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503238"/>
            <a:ext cx="1058317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8000" y="360000"/>
            <a:ext cx="486000" cy="1800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950" b="1">
                <a:solidFill>
                  <a:schemeClr val="tx1"/>
                </a:solidFill>
              </a:defRPr>
            </a:lvl1pPr>
            <a:lvl2pPr marL="0" algn="l">
              <a:defRPr sz="950" b="1"/>
            </a:lvl2pPr>
            <a:lvl3pPr marL="0" algn="l">
              <a:defRPr sz="950" b="1"/>
            </a:lvl3pPr>
            <a:lvl4pPr marL="0" algn="l">
              <a:defRPr sz="950" b="1"/>
            </a:lvl4pPr>
            <a:lvl5pPr marL="0" algn="l">
              <a:defRPr sz="950" b="1"/>
            </a:lvl5pPr>
            <a:lvl6pPr marL="0" algn="l">
              <a:defRPr sz="950" b="1"/>
            </a:lvl6pPr>
            <a:lvl7pPr marL="0" algn="l">
              <a:defRPr sz="950" b="1"/>
            </a:lvl7pPr>
            <a:lvl8pPr marL="0" algn="l">
              <a:defRPr sz="950" b="1"/>
            </a:lvl8pPr>
            <a:lvl9pPr marL="0" algn="l">
              <a:defRPr sz="950" b="1"/>
            </a:lvl9pPr>
          </a:lstStyle>
          <a:p>
            <a:r>
              <a:rPr lang="de-DE"/>
              <a:t>Hier steht das Kapitel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7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8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</p:sldLayoutIdLst>
  <p:hf hdr="0"/>
  <p:txStyles>
    <p:titleStyle>
      <a:lvl1pPr marL="0" indent="0" algn="l" defTabSz="864002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3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863985" indent="-863985" algn="l" defTabSz="864002" rtl="0" eaLnBrk="1" latinLnBrk="0" hangingPunct="1">
        <a:lnSpc>
          <a:spcPct val="95000"/>
        </a:lnSpc>
        <a:spcBef>
          <a:spcPts val="1999"/>
        </a:spcBef>
        <a:spcAft>
          <a:spcPts val="600"/>
        </a:spcAft>
        <a:buSzPct val="170000"/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079981" indent="-215996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1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03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04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05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36">
            <a:extLst>
              <a:ext uri="{FF2B5EF4-FFF2-40B4-BE49-F238E27FC236}">
                <a16:creationId xmlns:a16="http://schemas.microsoft.com/office/drawing/2014/main" id="{11448A24-CC6D-8A8F-146F-0D8DE9E7C71E}"/>
              </a:ext>
            </a:extLst>
          </p:cNvPr>
          <p:cNvSpPr/>
          <p:nvPr/>
        </p:nvSpPr>
        <p:spPr>
          <a:xfrm>
            <a:off x="893481" y="22295"/>
            <a:ext cx="10546328" cy="99644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4B4B4A"/>
                </a:solidFill>
                <a:latin typeface="Manrope" pitchFamily="2" charset="0"/>
              </a:rPr>
              <a:t>Use Cases</a:t>
            </a:r>
          </a:p>
        </p:txBody>
      </p:sp>
      <p:sp>
        <p:nvSpPr>
          <p:cNvPr id="11" name="Rechteck 67">
            <a:extLst>
              <a:ext uri="{FF2B5EF4-FFF2-40B4-BE49-F238E27FC236}">
                <a16:creationId xmlns:a16="http://schemas.microsoft.com/office/drawing/2014/main" id="{6659ED98-F944-7902-445A-6D1A0D77E099}"/>
              </a:ext>
            </a:extLst>
          </p:cNvPr>
          <p:cNvSpPr/>
          <p:nvPr/>
        </p:nvSpPr>
        <p:spPr>
          <a:xfrm>
            <a:off x="1250833" y="273658"/>
            <a:ext cx="1439978" cy="539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rgbClr val="5F5F5E"/>
                </a:solidFill>
                <a:latin typeface="Manrope" pitchFamily="2" charset="0"/>
              </a:rPr>
              <a:t>Business Applications </a:t>
            </a:r>
            <a:br>
              <a:rPr lang="en-US" sz="1000" b="1">
                <a:solidFill>
                  <a:srgbClr val="5F5F5E"/>
                </a:solidFill>
                <a:latin typeface="Manrope" pitchFamily="2" charset="0"/>
              </a:rPr>
            </a:br>
            <a:r>
              <a:rPr lang="en-US" sz="1000" b="1">
                <a:solidFill>
                  <a:srgbClr val="5F5F5E"/>
                </a:solidFill>
                <a:latin typeface="Manrope" pitchFamily="2" charset="0"/>
              </a:rPr>
              <a:t>(Commercial)</a:t>
            </a:r>
          </a:p>
        </p:txBody>
      </p:sp>
      <p:sp>
        <p:nvSpPr>
          <p:cNvPr id="12" name="Rechteck 66">
            <a:extLst>
              <a:ext uri="{FF2B5EF4-FFF2-40B4-BE49-F238E27FC236}">
                <a16:creationId xmlns:a16="http://schemas.microsoft.com/office/drawing/2014/main" id="{ABB74A6B-F97C-A810-4710-2A2A2552F83E}"/>
              </a:ext>
            </a:extLst>
          </p:cNvPr>
          <p:cNvSpPr/>
          <p:nvPr/>
        </p:nvSpPr>
        <p:spPr>
          <a:xfrm>
            <a:off x="1190188" y="319293"/>
            <a:ext cx="1439978" cy="539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rgbClr val="5F5F5E"/>
                </a:solidFill>
                <a:latin typeface="Manrope" pitchFamily="2" charset="0"/>
              </a:rPr>
              <a:t>Business Applications </a:t>
            </a:r>
            <a:br>
              <a:rPr lang="en-US" sz="1000" b="1">
                <a:solidFill>
                  <a:srgbClr val="5F5F5E"/>
                </a:solidFill>
                <a:latin typeface="Manrope" pitchFamily="2" charset="0"/>
              </a:rPr>
            </a:br>
            <a:r>
              <a:rPr lang="en-US" sz="1000" b="1">
                <a:solidFill>
                  <a:srgbClr val="5F5F5E"/>
                </a:solidFill>
                <a:latin typeface="Manrope" pitchFamily="2" charset="0"/>
              </a:rPr>
              <a:t>(Commercial)</a:t>
            </a:r>
          </a:p>
        </p:txBody>
      </p:sp>
      <p:sp>
        <p:nvSpPr>
          <p:cNvPr id="13" name="Rechteck 36">
            <a:extLst>
              <a:ext uri="{FF2B5EF4-FFF2-40B4-BE49-F238E27FC236}">
                <a16:creationId xmlns:a16="http://schemas.microsoft.com/office/drawing/2014/main" id="{9734CFBC-F2CE-0210-52ED-AF1D4B4D7991}"/>
              </a:ext>
            </a:extLst>
          </p:cNvPr>
          <p:cNvSpPr/>
          <p:nvPr/>
        </p:nvSpPr>
        <p:spPr>
          <a:xfrm>
            <a:off x="893480" y="1064372"/>
            <a:ext cx="10546328" cy="460774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4B4B4A"/>
                </a:solidFill>
                <a:latin typeface="Manrope" pitchFamily="2" charset="0"/>
              </a:rPr>
              <a:t>Catena-X Operating System </a:t>
            </a:r>
            <a:r>
              <a:rPr lang="en-US" sz="1000" dirty="0">
                <a:solidFill>
                  <a:srgbClr val="4B4B4A"/>
                </a:solidFill>
                <a:latin typeface="Manrope" pitchFamily="2" charset="0"/>
              </a:rPr>
              <a:t>(</a:t>
            </a:r>
            <a:r>
              <a:rPr lang="en-US" sz="1000" dirty="0" err="1">
                <a:solidFill>
                  <a:srgbClr val="4B4B4A"/>
                </a:solidFill>
                <a:latin typeface="Manrope" pitchFamily="2" charset="0"/>
              </a:rPr>
              <a:t>cxOS</a:t>
            </a:r>
            <a:r>
              <a:rPr lang="en-US" sz="1000" dirty="0">
                <a:solidFill>
                  <a:srgbClr val="4B4B4A"/>
                </a:solidFill>
                <a:latin typeface="Manrope" pitchFamily="2" charset="0"/>
              </a:rPr>
              <a:t>)</a:t>
            </a:r>
          </a:p>
        </p:txBody>
      </p:sp>
      <p:sp>
        <p:nvSpPr>
          <p:cNvPr id="14" name="Rechteck 35">
            <a:extLst>
              <a:ext uri="{FF2B5EF4-FFF2-40B4-BE49-F238E27FC236}">
                <a16:creationId xmlns:a16="http://schemas.microsoft.com/office/drawing/2014/main" id="{5C48FA20-8A31-5963-7003-0142169C8EE1}"/>
              </a:ext>
            </a:extLst>
          </p:cNvPr>
          <p:cNvSpPr/>
          <p:nvPr/>
        </p:nvSpPr>
        <p:spPr>
          <a:xfrm>
            <a:off x="8065787" y="1730363"/>
            <a:ext cx="3206834" cy="3701561"/>
          </a:xfrm>
          <a:prstGeom prst="rect">
            <a:avLst/>
          </a:prstGeom>
          <a:solidFill>
            <a:srgbClr val="5F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Manrope" pitchFamily="2" charset="0"/>
              </a:rPr>
              <a:t>Enablement Services</a:t>
            </a:r>
          </a:p>
        </p:txBody>
      </p:sp>
      <p:sp>
        <p:nvSpPr>
          <p:cNvPr id="15" name="Rechteck 53">
            <a:extLst>
              <a:ext uri="{FF2B5EF4-FFF2-40B4-BE49-F238E27FC236}">
                <a16:creationId xmlns:a16="http://schemas.microsoft.com/office/drawing/2014/main" id="{AB2DCFFE-F078-2DB4-0C2E-AFF3449B35E7}"/>
              </a:ext>
            </a:extLst>
          </p:cNvPr>
          <p:cNvSpPr/>
          <p:nvPr/>
        </p:nvSpPr>
        <p:spPr>
          <a:xfrm>
            <a:off x="8399599" y="1958625"/>
            <a:ext cx="2807957" cy="1587484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endParaRPr lang="de-DE" sz="1000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16" name="Rechteck 52">
            <a:extLst>
              <a:ext uri="{FF2B5EF4-FFF2-40B4-BE49-F238E27FC236}">
                <a16:creationId xmlns:a16="http://schemas.microsoft.com/office/drawing/2014/main" id="{964A483A-FC51-7F12-B0C4-E16BD438FEE2}"/>
              </a:ext>
            </a:extLst>
          </p:cNvPr>
          <p:cNvSpPr/>
          <p:nvPr/>
        </p:nvSpPr>
        <p:spPr>
          <a:xfrm>
            <a:off x="8332412" y="2008589"/>
            <a:ext cx="2807957" cy="1587484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endParaRPr lang="de-DE" sz="1000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17" name="Rechteck 25">
            <a:extLst>
              <a:ext uri="{FF2B5EF4-FFF2-40B4-BE49-F238E27FC236}">
                <a16:creationId xmlns:a16="http://schemas.microsoft.com/office/drawing/2014/main" id="{7B369776-C1EE-774F-0E53-F633104713AF}"/>
              </a:ext>
            </a:extLst>
          </p:cNvPr>
          <p:cNvSpPr/>
          <p:nvPr/>
        </p:nvSpPr>
        <p:spPr>
          <a:xfrm>
            <a:off x="8265225" y="2058552"/>
            <a:ext cx="2807957" cy="1587484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de-DE" sz="1000" b="1" dirty="0">
                <a:solidFill>
                  <a:srgbClr val="5F5F5E"/>
                </a:solidFill>
                <a:latin typeface="Manrope" pitchFamily="2" charset="0"/>
              </a:rPr>
              <a:t>Connector</a:t>
            </a:r>
          </a:p>
        </p:txBody>
      </p:sp>
      <p:sp>
        <p:nvSpPr>
          <p:cNvPr id="22" name="Rechteck 34">
            <a:extLst>
              <a:ext uri="{FF2B5EF4-FFF2-40B4-BE49-F238E27FC236}">
                <a16:creationId xmlns:a16="http://schemas.microsoft.com/office/drawing/2014/main" id="{2CD80B32-9E2F-7F6C-52BF-FE4115C05C34}"/>
              </a:ext>
            </a:extLst>
          </p:cNvPr>
          <p:cNvSpPr/>
          <p:nvPr/>
        </p:nvSpPr>
        <p:spPr>
          <a:xfrm>
            <a:off x="1046846" y="1730364"/>
            <a:ext cx="4859925" cy="3701561"/>
          </a:xfrm>
          <a:prstGeom prst="rect">
            <a:avLst/>
          </a:prstGeom>
          <a:solidFill>
            <a:srgbClr val="5F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Manrope" pitchFamily="2" charset="0"/>
              </a:rPr>
              <a:t>Core Services</a:t>
            </a:r>
          </a:p>
        </p:txBody>
      </p:sp>
      <p:sp>
        <p:nvSpPr>
          <p:cNvPr id="23" name="Rechteck 26">
            <a:extLst>
              <a:ext uri="{FF2B5EF4-FFF2-40B4-BE49-F238E27FC236}">
                <a16:creationId xmlns:a16="http://schemas.microsoft.com/office/drawing/2014/main" id="{92A637DA-B680-C376-4277-58830678109C}"/>
              </a:ext>
            </a:extLst>
          </p:cNvPr>
          <p:cNvSpPr/>
          <p:nvPr/>
        </p:nvSpPr>
        <p:spPr>
          <a:xfrm>
            <a:off x="1292060" y="2004296"/>
            <a:ext cx="1547977" cy="3217388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endParaRPr lang="de-DE" sz="1000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24" name="Rechteck 19">
            <a:extLst>
              <a:ext uri="{FF2B5EF4-FFF2-40B4-BE49-F238E27FC236}">
                <a16:creationId xmlns:a16="http://schemas.microsoft.com/office/drawing/2014/main" id="{F468164A-9CE1-0444-61CE-3A4303F668EA}"/>
              </a:ext>
            </a:extLst>
          </p:cNvPr>
          <p:cNvSpPr/>
          <p:nvPr/>
        </p:nvSpPr>
        <p:spPr>
          <a:xfrm>
            <a:off x="1229764" y="2072104"/>
            <a:ext cx="1547977" cy="3217388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endParaRPr lang="de-DE" sz="1000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25" name="Rechteck 7">
            <a:extLst>
              <a:ext uri="{FF2B5EF4-FFF2-40B4-BE49-F238E27FC236}">
                <a16:creationId xmlns:a16="http://schemas.microsoft.com/office/drawing/2014/main" id="{9936DA07-C5A0-306F-1FCF-551DF87502DB}"/>
              </a:ext>
            </a:extLst>
          </p:cNvPr>
          <p:cNvSpPr/>
          <p:nvPr/>
        </p:nvSpPr>
        <p:spPr>
          <a:xfrm>
            <a:off x="1165014" y="2139913"/>
            <a:ext cx="1547977" cy="3217388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de-DE" sz="1000" b="1" dirty="0">
                <a:solidFill>
                  <a:srgbClr val="5F5F5E"/>
                </a:solidFill>
                <a:latin typeface="Manrope" pitchFamily="2" charset="0"/>
              </a:rPr>
              <a:t>Core Services  A</a:t>
            </a:r>
          </a:p>
        </p:txBody>
      </p:sp>
      <p:sp>
        <p:nvSpPr>
          <p:cNvPr id="26" name="Rechteck 12">
            <a:extLst>
              <a:ext uri="{FF2B5EF4-FFF2-40B4-BE49-F238E27FC236}">
                <a16:creationId xmlns:a16="http://schemas.microsoft.com/office/drawing/2014/main" id="{6F8D4054-510E-C35B-6055-D49C7032535A}"/>
              </a:ext>
            </a:extLst>
          </p:cNvPr>
          <p:cNvSpPr/>
          <p:nvPr/>
        </p:nvSpPr>
        <p:spPr>
          <a:xfrm>
            <a:off x="2969425" y="2005399"/>
            <a:ext cx="2807957" cy="3351902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de-DE" sz="1000" b="1" dirty="0">
                <a:solidFill>
                  <a:srgbClr val="5F5F5E"/>
                </a:solidFill>
                <a:latin typeface="Manrope" pitchFamily="2" charset="0"/>
              </a:rPr>
              <a:t>Core Services B</a:t>
            </a:r>
          </a:p>
        </p:txBody>
      </p:sp>
      <p:sp>
        <p:nvSpPr>
          <p:cNvPr id="39" name="Rechteck 24">
            <a:extLst>
              <a:ext uri="{FF2B5EF4-FFF2-40B4-BE49-F238E27FC236}">
                <a16:creationId xmlns:a16="http://schemas.microsoft.com/office/drawing/2014/main" id="{F71EAA6C-1140-3BBD-E104-157E4B44D033}"/>
              </a:ext>
            </a:extLst>
          </p:cNvPr>
          <p:cNvSpPr/>
          <p:nvPr/>
        </p:nvSpPr>
        <p:spPr>
          <a:xfrm>
            <a:off x="6060381" y="1730364"/>
            <a:ext cx="1854052" cy="3701560"/>
          </a:xfrm>
          <a:prstGeom prst="rect">
            <a:avLst/>
          </a:prstGeom>
          <a:solidFill>
            <a:srgbClr val="5F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>
                <a:solidFill>
                  <a:schemeClr val="bg1"/>
                </a:solidFill>
                <a:latin typeface="Manrope" pitchFamily="2" charset="0"/>
              </a:rPr>
              <a:t>Onboarding Services</a:t>
            </a:r>
          </a:p>
        </p:txBody>
      </p:sp>
      <p:sp>
        <p:nvSpPr>
          <p:cNvPr id="40" name="Rechteck 38">
            <a:extLst>
              <a:ext uri="{FF2B5EF4-FFF2-40B4-BE49-F238E27FC236}">
                <a16:creationId xmlns:a16="http://schemas.microsoft.com/office/drawing/2014/main" id="{F6091AA3-C055-0B72-F016-987D7A3B728E}"/>
              </a:ext>
            </a:extLst>
          </p:cNvPr>
          <p:cNvSpPr/>
          <p:nvPr/>
        </p:nvSpPr>
        <p:spPr>
          <a:xfrm>
            <a:off x="8399599" y="3717219"/>
            <a:ext cx="2807957" cy="1540157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endParaRPr lang="de-DE" sz="1000">
              <a:solidFill>
                <a:srgbClr val="5F5F5E"/>
              </a:solidFill>
              <a:latin typeface="Manrope" pitchFamily="2" charset="0"/>
            </a:endParaRPr>
          </a:p>
        </p:txBody>
      </p:sp>
      <p:sp>
        <p:nvSpPr>
          <p:cNvPr id="41" name="Rechteck 48">
            <a:extLst>
              <a:ext uri="{FF2B5EF4-FFF2-40B4-BE49-F238E27FC236}">
                <a16:creationId xmlns:a16="http://schemas.microsoft.com/office/drawing/2014/main" id="{595DC90D-74D5-653B-FE33-93558EE3F394}"/>
              </a:ext>
            </a:extLst>
          </p:cNvPr>
          <p:cNvSpPr/>
          <p:nvPr/>
        </p:nvSpPr>
        <p:spPr>
          <a:xfrm>
            <a:off x="8332412" y="3767209"/>
            <a:ext cx="2807957" cy="1540157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endParaRPr lang="de-DE" sz="1000">
              <a:solidFill>
                <a:srgbClr val="5F5F5E"/>
              </a:solidFill>
              <a:latin typeface="Manrope" pitchFamily="2" charset="0"/>
            </a:endParaRPr>
          </a:p>
        </p:txBody>
      </p:sp>
      <p:sp>
        <p:nvSpPr>
          <p:cNvPr id="42" name="Rechteck 49">
            <a:extLst>
              <a:ext uri="{FF2B5EF4-FFF2-40B4-BE49-F238E27FC236}">
                <a16:creationId xmlns:a16="http://schemas.microsoft.com/office/drawing/2014/main" id="{D40403EA-EBA9-11A8-0A6D-3D63FE47BE45}"/>
              </a:ext>
            </a:extLst>
          </p:cNvPr>
          <p:cNvSpPr/>
          <p:nvPr/>
        </p:nvSpPr>
        <p:spPr>
          <a:xfrm>
            <a:off x="8265225" y="3817144"/>
            <a:ext cx="2807957" cy="1540157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de-DE" sz="1000" b="1">
                <a:solidFill>
                  <a:srgbClr val="5F5F5E"/>
                </a:solidFill>
                <a:latin typeface="Manrope" pitchFamily="2" charset="0"/>
              </a:rPr>
              <a:t>Digital Twin Context</a:t>
            </a:r>
          </a:p>
        </p:txBody>
      </p:sp>
      <p:sp>
        <p:nvSpPr>
          <p:cNvPr id="44" name="Rechteck 29">
            <a:extLst>
              <a:ext uri="{FF2B5EF4-FFF2-40B4-BE49-F238E27FC236}">
                <a16:creationId xmlns:a16="http://schemas.microsoft.com/office/drawing/2014/main" id="{8DDDCB0C-1AA1-2E0B-6758-70DA89D17EEB}"/>
              </a:ext>
            </a:extLst>
          </p:cNvPr>
          <p:cNvSpPr/>
          <p:nvPr/>
        </p:nvSpPr>
        <p:spPr>
          <a:xfrm>
            <a:off x="9706541" y="4473556"/>
            <a:ext cx="1223981" cy="359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rgbClr val="5F5F5E"/>
                </a:solidFill>
                <a:latin typeface="Manrope" pitchFamily="2" charset="0"/>
              </a:rPr>
              <a:t>Simple Data Exchanger</a:t>
            </a:r>
          </a:p>
        </p:txBody>
      </p:sp>
      <p:sp>
        <p:nvSpPr>
          <p:cNvPr id="45" name="Rechteck 31">
            <a:extLst>
              <a:ext uri="{FF2B5EF4-FFF2-40B4-BE49-F238E27FC236}">
                <a16:creationId xmlns:a16="http://schemas.microsoft.com/office/drawing/2014/main" id="{7094DF04-6E2C-3A99-50FF-BCB6C4CB4E4B}"/>
              </a:ext>
            </a:extLst>
          </p:cNvPr>
          <p:cNvSpPr/>
          <p:nvPr/>
        </p:nvSpPr>
        <p:spPr>
          <a:xfrm>
            <a:off x="9706541" y="4058049"/>
            <a:ext cx="1223981" cy="359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rgbClr val="5F5F5E"/>
                </a:solidFill>
                <a:latin typeface="Manrope" pitchFamily="2" charset="0"/>
              </a:rPr>
              <a:t>Item Relationship</a:t>
            </a:r>
          </a:p>
        </p:txBody>
      </p:sp>
      <p:sp>
        <p:nvSpPr>
          <p:cNvPr id="47" name="Rechteck 50">
            <a:extLst>
              <a:ext uri="{FF2B5EF4-FFF2-40B4-BE49-F238E27FC236}">
                <a16:creationId xmlns:a16="http://schemas.microsoft.com/office/drawing/2014/main" id="{0576BEC4-BF51-C1E8-38D6-416E17A39222}"/>
              </a:ext>
            </a:extLst>
          </p:cNvPr>
          <p:cNvSpPr/>
          <p:nvPr/>
        </p:nvSpPr>
        <p:spPr>
          <a:xfrm>
            <a:off x="6294513" y="2004293"/>
            <a:ext cx="1547977" cy="3211617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endParaRPr lang="de-DE" sz="1000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48" name="Rechteck 51">
            <a:extLst>
              <a:ext uri="{FF2B5EF4-FFF2-40B4-BE49-F238E27FC236}">
                <a16:creationId xmlns:a16="http://schemas.microsoft.com/office/drawing/2014/main" id="{096075E0-51A4-3206-CAB7-1AFC04358529}"/>
              </a:ext>
            </a:extLst>
          </p:cNvPr>
          <p:cNvSpPr/>
          <p:nvPr/>
        </p:nvSpPr>
        <p:spPr>
          <a:xfrm>
            <a:off x="6246891" y="2074989"/>
            <a:ext cx="1547977" cy="3211617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endParaRPr lang="de-DE" sz="100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49" name="Rechteck 56">
            <a:extLst>
              <a:ext uri="{FF2B5EF4-FFF2-40B4-BE49-F238E27FC236}">
                <a16:creationId xmlns:a16="http://schemas.microsoft.com/office/drawing/2014/main" id="{6B6D11E5-EF5E-4B21-78C3-87965DB5C9C2}"/>
              </a:ext>
            </a:extLst>
          </p:cNvPr>
          <p:cNvSpPr/>
          <p:nvPr/>
        </p:nvSpPr>
        <p:spPr>
          <a:xfrm>
            <a:off x="6199271" y="2145684"/>
            <a:ext cx="1547977" cy="3211617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de-DE" sz="1000" b="1" dirty="0">
                <a:solidFill>
                  <a:srgbClr val="5F5F5E"/>
                </a:solidFill>
                <a:latin typeface="Manrope" pitchFamily="2" charset="0"/>
              </a:rPr>
              <a:t>Onboarding Services</a:t>
            </a:r>
          </a:p>
        </p:txBody>
      </p:sp>
      <p:sp>
        <p:nvSpPr>
          <p:cNvPr id="51" name="Rechteck 65">
            <a:extLst>
              <a:ext uri="{FF2B5EF4-FFF2-40B4-BE49-F238E27FC236}">
                <a16:creationId xmlns:a16="http://schemas.microsoft.com/office/drawing/2014/main" id="{0D3C0649-BE64-D2C3-D037-8A35CB16934E}"/>
              </a:ext>
            </a:extLst>
          </p:cNvPr>
          <p:cNvSpPr/>
          <p:nvPr/>
        </p:nvSpPr>
        <p:spPr>
          <a:xfrm>
            <a:off x="1129542" y="364926"/>
            <a:ext cx="1439978" cy="539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rgbClr val="5F5F5E"/>
                </a:solidFill>
                <a:latin typeface="Manrope" pitchFamily="2" charset="0"/>
              </a:rPr>
              <a:t>Business</a:t>
            </a:r>
            <a:br>
              <a:rPr lang="en-US" sz="1000" b="1" dirty="0">
                <a:solidFill>
                  <a:srgbClr val="5F5F5E"/>
                </a:solidFill>
                <a:latin typeface="Manrope" pitchFamily="2" charset="0"/>
              </a:rPr>
            </a:br>
            <a:r>
              <a:rPr lang="en-US" sz="1000" b="1" dirty="0">
                <a:solidFill>
                  <a:srgbClr val="5F5F5E"/>
                </a:solidFill>
                <a:latin typeface="Manrope" pitchFamily="2" charset="0"/>
              </a:rPr>
              <a:t>Application </a:t>
            </a:r>
            <a:br>
              <a:rPr lang="en-US" sz="1000" b="1" dirty="0">
                <a:solidFill>
                  <a:srgbClr val="5F5F5E"/>
                </a:solidFill>
                <a:latin typeface="Manrope" pitchFamily="2" charset="0"/>
              </a:rPr>
            </a:br>
            <a:r>
              <a:rPr lang="en-US" sz="800" b="1" dirty="0">
                <a:solidFill>
                  <a:srgbClr val="5F5F5E"/>
                </a:solidFill>
                <a:latin typeface="Manrope" pitchFamily="2" charset="0"/>
              </a:rPr>
              <a:t>(Commercial)</a:t>
            </a:r>
            <a:endParaRPr lang="en-US" sz="1000" b="1" dirty="0">
              <a:solidFill>
                <a:srgbClr val="5F5F5E"/>
              </a:solidFill>
              <a:latin typeface="Manrope" pitchFamily="2" charset="0"/>
            </a:endParaRPr>
          </a:p>
        </p:txBody>
      </p:sp>
      <p:sp>
        <p:nvSpPr>
          <p:cNvPr id="52" name="Rechteck 68">
            <a:extLst>
              <a:ext uri="{FF2B5EF4-FFF2-40B4-BE49-F238E27FC236}">
                <a16:creationId xmlns:a16="http://schemas.microsoft.com/office/drawing/2014/main" id="{19B18D8B-884F-BA8A-362E-8ACF8B387258}"/>
              </a:ext>
            </a:extLst>
          </p:cNvPr>
          <p:cNvSpPr/>
          <p:nvPr/>
        </p:nvSpPr>
        <p:spPr>
          <a:xfrm>
            <a:off x="2952080" y="273658"/>
            <a:ext cx="1439978" cy="539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rgbClr val="5F5F5E"/>
                </a:solidFill>
                <a:latin typeface="Manrope" pitchFamily="2" charset="0"/>
              </a:rPr>
              <a:t>Business Applications </a:t>
            </a:r>
            <a:br>
              <a:rPr lang="en-US" sz="1000" b="1">
                <a:solidFill>
                  <a:srgbClr val="5F5F5E"/>
                </a:solidFill>
                <a:latin typeface="Manrope" pitchFamily="2" charset="0"/>
              </a:rPr>
            </a:br>
            <a:r>
              <a:rPr lang="en-US" sz="1000" b="1">
                <a:solidFill>
                  <a:srgbClr val="5F5F5E"/>
                </a:solidFill>
                <a:latin typeface="Manrope" pitchFamily="2" charset="0"/>
              </a:rPr>
              <a:t>(Commercial)</a:t>
            </a:r>
          </a:p>
        </p:txBody>
      </p:sp>
      <p:sp>
        <p:nvSpPr>
          <p:cNvPr id="53" name="Rechteck 69">
            <a:extLst>
              <a:ext uri="{FF2B5EF4-FFF2-40B4-BE49-F238E27FC236}">
                <a16:creationId xmlns:a16="http://schemas.microsoft.com/office/drawing/2014/main" id="{2D702362-D6C4-9F69-9184-64442A903F4D}"/>
              </a:ext>
            </a:extLst>
          </p:cNvPr>
          <p:cNvSpPr/>
          <p:nvPr/>
        </p:nvSpPr>
        <p:spPr>
          <a:xfrm>
            <a:off x="2891434" y="319293"/>
            <a:ext cx="1439978" cy="539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rgbClr val="5F5F5E"/>
                </a:solidFill>
                <a:latin typeface="Manrope" pitchFamily="2" charset="0"/>
              </a:rPr>
              <a:t>Business Applications </a:t>
            </a:r>
            <a:br>
              <a:rPr lang="en-US" sz="1000" b="1">
                <a:solidFill>
                  <a:srgbClr val="5F5F5E"/>
                </a:solidFill>
                <a:latin typeface="Manrope" pitchFamily="2" charset="0"/>
              </a:rPr>
            </a:br>
            <a:r>
              <a:rPr lang="en-US" sz="1000" b="1">
                <a:solidFill>
                  <a:srgbClr val="5F5F5E"/>
                </a:solidFill>
                <a:latin typeface="Manrope" pitchFamily="2" charset="0"/>
              </a:rPr>
              <a:t>(Commercial)</a:t>
            </a:r>
          </a:p>
        </p:txBody>
      </p:sp>
      <p:sp>
        <p:nvSpPr>
          <p:cNvPr id="54" name="Rechteck 70">
            <a:extLst>
              <a:ext uri="{FF2B5EF4-FFF2-40B4-BE49-F238E27FC236}">
                <a16:creationId xmlns:a16="http://schemas.microsoft.com/office/drawing/2014/main" id="{75DE32E9-5D44-2A0F-55F5-25E3C8FD998D}"/>
              </a:ext>
            </a:extLst>
          </p:cNvPr>
          <p:cNvSpPr/>
          <p:nvPr/>
        </p:nvSpPr>
        <p:spPr>
          <a:xfrm>
            <a:off x="2830788" y="364926"/>
            <a:ext cx="1439978" cy="539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rgbClr val="5F5F5E"/>
                </a:solidFill>
                <a:latin typeface="Manrope" pitchFamily="2" charset="0"/>
              </a:rPr>
              <a:t>Business</a:t>
            </a:r>
            <a:br>
              <a:rPr lang="en-US" sz="1000" b="1">
                <a:solidFill>
                  <a:srgbClr val="5F5F5E"/>
                </a:solidFill>
                <a:latin typeface="Manrope" pitchFamily="2" charset="0"/>
              </a:rPr>
            </a:br>
            <a:r>
              <a:rPr lang="en-US" sz="1000" b="1">
                <a:solidFill>
                  <a:srgbClr val="5F5F5E"/>
                </a:solidFill>
                <a:latin typeface="Manrope" pitchFamily="2" charset="0"/>
              </a:rPr>
              <a:t>Application </a:t>
            </a:r>
            <a:br>
              <a:rPr lang="en-US" sz="1000" b="1">
                <a:solidFill>
                  <a:srgbClr val="5F5F5E"/>
                </a:solidFill>
                <a:latin typeface="Manrope" pitchFamily="2" charset="0"/>
              </a:rPr>
            </a:br>
            <a:r>
              <a:rPr lang="en-US" sz="800" b="1">
                <a:solidFill>
                  <a:srgbClr val="5F5F5E"/>
                </a:solidFill>
                <a:latin typeface="Manrope" pitchFamily="2" charset="0"/>
              </a:rPr>
              <a:t>(OSS)</a:t>
            </a:r>
            <a:endParaRPr lang="en-US" sz="1000" b="1">
              <a:solidFill>
                <a:srgbClr val="5F5F5E"/>
              </a:solidFill>
              <a:latin typeface="Manrope" pitchFamily="2" charset="0"/>
            </a:endParaRPr>
          </a:p>
        </p:txBody>
      </p:sp>
      <p:sp>
        <p:nvSpPr>
          <p:cNvPr id="55" name="Rechteck 71">
            <a:extLst>
              <a:ext uri="{FF2B5EF4-FFF2-40B4-BE49-F238E27FC236}">
                <a16:creationId xmlns:a16="http://schemas.microsoft.com/office/drawing/2014/main" id="{BD1D2EBC-4EFF-D689-B73E-BDB5CC41F6D7}"/>
              </a:ext>
            </a:extLst>
          </p:cNvPr>
          <p:cNvSpPr/>
          <p:nvPr/>
        </p:nvSpPr>
        <p:spPr>
          <a:xfrm>
            <a:off x="4653325" y="273658"/>
            <a:ext cx="1439978" cy="539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rgbClr val="5F5F5E"/>
                </a:solidFill>
                <a:latin typeface="Manrope" pitchFamily="2" charset="0"/>
              </a:rPr>
              <a:t>Business Applications </a:t>
            </a:r>
            <a:br>
              <a:rPr lang="en-US" sz="1000" b="1">
                <a:solidFill>
                  <a:srgbClr val="5F5F5E"/>
                </a:solidFill>
                <a:latin typeface="Manrope" pitchFamily="2" charset="0"/>
              </a:rPr>
            </a:br>
            <a:r>
              <a:rPr lang="en-US" sz="1000" b="1">
                <a:solidFill>
                  <a:srgbClr val="5F5F5E"/>
                </a:solidFill>
                <a:latin typeface="Manrope" pitchFamily="2" charset="0"/>
              </a:rPr>
              <a:t>(Commercial)</a:t>
            </a:r>
          </a:p>
        </p:txBody>
      </p:sp>
      <p:sp>
        <p:nvSpPr>
          <p:cNvPr id="56" name="Rechteck 72">
            <a:extLst>
              <a:ext uri="{FF2B5EF4-FFF2-40B4-BE49-F238E27FC236}">
                <a16:creationId xmlns:a16="http://schemas.microsoft.com/office/drawing/2014/main" id="{ABE9F4BB-B22A-3BBD-F784-C54017DCA07C}"/>
              </a:ext>
            </a:extLst>
          </p:cNvPr>
          <p:cNvSpPr/>
          <p:nvPr/>
        </p:nvSpPr>
        <p:spPr>
          <a:xfrm>
            <a:off x="4592680" y="319293"/>
            <a:ext cx="1439978" cy="539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rgbClr val="5F5F5E"/>
                </a:solidFill>
                <a:latin typeface="Manrope" pitchFamily="2" charset="0"/>
              </a:rPr>
              <a:t>Business Applications </a:t>
            </a:r>
            <a:br>
              <a:rPr lang="en-US" sz="1000" b="1">
                <a:solidFill>
                  <a:srgbClr val="5F5F5E"/>
                </a:solidFill>
                <a:latin typeface="Manrope" pitchFamily="2" charset="0"/>
              </a:rPr>
            </a:br>
            <a:r>
              <a:rPr lang="en-US" sz="1000" b="1">
                <a:solidFill>
                  <a:srgbClr val="5F5F5E"/>
                </a:solidFill>
                <a:latin typeface="Manrope" pitchFamily="2" charset="0"/>
              </a:rPr>
              <a:t>(Commercial)</a:t>
            </a:r>
          </a:p>
        </p:txBody>
      </p:sp>
      <p:sp>
        <p:nvSpPr>
          <p:cNvPr id="57" name="Rechteck 73">
            <a:extLst>
              <a:ext uri="{FF2B5EF4-FFF2-40B4-BE49-F238E27FC236}">
                <a16:creationId xmlns:a16="http://schemas.microsoft.com/office/drawing/2014/main" id="{19D5A846-35B4-A798-8BD1-11D14E53E364}"/>
              </a:ext>
            </a:extLst>
          </p:cNvPr>
          <p:cNvSpPr/>
          <p:nvPr/>
        </p:nvSpPr>
        <p:spPr>
          <a:xfrm>
            <a:off x="4532034" y="364926"/>
            <a:ext cx="1439978" cy="539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rgbClr val="5F5F5E"/>
                </a:solidFill>
                <a:latin typeface="Manrope" pitchFamily="2" charset="0"/>
              </a:rPr>
              <a:t>Business </a:t>
            </a:r>
            <a:br>
              <a:rPr lang="en-US" sz="1000" b="1">
                <a:solidFill>
                  <a:srgbClr val="5F5F5E"/>
                </a:solidFill>
                <a:latin typeface="Manrope" pitchFamily="2" charset="0"/>
              </a:rPr>
            </a:br>
            <a:r>
              <a:rPr lang="en-US" sz="1000" b="1">
                <a:solidFill>
                  <a:srgbClr val="5F5F5E"/>
                </a:solidFill>
                <a:latin typeface="Manrope" pitchFamily="2" charset="0"/>
              </a:rPr>
              <a:t>Application</a:t>
            </a:r>
            <a:br>
              <a:rPr lang="en-US" sz="1000" b="1">
                <a:solidFill>
                  <a:srgbClr val="5F5F5E"/>
                </a:solidFill>
                <a:latin typeface="Manrope" pitchFamily="2" charset="0"/>
              </a:rPr>
            </a:br>
            <a:r>
              <a:rPr lang="en-US" sz="800" b="1">
                <a:solidFill>
                  <a:srgbClr val="5F5F5E"/>
                </a:solidFill>
                <a:latin typeface="Manrope" pitchFamily="2" charset="0"/>
              </a:rPr>
              <a:t>(Local Development)</a:t>
            </a:r>
            <a:endParaRPr lang="en-US" sz="1000" b="1">
              <a:solidFill>
                <a:srgbClr val="5F5F5E"/>
              </a:solidFill>
              <a:latin typeface="Manrope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4FD8BC-C78D-8C3A-2C5F-D55640133305}"/>
              </a:ext>
            </a:extLst>
          </p:cNvPr>
          <p:cNvGrpSpPr/>
          <p:nvPr/>
        </p:nvGrpSpPr>
        <p:grpSpPr>
          <a:xfrm>
            <a:off x="8407884" y="2414190"/>
            <a:ext cx="2522638" cy="1194211"/>
            <a:chOff x="8417202" y="2414190"/>
            <a:chExt cx="2522638" cy="1194211"/>
          </a:xfrm>
        </p:grpSpPr>
        <p:sp>
          <p:nvSpPr>
            <p:cNvPr id="18" name="Rechteck 40">
              <a:extLst>
                <a:ext uri="{FF2B5EF4-FFF2-40B4-BE49-F238E27FC236}">
                  <a16:creationId xmlns:a16="http://schemas.microsoft.com/office/drawing/2014/main" id="{1F9680C7-676C-D728-977E-54BB9C0E4170}"/>
                </a:ext>
              </a:extLst>
            </p:cNvPr>
            <p:cNvSpPr/>
            <p:nvPr/>
          </p:nvSpPr>
          <p:spPr>
            <a:xfrm>
              <a:off x="8417203" y="2414190"/>
              <a:ext cx="1223981" cy="3599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9" tIns="45719" rIns="91439" bIns="45719"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solidFill>
                    <a:srgbClr val="5F5F5E"/>
                  </a:solidFill>
                  <a:latin typeface="Manrope" pitchFamily="2" charset="0"/>
                </a:rPr>
                <a:t>Data Exchange Management</a:t>
              </a:r>
            </a:p>
          </p:txBody>
        </p:sp>
        <p:sp>
          <p:nvSpPr>
            <p:cNvPr id="19" name="Rechteck 41">
              <a:extLst>
                <a:ext uri="{FF2B5EF4-FFF2-40B4-BE49-F238E27FC236}">
                  <a16:creationId xmlns:a16="http://schemas.microsoft.com/office/drawing/2014/main" id="{612771CD-1448-213D-E9A5-CB569454CDD1}"/>
                </a:ext>
              </a:extLst>
            </p:cNvPr>
            <p:cNvSpPr/>
            <p:nvPr/>
          </p:nvSpPr>
          <p:spPr>
            <a:xfrm>
              <a:off x="9715859" y="2830560"/>
              <a:ext cx="1223981" cy="3599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9" tIns="45719" rIns="91439" bIns="45719"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5F5F5E"/>
                  </a:solidFill>
                  <a:latin typeface="Manrope" pitchFamily="2" charset="0"/>
                </a:rPr>
                <a:t>Policy Management</a:t>
              </a:r>
            </a:p>
          </p:txBody>
        </p:sp>
        <p:sp>
          <p:nvSpPr>
            <p:cNvPr id="20" name="Rechteck 46">
              <a:extLst>
                <a:ext uri="{FF2B5EF4-FFF2-40B4-BE49-F238E27FC236}">
                  <a16:creationId xmlns:a16="http://schemas.microsoft.com/office/drawing/2014/main" id="{EEE6EE67-50B6-C737-EED1-7FAB98EF264C}"/>
                </a:ext>
              </a:extLst>
            </p:cNvPr>
            <p:cNvSpPr/>
            <p:nvPr/>
          </p:nvSpPr>
          <p:spPr>
            <a:xfrm>
              <a:off x="9705383" y="2414190"/>
              <a:ext cx="1223981" cy="3599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5F5F5E"/>
                  </a:solidFill>
                  <a:latin typeface="Manrope" pitchFamily="2" charset="0"/>
                </a:rPr>
                <a:t>Credential Verifier</a:t>
              </a:r>
            </a:p>
          </p:txBody>
        </p:sp>
        <p:sp>
          <p:nvSpPr>
            <p:cNvPr id="21" name="Rechteck 31">
              <a:extLst>
                <a:ext uri="{FF2B5EF4-FFF2-40B4-BE49-F238E27FC236}">
                  <a16:creationId xmlns:a16="http://schemas.microsoft.com/office/drawing/2014/main" id="{DCF66FA4-73BE-FBE5-2450-F435A751F016}"/>
                </a:ext>
              </a:extLst>
            </p:cNvPr>
            <p:cNvSpPr/>
            <p:nvPr/>
          </p:nvSpPr>
          <p:spPr>
            <a:xfrm>
              <a:off x="8417203" y="2833985"/>
              <a:ext cx="1223981" cy="3599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5F5F5E"/>
                  </a:solidFill>
                  <a:latin typeface="Manrope" pitchFamily="2" charset="0"/>
                </a:rPr>
                <a:t>Identity</a:t>
              </a:r>
              <a:br>
                <a:rPr lang="en-US" sz="1000" dirty="0">
                  <a:solidFill>
                    <a:srgbClr val="5F5F5E"/>
                  </a:solidFill>
                  <a:latin typeface="Manrope" pitchFamily="2" charset="0"/>
                </a:rPr>
              </a:br>
              <a:r>
                <a:rPr lang="en-US" sz="1000" dirty="0">
                  <a:solidFill>
                    <a:srgbClr val="5F5F5E"/>
                  </a:solidFill>
                  <a:latin typeface="Manrope" pitchFamily="2" charset="0"/>
                </a:rPr>
                <a:t>Check</a:t>
              </a:r>
            </a:p>
          </p:txBody>
        </p:sp>
        <p:sp>
          <p:nvSpPr>
            <p:cNvPr id="59" name="Rechteck 31">
              <a:extLst>
                <a:ext uri="{FF2B5EF4-FFF2-40B4-BE49-F238E27FC236}">
                  <a16:creationId xmlns:a16="http://schemas.microsoft.com/office/drawing/2014/main" id="{AEBE4EE9-CD5F-B6FB-D338-7FF9B42D723E}"/>
                </a:ext>
              </a:extLst>
            </p:cNvPr>
            <p:cNvSpPr/>
            <p:nvPr/>
          </p:nvSpPr>
          <p:spPr>
            <a:xfrm>
              <a:off x="8417202" y="3248406"/>
              <a:ext cx="1223981" cy="3599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5F5F5E"/>
                  </a:solidFill>
                  <a:latin typeface="Manrope" pitchFamily="2" charset="0"/>
                </a:rPr>
                <a:t>Knowledge Agent Transfer</a:t>
              </a:r>
            </a:p>
          </p:txBody>
        </p:sp>
        <p:sp>
          <p:nvSpPr>
            <p:cNvPr id="60" name="Rechteck 31">
              <a:extLst>
                <a:ext uri="{FF2B5EF4-FFF2-40B4-BE49-F238E27FC236}">
                  <a16:creationId xmlns:a16="http://schemas.microsoft.com/office/drawing/2014/main" id="{09C78C9D-9E9F-7591-5B87-29F3518FCA52}"/>
                </a:ext>
              </a:extLst>
            </p:cNvPr>
            <p:cNvSpPr/>
            <p:nvPr/>
          </p:nvSpPr>
          <p:spPr>
            <a:xfrm>
              <a:off x="9715859" y="3248405"/>
              <a:ext cx="1223981" cy="3599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5F5F5E"/>
                  </a:solidFill>
                  <a:latin typeface="Manrope" pitchFamily="2" charset="0"/>
                </a:rPr>
                <a:t>Knowledge Agent Matchmaking</a:t>
              </a:r>
            </a:p>
          </p:txBody>
        </p:sp>
      </p:grpSp>
      <p:sp>
        <p:nvSpPr>
          <p:cNvPr id="61" name="Rechteck 31">
            <a:extLst>
              <a:ext uri="{FF2B5EF4-FFF2-40B4-BE49-F238E27FC236}">
                <a16:creationId xmlns:a16="http://schemas.microsoft.com/office/drawing/2014/main" id="{0DA7DC6E-4C72-7895-830E-EEAE3BC037F8}"/>
              </a:ext>
            </a:extLst>
          </p:cNvPr>
          <p:cNvSpPr/>
          <p:nvPr/>
        </p:nvSpPr>
        <p:spPr>
          <a:xfrm>
            <a:off x="9706541" y="4897484"/>
            <a:ext cx="1223981" cy="359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5F5F5E"/>
                </a:solidFill>
                <a:latin typeface="Manrope" pitchFamily="2" charset="0"/>
              </a:rPr>
              <a:t>Knowledge Agent Binding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2FD6BA-8EBC-B606-E30C-9306AB346B22}"/>
              </a:ext>
            </a:extLst>
          </p:cNvPr>
          <p:cNvGrpSpPr/>
          <p:nvPr/>
        </p:nvGrpSpPr>
        <p:grpSpPr>
          <a:xfrm>
            <a:off x="1309012" y="2414185"/>
            <a:ext cx="1259981" cy="1584474"/>
            <a:chOff x="1313130" y="2414185"/>
            <a:chExt cx="1259981" cy="1584474"/>
          </a:xfrm>
        </p:grpSpPr>
        <p:sp>
          <p:nvSpPr>
            <p:cNvPr id="36" name="Rechteck 13">
              <a:extLst>
                <a:ext uri="{FF2B5EF4-FFF2-40B4-BE49-F238E27FC236}">
                  <a16:creationId xmlns:a16="http://schemas.microsoft.com/office/drawing/2014/main" id="{A8C0AD20-219A-7A6D-7C1D-96E0523E79AA}"/>
                </a:ext>
              </a:extLst>
            </p:cNvPr>
            <p:cNvSpPr/>
            <p:nvPr/>
          </p:nvSpPr>
          <p:spPr>
            <a:xfrm>
              <a:off x="1313130" y="3230501"/>
              <a:ext cx="1259981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4B4B4A"/>
                  </a:solidFill>
                  <a:latin typeface="Manrope" pitchFamily="2" charset="0"/>
                </a:rPr>
                <a:t>Semantic Hub</a:t>
              </a:r>
            </a:p>
          </p:txBody>
        </p:sp>
        <p:sp>
          <p:nvSpPr>
            <p:cNvPr id="37" name="Rechteck 21">
              <a:extLst>
                <a:ext uri="{FF2B5EF4-FFF2-40B4-BE49-F238E27FC236}">
                  <a16:creationId xmlns:a16="http://schemas.microsoft.com/office/drawing/2014/main" id="{0BD6C3F5-C96C-4BCF-1117-E4CF460E43BC}"/>
                </a:ext>
              </a:extLst>
            </p:cNvPr>
            <p:cNvSpPr/>
            <p:nvPr/>
          </p:nvSpPr>
          <p:spPr>
            <a:xfrm>
              <a:off x="1313130" y="2414185"/>
              <a:ext cx="1259981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4B4B4A"/>
                  </a:solidFill>
                  <a:latin typeface="Manrope" pitchFamily="2" charset="0"/>
                </a:rPr>
                <a:t>Marketplace</a:t>
              </a:r>
            </a:p>
          </p:txBody>
        </p:sp>
        <p:sp>
          <p:nvSpPr>
            <p:cNvPr id="38" name="Rechteck 22">
              <a:extLst>
                <a:ext uri="{FF2B5EF4-FFF2-40B4-BE49-F238E27FC236}">
                  <a16:creationId xmlns:a16="http://schemas.microsoft.com/office/drawing/2014/main" id="{F5B434B3-19CB-2EF3-7E0F-B49561A4008D}"/>
                </a:ext>
              </a:extLst>
            </p:cNvPr>
            <p:cNvSpPr/>
            <p:nvPr/>
          </p:nvSpPr>
          <p:spPr>
            <a:xfrm>
              <a:off x="1313130" y="2822343"/>
              <a:ext cx="1259981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4B4B4A"/>
                  </a:solidFill>
                  <a:latin typeface="Manrope" pitchFamily="2" charset="0"/>
                </a:rPr>
                <a:t>Partner </a:t>
              </a:r>
              <a:br>
                <a:rPr lang="en-US" sz="1000">
                  <a:solidFill>
                    <a:srgbClr val="4B4B4A"/>
                  </a:solidFill>
                  <a:latin typeface="Manrope" pitchFamily="2" charset="0"/>
                </a:rPr>
              </a:br>
              <a:r>
                <a:rPr lang="en-US" sz="1000">
                  <a:solidFill>
                    <a:srgbClr val="4B4B4A"/>
                  </a:solidFill>
                  <a:latin typeface="Manrope" pitchFamily="2" charset="0"/>
                </a:rPr>
                <a:t>Network UI</a:t>
              </a:r>
            </a:p>
          </p:txBody>
        </p:sp>
        <p:sp>
          <p:nvSpPr>
            <p:cNvPr id="62" name="Rechteck 13">
              <a:extLst>
                <a:ext uri="{FF2B5EF4-FFF2-40B4-BE49-F238E27FC236}">
                  <a16:creationId xmlns:a16="http://schemas.microsoft.com/office/drawing/2014/main" id="{4CB65938-656C-1B28-44B0-BBC437A566A4}"/>
                </a:ext>
              </a:extLst>
            </p:cNvPr>
            <p:cNvSpPr/>
            <p:nvPr/>
          </p:nvSpPr>
          <p:spPr>
            <a:xfrm>
              <a:off x="1313130" y="3638659"/>
              <a:ext cx="1259981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4B4B4A"/>
                  </a:solidFill>
                  <a:latin typeface="Manrope" pitchFamily="2" charset="0"/>
                </a:rPr>
                <a:t>Policy Template Hub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7A9FB6-999B-FFF6-C0EC-C97BC106CA8B}"/>
              </a:ext>
            </a:extLst>
          </p:cNvPr>
          <p:cNvGrpSpPr/>
          <p:nvPr/>
        </p:nvGrpSpPr>
        <p:grpSpPr>
          <a:xfrm>
            <a:off x="6343268" y="2419999"/>
            <a:ext cx="1259982" cy="770556"/>
            <a:chOff x="6357415" y="2419999"/>
            <a:chExt cx="1259982" cy="770556"/>
          </a:xfrm>
        </p:grpSpPr>
        <p:sp>
          <p:nvSpPr>
            <p:cNvPr id="50" name="Rechteck 59">
              <a:extLst>
                <a:ext uri="{FF2B5EF4-FFF2-40B4-BE49-F238E27FC236}">
                  <a16:creationId xmlns:a16="http://schemas.microsoft.com/office/drawing/2014/main" id="{01C919F9-801E-19DC-D574-2185746D02A8}"/>
                </a:ext>
              </a:extLst>
            </p:cNvPr>
            <p:cNvSpPr/>
            <p:nvPr/>
          </p:nvSpPr>
          <p:spPr>
            <a:xfrm>
              <a:off x="6357415" y="2419999"/>
              <a:ext cx="1259981" cy="3599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5F5F5E"/>
                  </a:solidFill>
                  <a:latin typeface="Manrope" pitchFamily="2" charset="0"/>
                </a:rPr>
                <a:t>Registration</a:t>
              </a:r>
            </a:p>
          </p:txBody>
        </p:sp>
        <p:sp>
          <p:nvSpPr>
            <p:cNvPr id="64" name="Rechteck 11">
              <a:extLst>
                <a:ext uri="{FF2B5EF4-FFF2-40B4-BE49-F238E27FC236}">
                  <a16:creationId xmlns:a16="http://schemas.microsoft.com/office/drawing/2014/main" id="{72E676B0-7EED-3282-E112-2E7A01420C8F}"/>
                </a:ext>
              </a:extLst>
            </p:cNvPr>
            <p:cNvSpPr/>
            <p:nvPr/>
          </p:nvSpPr>
          <p:spPr>
            <a:xfrm>
              <a:off x="6357416" y="2830561"/>
              <a:ext cx="1259981" cy="3599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9" tIns="45719" rIns="91439" bIns="45719"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5F5F5E"/>
                  </a:solidFill>
                  <a:latin typeface="Manrope" pitchFamily="2" charset="0"/>
                </a:rPr>
                <a:t>Identity Provider (User)</a:t>
              </a:r>
            </a:p>
          </p:txBody>
        </p:sp>
      </p:grpSp>
      <p:sp>
        <p:nvSpPr>
          <p:cNvPr id="66" name="Rechteck 36">
            <a:extLst>
              <a:ext uri="{FF2B5EF4-FFF2-40B4-BE49-F238E27FC236}">
                <a16:creationId xmlns:a16="http://schemas.microsoft.com/office/drawing/2014/main" id="{AF997ACB-6A0E-1B21-B293-1B0FC0CA0BD3}"/>
              </a:ext>
            </a:extLst>
          </p:cNvPr>
          <p:cNvSpPr/>
          <p:nvPr/>
        </p:nvSpPr>
        <p:spPr>
          <a:xfrm>
            <a:off x="893480" y="5727632"/>
            <a:ext cx="10546328" cy="73222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4B4B4A"/>
                </a:solidFill>
                <a:latin typeface="Manrope" pitchFamily="2" charset="0"/>
              </a:rPr>
              <a:t>Trust Partners</a:t>
            </a:r>
          </a:p>
        </p:txBody>
      </p:sp>
      <p:sp>
        <p:nvSpPr>
          <p:cNvPr id="67" name="Rechteck 60">
            <a:extLst>
              <a:ext uri="{FF2B5EF4-FFF2-40B4-BE49-F238E27FC236}">
                <a16:creationId xmlns:a16="http://schemas.microsoft.com/office/drawing/2014/main" id="{4E45FA3E-07BD-0A1F-9811-652AF398B215}"/>
              </a:ext>
            </a:extLst>
          </p:cNvPr>
          <p:cNvSpPr/>
          <p:nvPr/>
        </p:nvSpPr>
        <p:spPr>
          <a:xfrm>
            <a:off x="1309012" y="6026519"/>
            <a:ext cx="1259981" cy="35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  <a:latin typeface="Manrope" pitchFamily="2" charset="0"/>
              </a:rPr>
              <a:t>Connection</a:t>
            </a:r>
            <a:br>
              <a:rPr lang="en-US" sz="1000">
                <a:solidFill>
                  <a:schemeClr val="tx1"/>
                </a:solidFill>
                <a:latin typeface="Manrope" pitchFamily="2" charset="0"/>
              </a:rPr>
            </a:br>
            <a:r>
              <a:rPr lang="en-US" sz="1000">
                <a:solidFill>
                  <a:schemeClr val="tx1"/>
                </a:solidFill>
                <a:latin typeface="Manrope" pitchFamily="2" charset="0"/>
              </a:rPr>
              <a:t>GXDCH</a:t>
            </a:r>
          </a:p>
        </p:txBody>
      </p:sp>
      <p:sp>
        <p:nvSpPr>
          <p:cNvPr id="2" name="Rechteck 56">
            <a:extLst>
              <a:ext uri="{FF2B5EF4-FFF2-40B4-BE49-F238E27FC236}">
                <a16:creationId xmlns:a16="http://schemas.microsoft.com/office/drawing/2014/main" id="{CB9DE06B-27A1-70AF-44F3-F950741FDA4F}"/>
              </a:ext>
            </a:extLst>
          </p:cNvPr>
          <p:cNvSpPr/>
          <p:nvPr/>
        </p:nvSpPr>
        <p:spPr>
          <a:xfrm>
            <a:off x="8326362" y="4062243"/>
            <a:ext cx="1303713" cy="1216351"/>
          </a:xfrm>
          <a:prstGeom prst="rect">
            <a:avLst/>
          </a:prstGeom>
          <a:solidFill>
            <a:srgbClr val="CECECE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de-DE" sz="1000" dirty="0">
                <a:solidFill>
                  <a:srgbClr val="5F5F5E"/>
                </a:solidFill>
                <a:latin typeface="Manrope" pitchFamily="2" charset="0"/>
              </a:rPr>
              <a:t>AAS</a:t>
            </a:r>
          </a:p>
        </p:txBody>
      </p:sp>
      <p:sp>
        <p:nvSpPr>
          <p:cNvPr id="43" name="Rechteck 28">
            <a:extLst>
              <a:ext uri="{FF2B5EF4-FFF2-40B4-BE49-F238E27FC236}">
                <a16:creationId xmlns:a16="http://schemas.microsoft.com/office/drawing/2014/main" id="{57EFEEED-4CF8-2BEF-053F-5A689858FEE6}"/>
              </a:ext>
            </a:extLst>
          </p:cNvPr>
          <p:cNvSpPr/>
          <p:nvPr/>
        </p:nvSpPr>
        <p:spPr>
          <a:xfrm>
            <a:off x="8366226" y="4473556"/>
            <a:ext cx="1223981" cy="359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solidFill>
                  <a:srgbClr val="5F5F5E"/>
                </a:solidFill>
                <a:latin typeface="Manrope" pitchFamily="2" charset="0"/>
              </a:rPr>
              <a:t>Digital Twin Registry</a:t>
            </a:r>
          </a:p>
        </p:txBody>
      </p:sp>
      <p:sp>
        <p:nvSpPr>
          <p:cNvPr id="46" name="Rechteck 31">
            <a:extLst>
              <a:ext uri="{FF2B5EF4-FFF2-40B4-BE49-F238E27FC236}">
                <a16:creationId xmlns:a16="http://schemas.microsoft.com/office/drawing/2014/main" id="{992C6BAE-12C5-150C-C41E-54D49503BFE8}"/>
              </a:ext>
            </a:extLst>
          </p:cNvPr>
          <p:cNvSpPr/>
          <p:nvPr/>
        </p:nvSpPr>
        <p:spPr>
          <a:xfrm>
            <a:off x="8366227" y="4894693"/>
            <a:ext cx="1223981" cy="359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rgbClr val="5F5F5E"/>
                </a:solidFill>
                <a:latin typeface="Manrope" pitchFamily="2" charset="0"/>
              </a:rPr>
              <a:t>AAS-Server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4DF9DB-2374-599F-5844-2AE788BC2991}"/>
              </a:ext>
            </a:extLst>
          </p:cNvPr>
          <p:cNvGrpSpPr/>
          <p:nvPr/>
        </p:nvGrpSpPr>
        <p:grpSpPr>
          <a:xfrm>
            <a:off x="3078818" y="2420000"/>
            <a:ext cx="2589170" cy="2002244"/>
            <a:chOff x="3060624" y="2286076"/>
            <a:chExt cx="2589170" cy="2002244"/>
          </a:xfrm>
        </p:grpSpPr>
        <p:sp>
          <p:nvSpPr>
            <p:cNvPr id="27" name="Rechteck 8">
              <a:extLst>
                <a:ext uri="{FF2B5EF4-FFF2-40B4-BE49-F238E27FC236}">
                  <a16:creationId xmlns:a16="http://schemas.microsoft.com/office/drawing/2014/main" id="{533D7AC0-C0AA-5A29-BB1C-8041E279961D}"/>
                </a:ext>
              </a:extLst>
            </p:cNvPr>
            <p:cNvSpPr/>
            <p:nvPr/>
          </p:nvSpPr>
          <p:spPr>
            <a:xfrm>
              <a:off x="4389813" y="2696637"/>
              <a:ext cx="1259981" cy="3599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4B4B4A"/>
                  </a:solidFill>
                  <a:latin typeface="Manrope" pitchFamily="2" charset="0"/>
                </a:rPr>
                <a:t>BPN Discovery</a:t>
              </a:r>
            </a:p>
          </p:txBody>
        </p:sp>
        <p:sp>
          <p:nvSpPr>
            <p:cNvPr id="28" name="Rechteck 9">
              <a:extLst>
                <a:ext uri="{FF2B5EF4-FFF2-40B4-BE49-F238E27FC236}">
                  <a16:creationId xmlns:a16="http://schemas.microsoft.com/office/drawing/2014/main" id="{9AB67143-144B-04AA-D99B-267C710DD305}"/>
                </a:ext>
              </a:extLst>
            </p:cNvPr>
            <p:cNvSpPr/>
            <p:nvPr/>
          </p:nvSpPr>
          <p:spPr>
            <a:xfrm>
              <a:off x="4389813" y="3517759"/>
              <a:ext cx="1259981" cy="3599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4B4B4A"/>
                  </a:solidFill>
                  <a:latin typeface="Manrope" pitchFamily="2" charset="0"/>
                </a:rPr>
                <a:t>Issuer Service</a:t>
              </a:r>
            </a:p>
          </p:txBody>
        </p:sp>
        <p:sp>
          <p:nvSpPr>
            <p:cNvPr id="30" name="Rechteck 18">
              <a:extLst>
                <a:ext uri="{FF2B5EF4-FFF2-40B4-BE49-F238E27FC236}">
                  <a16:creationId xmlns:a16="http://schemas.microsoft.com/office/drawing/2014/main" id="{63AB68A6-ADFB-C695-85C7-DBA62D644516}"/>
                </a:ext>
              </a:extLst>
            </p:cNvPr>
            <p:cNvSpPr/>
            <p:nvPr/>
          </p:nvSpPr>
          <p:spPr>
            <a:xfrm>
              <a:off x="3060624" y="2286076"/>
              <a:ext cx="1259981" cy="3599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4B4B4A"/>
                  </a:solidFill>
                  <a:latin typeface="Manrope" pitchFamily="2" charset="0"/>
                </a:rPr>
                <a:t>Golden Record Service &amp; API</a:t>
              </a:r>
            </a:p>
          </p:txBody>
        </p:sp>
        <p:sp>
          <p:nvSpPr>
            <p:cNvPr id="31" name="Rechteck 20">
              <a:extLst>
                <a:ext uri="{FF2B5EF4-FFF2-40B4-BE49-F238E27FC236}">
                  <a16:creationId xmlns:a16="http://schemas.microsoft.com/office/drawing/2014/main" id="{BA238242-F6EF-7952-B790-5027B4BBEAB7}"/>
                </a:ext>
              </a:extLst>
            </p:cNvPr>
            <p:cNvSpPr/>
            <p:nvPr/>
          </p:nvSpPr>
          <p:spPr>
            <a:xfrm>
              <a:off x="3060624" y="2696637"/>
              <a:ext cx="1259981" cy="3599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4B4B4A"/>
                  </a:solidFill>
                  <a:latin typeface="Manrope" pitchFamily="2" charset="0"/>
                </a:rPr>
                <a:t>Business Partner Number Issuer</a:t>
              </a:r>
            </a:p>
          </p:txBody>
        </p:sp>
        <p:sp>
          <p:nvSpPr>
            <p:cNvPr id="32" name="Rechteck 8">
              <a:extLst>
                <a:ext uri="{FF2B5EF4-FFF2-40B4-BE49-F238E27FC236}">
                  <a16:creationId xmlns:a16="http://schemas.microsoft.com/office/drawing/2014/main" id="{7BCC2A71-8B16-8E3F-D115-B0121D8F2EE7}"/>
                </a:ext>
              </a:extLst>
            </p:cNvPr>
            <p:cNvSpPr/>
            <p:nvPr/>
          </p:nvSpPr>
          <p:spPr>
            <a:xfrm>
              <a:off x="4389813" y="3107198"/>
              <a:ext cx="1259980" cy="3599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4B4B4A"/>
                  </a:solidFill>
                  <a:latin typeface="Manrope" pitchFamily="2" charset="0"/>
                </a:rPr>
                <a:t>Discovery Finder</a:t>
              </a:r>
            </a:p>
          </p:txBody>
        </p:sp>
        <p:sp>
          <p:nvSpPr>
            <p:cNvPr id="33" name="Rechteck 8">
              <a:extLst>
                <a:ext uri="{FF2B5EF4-FFF2-40B4-BE49-F238E27FC236}">
                  <a16:creationId xmlns:a16="http://schemas.microsoft.com/office/drawing/2014/main" id="{C00A1787-B8A5-FE40-6DEF-97ACC17F481B}"/>
                </a:ext>
              </a:extLst>
            </p:cNvPr>
            <p:cNvSpPr/>
            <p:nvPr/>
          </p:nvSpPr>
          <p:spPr>
            <a:xfrm>
              <a:off x="4389813" y="2286076"/>
              <a:ext cx="1259981" cy="3599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4B4B4A"/>
                  </a:solidFill>
                  <a:latin typeface="Manrope" pitchFamily="2" charset="0"/>
                </a:rPr>
                <a:t>Identity Wallet</a:t>
              </a:r>
            </a:p>
          </p:txBody>
        </p:sp>
        <p:sp>
          <p:nvSpPr>
            <p:cNvPr id="34" name="Rechteck 30">
              <a:extLst>
                <a:ext uri="{FF2B5EF4-FFF2-40B4-BE49-F238E27FC236}">
                  <a16:creationId xmlns:a16="http://schemas.microsoft.com/office/drawing/2014/main" id="{5054D67B-6D69-64EF-86DF-CACB16C981AC}"/>
                </a:ext>
              </a:extLst>
            </p:cNvPr>
            <p:cNvSpPr/>
            <p:nvPr/>
          </p:nvSpPr>
          <p:spPr>
            <a:xfrm>
              <a:off x="3060624" y="3517759"/>
              <a:ext cx="1259981" cy="3599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9" tIns="45719" rIns="91439" bIns="45719"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4B4B4A"/>
                  </a:solidFill>
                  <a:latin typeface="Manrope" pitchFamily="2" charset="0"/>
                </a:rPr>
                <a:t>SD-Factory</a:t>
              </a:r>
            </a:p>
          </p:txBody>
        </p:sp>
        <p:sp>
          <p:nvSpPr>
            <p:cNvPr id="63" name="Rechteck 4">
              <a:extLst>
                <a:ext uri="{FF2B5EF4-FFF2-40B4-BE49-F238E27FC236}">
                  <a16:creationId xmlns:a16="http://schemas.microsoft.com/office/drawing/2014/main" id="{A2F63817-5B7C-B37F-A6C3-238ACB209BBC}"/>
                </a:ext>
              </a:extLst>
            </p:cNvPr>
            <p:cNvSpPr/>
            <p:nvPr/>
          </p:nvSpPr>
          <p:spPr>
            <a:xfrm>
              <a:off x="3060624" y="3107198"/>
              <a:ext cx="1259981" cy="3599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solidFill>
                    <a:srgbClr val="4B4B4A"/>
                  </a:solidFill>
                  <a:latin typeface="Manrope" pitchFamily="2" charset="0"/>
                </a:rPr>
                <a:t>Authority Schema Registry</a:t>
              </a:r>
              <a:endParaRPr lang="en-US" sz="1000" dirty="0">
                <a:solidFill>
                  <a:srgbClr val="4B4B4A"/>
                </a:solidFill>
                <a:latin typeface="Manrope" pitchFamily="2" charset="0"/>
              </a:endParaRPr>
            </a:p>
          </p:txBody>
        </p:sp>
        <p:sp>
          <p:nvSpPr>
            <p:cNvPr id="68" name="Rechteck 17">
              <a:extLst>
                <a:ext uri="{FF2B5EF4-FFF2-40B4-BE49-F238E27FC236}">
                  <a16:creationId xmlns:a16="http://schemas.microsoft.com/office/drawing/2014/main" id="{B81E0A78-9C87-8708-9BFF-B0224BBABEC1}"/>
                </a:ext>
              </a:extLst>
            </p:cNvPr>
            <p:cNvSpPr/>
            <p:nvPr/>
          </p:nvSpPr>
          <p:spPr>
            <a:xfrm>
              <a:off x="3060624" y="3928320"/>
              <a:ext cx="1259981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9" tIns="45719" rIns="91439" bIns="45719"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4B4B4A"/>
                  </a:solidFill>
                  <a:latin typeface="Manrope" pitchFamily="2" charset="0"/>
                </a:rPr>
                <a:t>Identity Provider (Clients)</a:t>
              </a:r>
            </a:p>
          </p:txBody>
        </p:sp>
        <p:sp>
          <p:nvSpPr>
            <p:cNvPr id="3" name="Rechteck 17">
              <a:extLst>
                <a:ext uri="{FF2B5EF4-FFF2-40B4-BE49-F238E27FC236}">
                  <a16:creationId xmlns:a16="http://schemas.microsoft.com/office/drawing/2014/main" id="{20202B24-2CB1-B688-32CF-A7A97139AC70}"/>
                </a:ext>
              </a:extLst>
            </p:cNvPr>
            <p:cNvSpPr/>
            <p:nvPr/>
          </p:nvSpPr>
          <p:spPr>
            <a:xfrm>
              <a:off x="4389813" y="3928320"/>
              <a:ext cx="1259981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9" tIns="45719" rIns="91439" bIns="45719"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4B4B4A"/>
                  </a:solidFill>
                  <a:latin typeface="Manrope" pitchFamily="2" charset="0"/>
                </a:rPr>
                <a:t>BPN DID Resolution Service</a:t>
              </a:r>
            </a:p>
          </p:txBody>
        </p:sp>
      </p:grpSp>
      <p:sp>
        <p:nvSpPr>
          <p:cNvPr id="4" name="Rechteck 36">
            <a:extLst>
              <a:ext uri="{FF2B5EF4-FFF2-40B4-BE49-F238E27FC236}">
                <a16:creationId xmlns:a16="http://schemas.microsoft.com/office/drawing/2014/main" id="{8759F3DE-F27D-EA12-D795-458BBD93D1A4}"/>
              </a:ext>
            </a:extLst>
          </p:cNvPr>
          <p:cNvSpPr/>
          <p:nvPr/>
        </p:nvSpPr>
        <p:spPr>
          <a:xfrm>
            <a:off x="351379" y="22295"/>
            <a:ext cx="497236" cy="56498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b="1" dirty="0">
              <a:solidFill>
                <a:srgbClr val="4B4B4A"/>
              </a:solidFill>
              <a:latin typeface="Manrope" pitchFamily="2" charset="0"/>
            </a:endParaRPr>
          </a:p>
        </p:txBody>
      </p:sp>
      <p:sp>
        <p:nvSpPr>
          <p:cNvPr id="58" name="Rechteck 34">
            <a:extLst>
              <a:ext uri="{FF2B5EF4-FFF2-40B4-BE49-F238E27FC236}">
                <a16:creationId xmlns:a16="http://schemas.microsoft.com/office/drawing/2014/main" id="{DEF6C5CF-6B3E-E814-0F61-1812F06A0519}"/>
              </a:ext>
            </a:extLst>
          </p:cNvPr>
          <p:cNvSpPr/>
          <p:nvPr/>
        </p:nvSpPr>
        <p:spPr>
          <a:xfrm rot="16200000">
            <a:off x="-1970893" y="2708794"/>
            <a:ext cx="5158267" cy="287995"/>
          </a:xfrm>
          <a:prstGeom prst="rect">
            <a:avLst/>
          </a:prstGeom>
          <a:solidFill>
            <a:srgbClr val="5F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Manrope" pitchFamily="2" charset="0"/>
              </a:rPr>
              <a:t>KITs</a:t>
            </a:r>
          </a:p>
        </p:txBody>
      </p:sp>
    </p:spTree>
    <p:extLst>
      <p:ext uri="{BB962C8B-B14F-4D97-AF65-F5344CB8AC3E}">
        <p14:creationId xmlns:p14="http://schemas.microsoft.com/office/powerpoint/2010/main" val="307559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641BA22-C31C-2162-E652-2CD7BFE84A7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 2022 Catena-X or a Catena-X affiliate company. All rights reserved.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C938F-CA74-40E4-3D3B-A4597C22BB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DFB6EE-9978-41D3-B043-A8093AA4AB5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AAC415-A635-CDC6-DACE-5B348521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B034E7-FE2D-1C35-4982-DBBA6B93A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25"/>
            <a:ext cx="11520488" cy="64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52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te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3_2_Catena-X_PPT_Vorlage.potx" id="{422EA846-BCDF-4CB4-834E-A13B40E28A8D}" vid="{BCEB9C86-F3A5-470A-8E02-CA707553ED0F}"/>
    </a:ext>
  </a:extLst>
</a:theme>
</file>

<file path=ppt/theme/theme2.xml><?xml version="1.0" encoding="utf-8"?>
<a:theme xmlns:a="http://schemas.openxmlformats.org/drawingml/2006/main" name="Cate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3_2_Catena-X_PPT_Vorlage.potx" id="{422EA846-BCDF-4CB4-834E-A13B40E28A8D}" vid="{BCEB9C86-F3A5-470A-8E02-CA707553ED0F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73213b-d6e6-4077-93de-fac7afb8733c">
      <Terms xmlns="http://schemas.microsoft.com/office/infopath/2007/PartnerControls"/>
    </lcf76f155ced4ddcb4097134ff3c332f>
    <TaxCatchAll xmlns="067b8054-3481-4999-9b89-5a9a3729820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932D3EDDA8143B32FA8AD5C5501B9" ma:contentTypeVersion="14" ma:contentTypeDescription="Create a new document." ma:contentTypeScope="" ma:versionID="33c1ddbf7c742165d58f4b59f1b98d8d">
  <xsd:schema xmlns:xsd="http://www.w3.org/2001/XMLSchema" xmlns:xs="http://www.w3.org/2001/XMLSchema" xmlns:p="http://schemas.microsoft.com/office/2006/metadata/properties" xmlns:ns2="e173213b-d6e6-4077-93de-fac7afb8733c" xmlns:ns3="067b8054-3481-4999-9b89-5a9a3729820c" targetNamespace="http://schemas.microsoft.com/office/2006/metadata/properties" ma:root="true" ma:fieldsID="5dc3ff5d9372e5396b331595de44d009" ns2:_="" ns3:_="">
    <xsd:import namespace="e173213b-d6e6-4077-93de-fac7afb8733c"/>
    <xsd:import namespace="067b8054-3481-4999-9b89-5a9a37298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3213b-d6e6-4077-93de-fac7afb8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51ef69f-b95c-4ae8-865a-c403d19ffd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b8054-3481-4999-9b89-5a9a3729820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7ef3ca2-985a-45de-9c4c-1141e191c108}" ma:internalName="TaxCatchAll" ma:showField="CatchAllData" ma:web="067b8054-3481-4999-9b89-5a9a372982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F7475D-D88E-43AF-984A-75F02EC940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92D651-CF17-458D-BAB0-968B56BA4133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e173213b-d6e6-4077-93de-fac7afb8733c"/>
    <ds:schemaRef ds:uri="http://schemas.microsoft.com/office/infopath/2007/PartnerControls"/>
    <ds:schemaRef ds:uri="067b8054-3481-4999-9b89-5a9a3729820c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727BFC8-5EE7-434B-8C5F-98AF07035CC2}">
  <ds:schemaRefs>
    <ds:schemaRef ds:uri="067b8054-3481-4999-9b89-5a9a3729820c"/>
    <ds:schemaRef ds:uri="e173213b-d6e6-4077-93de-fac7afb873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20211203_2_Catena-X_PPT_Vorlage</Template>
  <TotalTime>0</TotalTime>
  <Words>180</Words>
  <Application>Microsoft Office PowerPoint</Application>
  <PresentationFormat>Custom</PresentationFormat>
  <Paragraphs>53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Manrope</vt:lpstr>
      <vt:lpstr>Catena-X PowerPoint Master</vt:lpstr>
      <vt:lpstr>Catena-X PowerPoint Master</vt:lpstr>
      <vt:lpstr>think-cell Folie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Überschrift der Präsentation</dc:title>
  <dc:creator>Schilcher, Helen</dc:creator>
  <cp:lastModifiedBy>Werner Roman FRD FIEA</cp:lastModifiedBy>
  <cp:revision>24</cp:revision>
  <cp:lastPrinted>2023-09-25T09:17:58Z</cp:lastPrinted>
  <dcterms:created xsi:type="dcterms:W3CDTF">2021-12-08T08:40:32Z</dcterms:created>
  <dcterms:modified xsi:type="dcterms:W3CDTF">2024-06-19T06:55:18Z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0x0101000B6932D3EDDA8143B32FA8AD5C5501B9</vt:lpwstr>
  </property>
  <property fmtid="{D5CDD505-2E9C-101B-9397-08002B2CF9AE}" pid="3" name="MSIP_Label_7294a1c8-9899-41e7-8f6e-8b1b3c79592a_Enabled">
    <vt:lpwstr>true</vt:lpwstr>
  </property>
  <property fmtid="{D5CDD505-2E9C-101B-9397-08002B2CF9AE}" pid="4" name="MSIP_Label_7294a1c8-9899-41e7-8f6e-8b1b3c79592a_Name">
    <vt:lpwstr>Internal sub2 (no marking)</vt:lpwstr>
  </property>
  <property fmtid="{D5CDD505-2E9C-101B-9397-08002B2CF9AE}" pid="5" name="MSIP_Label_7294a1c8-9899-41e7-8f6e-8b1b3c79592a_Method">
    <vt:lpwstr>Privileged</vt:lpwstr>
  </property>
  <property fmtid="{D5CDD505-2E9C-101B-9397-08002B2CF9AE}" pid="6" name="MSIP_Label_7294a1c8-9899-41e7-8f6e-8b1b3c79592a_SetDate">
    <vt:lpwstr>2022-10-12T17:25:59Z</vt:lpwstr>
  </property>
  <property fmtid="{D5CDD505-2E9C-101B-9397-08002B2CF9AE}" pid="7" name="MSIP_Label_7294a1c8-9899-41e7-8f6e-8b1b3c79592a_ActionId">
    <vt:lpwstr>8e3a4931-6d70-4069-9dee-2ffb7d7eda15</vt:lpwstr>
  </property>
  <property fmtid="{D5CDD505-2E9C-101B-9397-08002B2CF9AE}" pid="8" name="MSIP_Label_7294a1c8-9899-41e7-8f6e-8b1b3c79592a_ContentBits">
    <vt:lpwstr>0</vt:lpwstr>
  </property>
  <property fmtid="{D5CDD505-2E9C-101B-9397-08002B2CF9AE}" pid="9" name="MSIP_Label_7294a1c8-9899-41e7-8f6e-8b1b3c79592a_SiteId">
    <vt:lpwstr>eb70b763-b6d7-4486-8555-8831709a784e</vt:lpwstr>
  </property>
  <property fmtid="{D5CDD505-2E9C-101B-9397-08002B2CF9AE}" pid="10" name="MediaServiceImageTags">
    <vt:lpwstr/>
  </property>
</Properties>
</file>