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11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1520488" cy="6480175"/>
  <p:notesSz cx="6858000" cy="9144000"/>
  <p:custDataLst>
    <p:tags r:id="rId9"/>
  </p:custDataLst>
  <p:defaultTextStyle>
    <a:defPPr>
      <a:defRPr lang="de-DE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92EE10-1BD4-758C-3821-65845B7B8B99}" name="Anna Hees" initials="AH" userId="S::anna.hees@cofinity-x.com::4f7c700b-1f2d-4d34-9a12-3e4bc16fe375" providerId="AD"/>
  <p188:author id="{8F84E52C-5464-E818-7815-249FDA44FAC4}" name="Werner Roman FRD FIEA" initials="WRFF" userId="S::roman.werner@zf.com::179b31d7-4203-431e-8a87-3306d648d0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3DE"/>
    <a:srgbClr val="FBA702"/>
    <a:srgbClr val="F3F6CA"/>
    <a:srgbClr val="737A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8"/>
    <p:restoredTop sz="94759"/>
  </p:normalViewPr>
  <p:slideViewPr>
    <p:cSldViewPr snapToGrid="0">
      <p:cViewPr>
        <p:scale>
          <a:sx n="150" d="100"/>
          <a:sy n="150" d="100"/>
        </p:scale>
        <p:origin x="-2621" y="-11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055F164-CB95-4BC3-9DDB-45CA2CE01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5250C4-62D4-4E9D-8419-C2B5A5EE5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CE-39AD-473F-A12F-FFB7F618A376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7D1424-08FD-4B4D-9DEF-A4CEC9529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0E87D-8FD6-4F63-9E35-1BA1074D7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4224-A638-4E81-A729-16E2E05973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76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5827C-5BA7-4A1C-AE89-0144598B9763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576A-2AD5-4175-81A7-2313C2C0C1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3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8FAF-DDD0-324E-96CE-9ACA5A2123F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9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62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3"/>
            <a:ext cx="5760000" cy="720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91375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04482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1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3041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3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799" y="-4236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53244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6" userDrawn="1">
          <p15:clr>
            <a:srgbClr val="FBAE40"/>
          </p15:clr>
        </p15:guide>
        <p15:guide id="5" pos="6962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491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6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898223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10622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069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22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373088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798C-C9DF-9BED-EF09-E1543E29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24211-038C-AD66-C906-A2A9138FC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881E4-99FB-D148-F5AF-4B741D74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EF02-C810-9E47-B313-31C0E16F6C7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6313-AF1D-76A8-B269-3107B9DB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61A2-6333-0EB1-00A1-D859B390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92E7-9143-3842-9BDF-D130B4CA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9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518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995689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3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1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1" y="4320000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1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1" y="358189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1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1" y="2843791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1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1" y="210568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1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1" y="1367582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2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4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88908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60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9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542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7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62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2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4"/>
            <a:ext cx="5760000" cy="720001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39496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" userDrawn="1">
          <p15:clr>
            <a:srgbClr val="FBAE40"/>
          </p15:clr>
        </p15:guide>
        <p15:guide id="2" pos="372" userDrawn="1">
          <p15:clr>
            <a:srgbClr val="FBAE40"/>
          </p15:clr>
        </p15:guide>
        <p15:guide id="3" pos="74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92320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2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11813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37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4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800" y="-423599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9400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6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5400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428" userDrawn="1">
          <p15:clr>
            <a:srgbClr val="FBAE40"/>
          </p15:clr>
        </p15:guide>
        <p15:guide id="8" pos="5028" userDrawn="1">
          <p15:clr>
            <a:srgbClr val="FBAE40"/>
          </p15:clr>
        </p15:guide>
        <p15:guide id="9" orient="horz" pos="1414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38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57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49321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0441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77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197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8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27E8EFA-32B0-AD87-FDE9-C54006AA6C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7982341"/>
              </p:ext>
            </p:ext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27E8EFA-32B0-AD87-FDE9-C54006AA6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0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0" y="4320000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0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0" y="358189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0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0" y="284379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0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0" y="210568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0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0" y="136758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56736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6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59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8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1078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1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oleObject" Target="../embeddings/oleObject3.bin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ags" Target="../tags/tag4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59" imgH="360" progId="TCLayout.ActiveDocument.1">
                  <p:embed/>
                </p:oleObj>
              </mc:Choice>
              <mc:Fallback>
                <p:oleObj name="think-cell Folie" r:id="rId23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8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8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9" r:id="rId2"/>
    <p:sldLayoutId id="2147483662" r:id="rId3"/>
    <p:sldLayoutId id="2147483664" r:id="rId4"/>
    <p:sldLayoutId id="2147483693" r:id="rId5"/>
    <p:sldLayoutId id="2147483694" r:id="rId6"/>
    <p:sldLayoutId id="2147483686" r:id="rId7"/>
    <p:sldLayoutId id="2147483692" r:id="rId8"/>
    <p:sldLayoutId id="2147483688" r:id="rId9"/>
    <p:sldLayoutId id="2147483660" r:id="rId10"/>
    <p:sldLayoutId id="2147483690" r:id="rId11"/>
    <p:sldLayoutId id="2147483663" r:id="rId12"/>
    <p:sldLayoutId id="2147483661" r:id="rId13"/>
    <p:sldLayoutId id="2147483695" r:id="rId14"/>
    <p:sldLayoutId id="2147483698" r:id="rId15"/>
    <p:sldLayoutId id="2147483689" r:id="rId16"/>
    <p:sldLayoutId id="2147483691" r:id="rId17"/>
    <p:sldLayoutId id="2147483696" r:id="rId18"/>
    <p:sldLayoutId id="2147483697" r:id="rId19"/>
    <p:sldLayoutId id="2147483746" r:id="rId20"/>
  </p:sldLayoutIdLst>
  <p:hf hdr="0"/>
  <p:txStyles>
    <p:titleStyle>
      <a:lvl1pPr marL="0" indent="0" algn="l" defTabSz="86401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4000" indent="-864000" algn="l" defTabSz="864017" rtl="0" eaLnBrk="1" latinLnBrk="0" hangingPunct="1">
        <a:lnSpc>
          <a:spcPct val="95000"/>
        </a:lnSpc>
        <a:spcBef>
          <a:spcPts val="2000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80000" indent="-21600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59" imgH="360" progId="TCLayout.ActiveDocument.1">
                  <p:embed/>
                </p:oleObj>
              </mc:Choice>
              <mc:Fallback>
                <p:oleObj name="think-cell Folie" r:id="rId23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7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p:hf hdr="0"/>
  <p:txStyles>
    <p:titleStyle>
      <a:lvl1pPr marL="0" indent="0" algn="l" defTabSz="864002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3985" indent="-863985" algn="l" defTabSz="864002" rtl="0" eaLnBrk="1" latinLnBrk="0" hangingPunct="1">
        <a:lnSpc>
          <a:spcPct val="95000"/>
        </a:lnSpc>
        <a:spcBef>
          <a:spcPts val="1999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981" indent="-215996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1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03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4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05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A7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EF57990-05C2-1E5D-0D83-73811E87638B}"/>
              </a:ext>
            </a:extLst>
          </p:cNvPr>
          <p:cNvSpPr/>
          <p:nvPr/>
        </p:nvSpPr>
        <p:spPr>
          <a:xfrm>
            <a:off x="9224054" y="2161960"/>
            <a:ext cx="343041" cy="162752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7E9B7-17B2-D324-D732-4C706F6E11A8}"/>
              </a:ext>
            </a:extLst>
          </p:cNvPr>
          <p:cNvSpPr/>
          <p:nvPr/>
        </p:nvSpPr>
        <p:spPr>
          <a:xfrm>
            <a:off x="7192312" y="1939857"/>
            <a:ext cx="2379142" cy="1802336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7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E2212-0842-C122-41F2-A154021FB41E}"/>
              </a:ext>
            </a:extLst>
          </p:cNvPr>
          <p:cNvSpPr/>
          <p:nvPr/>
        </p:nvSpPr>
        <p:spPr>
          <a:xfrm>
            <a:off x="8630821" y="3490134"/>
            <a:ext cx="175457" cy="252059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7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C2BE164-EA3A-3CB5-399A-4FEA51427392}"/>
              </a:ext>
            </a:extLst>
          </p:cNvPr>
          <p:cNvSpPr/>
          <p:nvPr/>
        </p:nvSpPr>
        <p:spPr>
          <a:xfrm>
            <a:off x="7192312" y="1380803"/>
            <a:ext cx="2379142" cy="445504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7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F5A9C-BF19-5068-049C-F6D2669652D7}"/>
              </a:ext>
            </a:extLst>
          </p:cNvPr>
          <p:cNvSpPr/>
          <p:nvPr/>
        </p:nvSpPr>
        <p:spPr>
          <a:xfrm>
            <a:off x="1799114" y="520914"/>
            <a:ext cx="7749283" cy="314012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Catena-X Association</a:t>
            </a:r>
            <a:endParaRPr lang="en-US" sz="85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D725D-E150-AA09-CD94-5D94233926F8}"/>
              </a:ext>
            </a:extLst>
          </p:cNvPr>
          <p:cNvSpPr/>
          <p:nvPr/>
        </p:nvSpPr>
        <p:spPr>
          <a:xfrm>
            <a:off x="4501877" y="4388257"/>
            <a:ext cx="2571298" cy="348895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tx1"/>
                </a:solidFill>
              </a:rPr>
              <a:t>Data Provider/Consumer</a:t>
            </a:r>
            <a:endParaRPr lang="en-US" sz="8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D4FD2E-9431-57A9-3756-A125A3F6465B}"/>
              </a:ext>
            </a:extLst>
          </p:cNvPr>
          <p:cNvSpPr/>
          <p:nvPr/>
        </p:nvSpPr>
        <p:spPr>
          <a:xfrm>
            <a:off x="4494792" y="4782393"/>
            <a:ext cx="2571298" cy="348895"/>
          </a:xfrm>
          <a:prstGeom prst="rect">
            <a:avLst/>
          </a:prstGeom>
          <a:solidFill>
            <a:srgbClr val="4B4B4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Conformity Assessment Body </a:t>
            </a:r>
            <a:r>
              <a:rPr lang="en-US" sz="850" b="1" baseline="30000" dirty="0">
                <a:solidFill>
                  <a:schemeClr val="bg1"/>
                </a:solidFill>
              </a:rPr>
              <a:t>2</a:t>
            </a:r>
            <a:endParaRPr lang="en-US" sz="850" baseline="30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0645C-DCEB-6C8E-442C-1015DDB1C422}"/>
              </a:ext>
            </a:extLst>
          </p:cNvPr>
          <p:cNvSpPr/>
          <p:nvPr/>
        </p:nvSpPr>
        <p:spPr>
          <a:xfrm>
            <a:off x="1799116" y="1521709"/>
            <a:ext cx="2656938" cy="2544440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7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4F8A5-BCC6-0C2C-FC84-B965EE3E6343}"/>
              </a:ext>
            </a:extLst>
          </p:cNvPr>
          <p:cNvSpPr/>
          <p:nvPr/>
        </p:nvSpPr>
        <p:spPr>
          <a:xfrm>
            <a:off x="2256439" y="2476602"/>
            <a:ext cx="1991219" cy="37739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tx1"/>
                </a:solidFill>
              </a:rPr>
              <a:t>Core Service Provider A </a:t>
            </a:r>
            <a:r>
              <a:rPr lang="en-US" sz="85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A86EC5-7DCA-B352-C2C9-631FB11B2D1F}"/>
              </a:ext>
            </a:extLst>
          </p:cNvPr>
          <p:cNvSpPr/>
          <p:nvPr/>
        </p:nvSpPr>
        <p:spPr>
          <a:xfrm>
            <a:off x="2229983" y="3354450"/>
            <a:ext cx="2008992" cy="37739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tx1"/>
                </a:solidFill>
              </a:rPr>
              <a:t>Core Service Provider B </a:t>
            </a:r>
            <a:r>
              <a:rPr lang="en-US" sz="850" b="1" baseline="30000" dirty="0">
                <a:solidFill>
                  <a:schemeClr val="tx1"/>
                </a:solidFill>
              </a:rPr>
              <a:t>1,2,4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8957B-F469-7EBB-7A8D-821FA6A6D8F3}"/>
              </a:ext>
            </a:extLst>
          </p:cNvPr>
          <p:cNvSpPr/>
          <p:nvPr/>
        </p:nvSpPr>
        <p:spPr>
          <a:xfrm>
            <a:off x="2228066" y="1787450"/>
            <a:ext cx="2008992" cy="37739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tx1"/>
                </a:solidFill>
              </a:rPr>
              <a:t>Onboarding Service Provider </a:t>
            </a:r>
            <a:r>
              <a:rPr lang="en-US" sz="85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893F18-C444-43A5-30C9-5FB15DD6EE1A}"/>
              </a:ext>
            </a:extLst>
          </p:cNvPr>
          <p:cNvSpPr/>
          <p:nvPr/>
        </p:nvSpPr>
        <p:spPr>
          <a:xfrm>
            <a:off x="7419925" y="2515595"/>
            <a:ext cx="1960888" cy="1126939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7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2BD6D2-D846-A28C-1E27-0A629B0A3FF3}"/>
              </a:ext>
            </a:extLst>
          </p:cNvPr>
          <p:cNvSpPr/>
          <p:nvPr/>
        </p:nvSpPr>
        <p:spPr>
          <a:xfrm>
            <a:off x="7501822" y="2647131"/>
            <a:ext cx="1836389" cy="37739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tx1"/>
                </a:solidFill>
              </a:rPr>
              <a:t>Enablement Service Provider </a:t>
            </a:r>
            <a:r>
              <a:rPr lang="en-US" sz="85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61EF3-9756-7061-9428-D3310E4BFFE1}"/>
              </a:ext>
            </a:extLst>
          </p:cNvPr>
          <p:cNvSpPr/>
          <p:nvPr/>
        </p:nvSpPr>
        <p:spPr>
          <a:xfrm>
            <a:off x="7493471" y="3089798"/>
            <a:ext cx="1836389" cy="37739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tx1"/>
                </a:solidFill>
              </a:rPr>
              <a:t>Business Application Provider </a:t>
            </a:r>
            <a:r>
              <a:rPr lang="en-US" sz="85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34D17B6-8209-0574-ABB9-1207B3CE8E83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4092534" y="2693265"/>
            <a:ext cx="2084971" cy="1305014"/>
          </a:xfrm>
          <a:prstGeom prst="bentConnector3">
            <a:avLst>
              <a:gd name="adj1" fmla="val 999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A925339-5463-E1DC-1956-EFC080F21A52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3365842" y="3827891"/>
            <a:ext cx="890692" cy="13672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FFA7744-2E67-CF1B-B3D8-2CADB8C077BD}"/>
              </a:ext>
            </a:extLst>
          </p:cNvPr>
          <p:cNvCxnSpPr>
            <a:cxnSpLocks/>
            <a:stCxn id="28" idx="2"/>
            <a:endCxn id="8" idx="3"/>
          </p:cNvCxnSpPr>
          <p:nvPr/>
        </p:nvCxnSpPr>
        <p:spPr>
          <a:xfrm rot="5400000">
            <a:off x="7284996" y="3523287"/>
            <a:ext cx="1214648" cy="16524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5FA361-5FED-2C57-9067-707062D4117B}"/>
              </a:ext>
            </a:extLst>
          </p:cNvPr>
          <p:cNvCxnSpPr>
            <a:cxnSpLocks/>
          </p:cNvCxnSpPr>
          <p:nvPr/>
        </p:nvCxnSpPr>
        <p:spPr>
          <a:xfrm flipV="1">
            <a:off x="3252048" y="2879323"/>
            <a:ext cx="0" cy="4337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47672B-E846-4B2E-4CAD-DCF64A213195}"/>
              </a:ext>
            </a:extLst>
          </p:cNvPr>
          <p:cNvCxnSpPr>
            <a:cxnSpLocks/>
          </p:cNvCxnSpPr>
          <p:nvPr/>
        </p:nvCxnSpPr>
        <p:spPr>
          <a:xfrm>
            <a:off x="5815986" y="2962220"/>
            <a:ext cx="132659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5E33C1-4C6C-4F61-C5F5-E66467BE77C7}"/>
              </a:ext>
            </a:extLst>
          </p:cNvPr>
          <p:cNvCxnSpPr>
            <a:cxnSpLocks/>
          </p:cNvCxnSpPr>
          <p:nvPr/>
        </p:nvCxnSpPr>
        <p:spPr>
          <a:xfrm flipH="1" flipV="1">
            <a:off x="5813984" y="2314812"/>
            <a:ext cx="1328814" cy="196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814300E0-A5E4-8DE3-6E3E-5F560064063D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7073175" y="3742193"/>
            <a:ext cx="1308708" cy="82051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5A13D14-AC47-334C-83D5-F638B220EF0B}"/>
              </a:ext>
            </a:extLst>
          </p:cNvPr>
          <p:cNvSpPr txBox="1"/>
          <p:nvPr/>
        </p:nvSpPr>
        <p:spPr>
          <a:xfrm rot="16200000">
            <a:off x="2654168" y="2772061"/>
            <a:ext cx="967821" cy="179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7" dirty="0"/>
              <a:t>Integration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32E72E3-281A-F127-2471-11FC54934CDD}"/>
              </a:ext>
            </a:extLst>
          </p:cNvPr>
          <p:cNvSpPr txBox="1"/>
          <p:nvPr/>
        </p:nvSpPr>
        <p:spPr>
          <a:xfrm>
            <a:off x="3875724" y="4778865"/>
            <a:ext cx="568367" cy="179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7" dirty="0"/>
              <a:t>Certification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E91CD80-4ECF-5108-1A26-8AB551277045}"/>
              </a:ext>
            </a:extLst>
          </p:cNvPr>
          <p:cNvSpPr txBox="1"/>
          <p:nvPr/>
        </p:nvSpPr>
        <p:spPr>
          <a:xfrm>
            <a:off x="7386258" y="4778865"/>
            <a:ext cx="568367" cy="179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7" dirty="0"/>
              <a:t>Certification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847B747-8880-7E55-CFF4-4B57D3F92E77}"/>
              </a:ext>
            </a:extLst>
          </p:cNvPr>
          <p:cNvSpPr txBox="1"/>
          <p:nvPr/>
        </p:nvSpPr>
        <p:spPr>
          <a:xfrm>
            <a:off x="5222350" y="2093660"/>
            <a:ext cx="1130352" cy="179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7" dirty="0"/>
              <a:t>Onboard (M)/Integration (O)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EC74295-EF0A-0A5F-59B1-2CFD7CD7B218}"/>
              </a:ext>
            </a:extLst>
          </p:cNvPr>
          <p:cNvSpPr txBox="1"/>
          <p:nvPr/>
        </p:nvSpPr>
        <p:spPr>
          <a:xfrm>
            <a:off x="5901496" y="2789523"/>
            <a:ext cx="1206431" cy="179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7" dirty="0"/>
              <a:t>Onboard (M)/Integration (M/O)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88EC2E0-10D1-4D0C-BBE1-DD3219A80CBA}"/>
              </a:ext>
            </a:extLst>
          </p:cNvPr>
          <p:cNvSpPr txBox="1"/>
          <p:nvPr/>
        </p:nvSpPr>
        <p:spPr>
          <a:xfrm rot="16200000">
            <a:off x="5229832" y="3293438"/>
            <a:ext cx="832129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7" dirty="0"/>
              <a:t>Onboard (M)/</a:t>
            </a:r>
          </a:p>
          <a:p>
            <a:r>
              <a:rPr lang="en-US" sz="567" dirty="0"/>
              <a:t>Integration (M)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A85EFEF-DD4C-C026-1706-8B584EF78229}"/>
              </a:ext>
            </a:extLst>
          </p:cNvPr>
          <p:cNvGrpSpPr/>
          <p:nvPr/>
        </p:nvGrpSpPr>
        <p:grpSpPr>
          <a:xfrm>
            <a:off x="6580231" y="5416295"/>
            <a:ext cx="1374395" cy="179601"/>
            <a:chOff x="7926902" y="6068831"/>
            <a:chExt cx="1454529" cy="190073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95406FDD-3D1E-73C2-A27A-2B7F04C3DF3F}"/>
                </a:ext>
              </a:extLst>
            </p:cNvPr>
            <p:cNvCxnSpPr/>
            <p:nvPr/>
          </p:nvCxnSpPr>
          <p:spPr>
            <a:xfrm>
              <a:off x="7926902" y="6161164"/>
              <a:ext cx="89824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CA8BC51-CF52-B559-F23B-0E1A0C85BA4D}"/>
                </a:ext>
              </a:extLst>
            </p:cNvPr>
            <p:cNvSpPr txBox="1"/>
            <p:nvPr/>
          </p:nvSpPr>
          <p:spPr>
            <a:xfrm>
              <a:off x="8779925" y="6068831"/>
              <a:ext cx="601506" cy="19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7" dirty="0"/>
                <a:t>Optional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C3F3DDA-7624-B974-3A12-A4248446DCC7}"/>
              </a:ext>
            </a:extLst>
          </p:cNvPr>
          <p:cNvGrpSpPr/>
          <p:nvPr/>
        </p:nvGrpSpPr>
        <p:grpSpPr>
          <a:xfrm>
            <a:off x="8082394" y="5413740"/>
            <a:ext cx="1356519" cy="179601"/>
            <a:chOff x="10109901" y="6068831"/>
            <a:chExt cx="1435610" cy="190073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284DF7D-4BEE-6CE5-1055-A3DE2E5A9303}"/>
                </a:ext>
              </a:extLst>
            </p:cNvPr>
            <p:cNvCxnSpPr/>
            <p:nvPr/>
          </p:nvCxnSpPr>
          <p:spPr>
            <a:xfrm>
              <a:off x="10109901" y="6161164"/>
              <a:ext cx="8982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B732274-3B2C-1B6C-B6CE-CB94AF7E93CF}"/>
                </a:ext>
              </a:extLst>
            </p:cNvPr>
            <p:cNvSpPr txBox="1"/>
            <p:nvPr/>
          </p:nvSpPr>
          <p:spPr>
            <a:xfrm>
              <a:off x="10944005" y="6068831"/>
              <a:ext cx="601506" cy="19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7" dirty="0"/>
                <a:t>Mandatory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0B63493-8ED4-A7FD-E7AF-C2C59AA0D789}"/>
              </a:ext>
            </a:extLst>
          </p:cNvPr>
          <p:cNvSpPr txBox="1"/>
          <p:nvPr/>
        </p:nvSpPr>
        <p:spPr>
          <a:xfrm>
            <a:off x="1901925" y="5185624"/>
            <a:ext cx="3038333" cy="60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4" indent="-216004">
              <a:buAutoNum type="arabicPeriod"/>
            </a:pPr>
            <a:r>
              <a:rPr lang="en-US" sz="661" dirty="0"/>
              <a:t>Receives Catena-X label after certification</a:t>
            </a:r>
          </a:p>
          <a:p>
            <a:pPr marL="216004" indent="-216004">
              <a:buAutoNum type="arabicPeriod"/>
            </a:pPr>
            <a:r>
              <a:rPr lang="en-US" sz="661" dirty="0"/>
              <a:t>Nominated by Catena-X Association</a:t>
            </a:r>
          </a:p>
          <a:p>
            <a:pPr marL="216004" indent="-216004">
              <a:buAutoNum type="arabicPeriod"/>
            </a:pPr>
            <a:r>
              <a:rPr lang="en-US" sz="661" dirty="0"/>
              <a:t>Qualification by Catena-X Association</a:t>
            </a:r>
          </a:p>
          <a:p>
            <a:pPr marL="216004" indent="-216004">
              <a:buAutoNum type="arabicPeriod"/>
            </a:pPr>
            <a:r>
              <a:rPr lang="en-US" sz="661" dirty="0"/>
              <a:t>Issuer defined by Catena-X Association</a:t>
            </a:r>
          </a:p>
          <a:p>
            <a:pPr marL="216004" indent="-216004">
              <a:buAutoNum type="arabicPeriod"/>
            </a:pPr>
            <a:r>
              <a:rPr lang="en-US" sz="661" dirty="0"/>
              <a:t>[BETA] Approval by Catena-X Association and self-assessment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0BA4DA9-CD61-F5B8-FA55-BCFE7141E9EB}"/>
              </a:ext>
            </a:extLst>
          </p:cNvPr>
          <p:cNvSpPr/>
          <p:nvPr/>
        </p:nvSpPr>
        <p:spPr>
          <a:xfrm>
            <a:off x="7462553" y="1414617"/>
            <a:ext cx="1836389" cy="368144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tx1"/>
                </a:solidFill>
              </a:rPr>
              <a:t>Sandbox Provider</a:t>
            </a:r>
            <a:r>
              <a:rPr lang="en-US" sz="850" b="1" baseline="30000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59" name="Elbow Connector 24">
            <a:extLst>
              <a:ext uri="{FF2B5EF4-FFF2-40B4-BE49-F238E27FC236}">
                <a16:creationId xmlns:a16="http://schemas.microsoft.com/office/drawing/2014/main" id="{4E10E164-81CD-8EB2-0122-41BD776A0D14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H="1" flipV="1">
            <a:off x="2228065" y="1976146"/>
            <a:ext cx="1917" cy="1567000"/>
          </a:xfrm>
          <a:prstGeom prst="bentConnector3">
            <a:avLst>
              <a:gd name="adj1" fmla="val -119248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20">
            <a:extLst>
              <a:ext uri="{FF2B5EF4-FFF2-40B4-BE49-F238E27FC236}">
                <a16:creationId xmlns:a16="http://schemas.microsoft.com/office/drawing/2014/main" id="{3659480F-BA6A-DD2B-BC30-1A92D462525D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4413594" y="3014324"/>
            <a:ext cx="1428212" cy="1319653"/>
          </a:xfrm>
          <a:prstGeom prst="bentConnector3">
            <a:avLst>
              <a:gd name="adj1" fmla="val 1001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136">
            <a:extLst>
              <a:ext uri="{FF2B5EF4-FFF2-40B4-BE49-F238E27FC236}">
                <a16:creationId xmlns:a16="http://schemas.microsoft.com/office/drawing/2014/main" id="{5021B4D1-522F-D103-B04F-C58CFAC81DBD}"/>
              </a:ext>
            </a:extLst>
          </p:cNvPr>
          <p:cNvSpPr txBox="1"/>
          <p:nvPr/>
        </p:nvSpPr>
        <p:spPr>
          <a:xfrm>
            <a:off x="7192312" y="4379406"/>
            <a:ext cx="1130352" cy="179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7" dirty="0"/>
              <a:t>Onboard (M)/Integration (O)</a:t>
            </a:r>
          </a:p>
        </p:txBody>
      </p:sp>
      <p:sp>
        <p:nvSpPr>
          <p:cNvPr id="99" name="Rectangle 11">
            <a:extLst>
              <a:ext uri="{FF2B5EF4-FFF2-40B4-BE49-F238E27FC236}">
                <a16:creationId xmlns:a16="http://schemas.microsoft.com/office/drawing/2014/main" id="{48F04C6D-0CA8-379E-764C-C375E89156AA}"/>
              </a:ext>
            </a:extLst>
          </p:cNvPr>
          <p:cNvSpPr/>
          <p:nvPr/>
        </p:nvSpPr>
        <p:spPr>
          <a:xfrm>
            <a:off x="7466978" y="2045829"/>
            <a:ext cx="1866782" cy="37739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tx1"/>
                </a:solidFill>
              </a:rPr>
              <a:t>Advisory Service Provider</a:t>
            </a:r>
            <a:r>
              <a:rPr lang="en-US" sz="850" b="1" baseline="30000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6" name="TextBox 128">
            <a:extLst>
              <a:ext uri="{FF2B5EF4-FFF2-40B4-BE49-F238E27FC236}">
                <a16:creationId xmlns:a16="http://schemas.microsoft.com/office/drawing/2014/main" id="{47BD2754-5DC5-5A6F-BBC5-DEEB8D880B41}"/>
              </a:ext>
            </a:extLst>
          </p:cNvPr>
          <p:cNvSpPr txBox="1"/>
          <p:nvPr/>
        </p:nvSpPr>
        <p:spPr>
          <a:xfrm rot="16200000">
            <a:off x="1626165" y="2542534"/>
            <a:ext cx="608854" cy="179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7" dirty="0"/>
              <a:t>IAM-Sync</a:t>
            </a:r>
          </a:p>
        </p:txBody>
      </p:sp>
      <p:cxnSp>
        <p:nvCxnSpPr>
          <p:cNvPr id="19" name="Straight Arrow Connector 142">
            <a:extLst>
              <a:ext uri="{FF2B5EF4-FFF2-40B4-BE49-F238E27FC236}">
                <a16:creationId xmlns:a16="http://schemas.microsoft.com/office/drawing/2014/main" id="{1DC2DBAD-D903-257B-B67F-C31CA58D7B3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8381883" y="834926"/>
            <a:ext cx="0" cy="54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6">
            <a:extLst>
              <a:ext uri="{FF2B5EF4-FFF2-40B4-BE49-F238E27FC236}">
                <a16:creationId xmlns:a16="http://schemas.microsoft.com/office/drawing/2014/main" id="{9530E756-92B9-9470-372D-30260727226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456054" y="1603555"/>
            <a:ext cx="27362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136">
            <a:extLst>
              <a:ext uri="{FF2B5EF4-FFF2-40B4-BE49-F238E27FC236}">
                <a16:creationId xmlns:a16="http://schemas.microsoft.com/office/drawing/2014/main" id="{31BDE1BA-7901-D3C5-B9F4-E665C0A55C2D}"/>
              </a:ext>
            </a:extLst>
          </p:cNvPr>
          <p:cNvSpPr txBox="1"/>
          <p:nvPr/>
        </p:nvSpPr>
        <p:spPr>
          <a:xfrm>
            <a:off x="5389123" y="1414617"/>
            <a:ext cx="1130352" cy="179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7" dirty="0"/>
              <a:t>Onboard (M)</a:t>
            </a:r>
          </a:p>
        </p:txBody>
      </p:sp>
      <p:cxnSp>
        <p:nvCxnSpPr>
          <p:cNvPr id="48" name="Straight Arrow Connector 142">
            <a:extLst>
              <a:ext uri="{FF2B5EF4-FFF2-40B4-BE49-F238E27FC236}">
                <a16:creationId xmlns:a16="http://schemas.microsoft.com/office/drawing/2014/main" id="{509B69DF-9E2D-53F1-E46C-73B217BA736F}"/>
              </a:ext>
            </a:extLst>
          </p:cNvPr>
          <p:cNvCxnSpPr>
            <a:cxnSpLocks/>
            <a:stCxn id="54" idx="3"/>
            <a:endCxn id="4" idx="3"/>
          </p:cNvCxnSpPr>
          <p:nvPr/>
        </p:nvCxnSpPr>
        <p:spPr>
          <a:xfrm flipH="1" flipV="1">
            <a:off x="9548397" y="677920"/>
            <a:ext cx="18698" cy="1565416"/>
          </a:xfrm>
          <a:prstGeom prst="bentConnector3">
            <a:avLst>
              <a:gd name="adj1" fmla="val -1222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F116D5-163C-9061-C88D-981C7CF38F3E}"/>
              </a:ext>
            </a:extLst>
          </p:cNvPr>
          <p:cNvSpPr txBox="1"/>
          <p:nvPr/>
        </p:nvSpPr>
        <p:spPr>
          <a:xfrm rot="16200000">
            <a:off x="9556901" y="1836981"/>
            <a:ext cx="665128" cy="179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7" dirty="0"/>
              <a:t>Qualification</a:t>
            </a:r>
          </a:p>
        </p:txBody>
      </p:sp>
    </p:spTree>
    <p:extLst>
      <p:ext uri="{BB962C8B-B14F-4D97-AF65-F5344CB8AC3E}">
        <p14:creationId xmlns:p14="http://schemas.microsoft.com/office/powerpoint/2010/main" val="938241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2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932D3EDDA8143B32FA8AD5C5501B9" ma:contentTypeVersion="14" ma:contentTypeDescription="Create a new document." ma:contentTypeScope="" ma:versionID="33c1ddbf7c742165d58f4b59f1b98d8d">
  <xsd:schema xmlns:xsd="http://www.w3.org/2001/XMLSchema" xmlns:xs="http://www.w3.org/2001/XMLSchema" xmlns:p="http://schemas.microsoft.com/office/2006/metadata/properties" xmlns:ns2="e173213b-d6e6-4077-93de-fac7afb8733c" xmlns:ns3="067b8054-3481-4999-9b89-5a9a3729820c" targetNamespace="http://schemas.microsoft.com/office/2006/metadata/properties" ma:root="true" ma:fieldsID="5dc3ff5d9372e5396b331595de44d009" ns2:_="" ns3:_="">
    <xsd:import namespace="e173213b-d6e6-4077-93de-fac7afb8733c"/>
    <xsd:import namespace="067b8054-3481-4999-9b89-5a9a37298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3213b-d6e6-4077-93de-fac7afb8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8054-3481-4999-9b89-5a9a37298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ef3ca2-985a-45de-9c4c-1141e191c108}" ma:internalName="TaxCatchAll" ma:showField="CatchAllData" ma:web="067b8054-3481-4999-9b89-5a9a37298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73213b-d6e6-4077-93de-fac7afb8733c">
      <Terms xmlns="http://schemas.microsoft.com/office/infopath/2007/PartnerControls"/>
    </lcf76f155ced4ddcb4097134ff3c332f>
    <TaxCatchAll xmlns="067b8054-3481-4999-9b89-5a9a3729820c" xsi:nil="true"/>
  </documentManagement>
</p:properties>
</file>

<file path=customXml/itemProps1.xml><?xml version="1.0" encoding="utf-8"?>
<ds:datastoreItem xmlns:ds="http://schemas.openxmlformats.org/officeDocument/2006/customXml" ds:itemID="{6FFD2095-9E3B-416B-A1B3-886252A09F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73213b-d6e6-4077-93de-fac7afb8733c"/>
    <ds:schemaRef ds:uri="067b8054-3481-4999-9b89-5a9a372982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475D-D88E-43AF-984A-75F02EC940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92D651-CF17-458D-BAB0-968B56BA4133}">
  <ds:schemaRefs>
    <ds:schemaRef ds:uri="067b8054-3481-4999-9b89-5a9a3729820c"/>
    <ds:schemaRef ds:uri="5a227215-964f-4a25-9d8e-8f9bac637ca9"/>
    <ds:schemaRef ds:uri="d7dd674e-4de6-433a-8f64-01f564a0183e"/>
    <ds:schemaRef ds:uri="e173213b-d6e6-4077-93de-fac7afb873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20211203_2_Catena-X_PPT_Vorlage</Template>
  <TotalTime>0</TotalTime>
  <Words>112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Catena-X PowerPoint Master</vt:lpstr>
      <vt:lpstr>Catena-X PowerPoint Master</vt:lpstr>
      <vt:lpstr>think-cell Folie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Überschrift der Präsentation</dc:title>
  <dc:creator>Schilcher, Helen</dc:creator>
  <cp:lastModifiedBy>Werner Roman FRD FIEA</cp:lastModifiedBy>
  <cp:revision>12</cp:revision>
  <cp:lastPrinted>2023-09-25T09:17:58Z</cp:lastPrinted>
  <dcterms:created xsi:type="dcterms:W3CDTF">2021-12-08T08:40:32Z</dcterms:created>
  <dcterms:modified xsi:type="dcterms:W3CDTF">2024-06-19T06:48:28Z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Name">
    <vt:lpwstr>Internal sub2 (no marking)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SetDate">
    <vt:lpwstr>2022-10-12T17:25:59Z</vt:lpwstr>
  </property>
  <property fmtid="{D5CDD505-2E9C-101B-9397-08002B2CF9AE}" pid="6" name="MSIP_Label_7294a1c8-9899-41e7-8f6e-8b1b3c79592a_ActionId">
    <vt:lpwstr>8e3a4931-6d70-4069-9dee-2ffb7d7eda15</vt:lpwstr>
  </property>
  <property fmtid="{D5CDD505-2E9C-101B-9397-08002B2CF9AE}" pid="7" name="MSIP_Label_7294a1c8-9899-41e7-8f6e-8b1b3c79592a_ContentBits">
    <vt:lpwstr>0</vt:lpwstr>
  </property>
  <property fmtid="{D5CDD505-2E9C-101B-9397-08002B2CF9AE}" pid="8" name="MSIP_Label_7294a1c8-9899-41e7-8f6e-8b1b3c79592a_SiteId">
    <vt:lpwstr>eb70b763-b6d7-4486-8555-8831709a784e</vt:lpwstr>
  </property>
  <property fmtid="{D5CDD505-2E9C-101B-9397-08002B2CF9AE}" pid="9" name="ContentTypeId">
    <vt:lpwstr>0x0101000B6932D3EDDA8143B32FA8AD5C5501B9</vt:lpwstr>
  </property>
  <property fmtid="{D5CDD505-2E9C-101B-9397-08002B2CF9AE}" pid="10" name="MediaServiceImageTags">
    <vt:lpwstr/>
  </property>
</Properties>
</file>