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3" d="100"/>
          <a:sy n="93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3CBB-331D-DC9C-F8F6-6DAC36A8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583A9-DBE2-D7CD-40DC-1E79675B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BBF5-7624-266A-C78C-29EBF7F8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E93B-60C4-8CD6-D931-CA8453D6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0724-4045-7393-FB65-21A9DADE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2EDD-70AA-F319-B385-35852C94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D4FC-3078-523C-FEEC-DF9B2379C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A6AA-473C-388A-8F03-99448232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7EA5-563E-9D30-C029-14BA8232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F619-86D2-24EB-E53F-A4BBA003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0A1A1-427C-F274-0619-B1873F82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05A2-DB15-9C61-5EC6-6AC8CF78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36D8-7D23-FA3E-BDC0-1849D45A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1C48-DBA7-6043-C77A-2A1C347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6A08-F572-F784-0D01-989E5B67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6A1F-3DBE-DAFD-9250-AF87142A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C729-566A-0E1E-7C99-F54EE6989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AA463-2728-9E51-0DB8-BB070393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52F3-4255-0DF5-DB1D-9C2881EE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8F23-8EF8-E06F-7954-3F50A82B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43BF-DC33-FD71-C3B8-3314B49D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1A752-ACB7-20A9-904B-64AABEBA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3555-DEAF-9D0E-303B-05097424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1C88-6F1B-2178-1916-C183A167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D9F5-D58F-A1A1-7B1E-8D6E4D3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3BA1-6044-1006-08A9-0316C8FE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5F8A-5B73-2366-DCB1-90F526F6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43874-BF53-60E0-053B-B92C768B1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7D9D5-7ABD-330A-72DC-11BD6EAF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BC94-1F45-6E51-FF82-6E200959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55113-DC06-8424-CD6E-2BEB1A2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8BF6-DB32-BB86-5FF3-82228B77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3EA5-DCD0-ABD5-8A87-FB371A44E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21C34-B254-51B7-53DC-13C839D1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37C0-D3E1-223D-F791-F69C8914F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66009-93B8-A6EC-6934-58B69B43E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55255-2B33-2877-944B-0D70ACBA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815A7-7B12-6562-72FF-48E3CD54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6C1BF-C081-27EF-55A8-B7294CD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5F03-9C06-EDCF-B20C-417DF771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B9FD4-F02F-1B0E-C998-8C6A65D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5FC6D-5B65-A48B-F3DE-BBD7DCC9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491B9-B94D-AC07-21F8-08891506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66B96-0DB0-BB9F-149E-2F9F733C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DA9D7-0375-33BA-BB03-54B12213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D2FE-EA1D-0430-4DE7-D7FC7098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CB27-2C56-5A1F-C733-7B067824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3C3A-5237-4AAC-9F5D-8AECBB86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ECD43-0EC8-96F9-FE9D-5F05D37F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34EBF-720E-8BCC-504E-49C386CC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5898-8250-6523-95B5-E1D14512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83CF-29C7-15D0-7A06-10B91645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8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9044-260B-A58D-58A7-D6575C48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50EF-1370-5687-50D4-47A7DD999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DE23-254F-DEC4-C41B-57B00270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C970-6D1F-662C-AABF-5BFA9364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3DAA-A5B9-ACF6-2313-37FA7DA2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9A8F-A8A3-F16B-197A-F5D06D7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2F2C-0634-6C93-AED0-4B3E9B8E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90315-8371-6977-465C-4E3EEF96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B36E-D07F-532C-E5D3-FA3387CB7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8A0FA-2BF7-0247-BDA7-78503C3E1D8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97AE-0B5C-9895-71D1-16C66AB0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65CB-AE16-FEE6-0F77-0D2697047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18D4-F917-F342-BEBD-652F173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E6AF-537A-B318-F520-D216EB93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EDC Streaming Concept with Policy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6322A-55F2-1864-7428-5BB78381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AFED653-3CD0-5405-5A99-04D9AA6C08A2}"/>
              </a:ext>
            </a:extLst>
          </p:cNvPr>
          <p:cNvSpPr/>
          <p:nvPr/>
        </p:nvSpPr>
        <p:spPr>
          <a:xfrm>
            <a:off x="1031193" y="3067329"/>
            <a:ext cx="1626988" cy="2027391"/>
          </a:xfrm>
          <a:prstGeom prst="roundRect">
            <a:avLst>
              <a:gd name="adj" fmla="val 900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3A46-BEC0-AF1C-1890-8DDBCEA2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1BDEA2-80D0-5C6A-4DD4-E2938A8FBB69}"/>
              </a:ext>
            </a:extLst>
          </p:cNvPr>
          <p:cNvSpPr/>
          <p:nvPr/>
        </p:nvSpPr>
        <p:spPr>
          <a:xfrm>
            <a:off x="2384396" y="1774023"/>
            <a:ext cx="3011658" cy="731302"/>
          </a:xfrm>
          <a:prstGeom prst="roundRect">
            <a:avLst>
              <a:gd name="adj" fmla="val 90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OEM Control Plane</a:t>
            </a:r>
          </a:p>
        </p:txBody>
      </p:sp>
      <p:pic>
        <p:nvPicPr>
          <p:cNvPr id="6" name="Graphic 5" descr="Circles with arrows with solid fill">
            <a:extLst>
              <a:ext uri="{FF2B5EF4-FFF2-40B4-BE49-F238E27FC236}">
                <a16:creationId xmlns:a16="http://schemas.microsoft.com/office/drawing/2014/main" id="{DE33FFC5-414F-2700-BBB5-A3B4249B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9436" y="2960160"/>
            <a:ext cx="9144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2FC395-1D62-1541-2B5E-C853FE12E4B6}"/>
              </a:ext>
            </a:extLst>
          </p:cNvPr>
          <p:cNvSpPr/>
          <p:nvPr/>
        </p:nvSpPr>
        <p:spPr>
          <a:xfrm>
            <a:off x="8203699" y="1707854"/>
            <a:ext cx="3011658" cy="731302"/>
          </a:xfrm>
          <a:prstGeom prst="roundRect">
            <a:avLst>
              <a:gd name="adj" fmla="val 90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 Control Plane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7CB6C-EB28-BA3E-DB63-1532511700F7}"/>
              </a:ext>
            </a:extLst>
          </p:cNvPr>
          <p:cNvCxnSpPr>
            <a:cxnSpLocks/>
          </p:cNvCxnSpPr>
          <p:nvPr/>
        </p:nvCxnSpPr>
        <p:spPr>
          <a:xfrm flipH="1">
            <a:off x="5825539" y="2139674"/>
            <a:ext cx="19195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A5CF-CFD5-0049-E339-5D48AA8193E9}"/>
              </a:ext>
            </a:extLst>
          </p:cNvPr>
          <p:cNvCxnSpPr>
            <a:cxnSpLocks/>
          </p:cNvCxnSpPr>
          <p:nvPr/>
        </p:nvCxnSpPr>
        <p:spPr>
          <a:xfrm flipH="1">
            <a:off x="5825539" y="2785057"/>
            <a:ext cx="19195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B81834-C251-122B-A019-653ED5FAE438}"/>
              </a:ext>
            </a:extLst>
          </p:cNvPr>
          <p:cNvGrpSpPr/>
          <p:nvPr/>
        </p:nvGrpSpPr>
        <p:grpSpPr>
          <a:xfrm>
            <a:off x="5095539" y="3842279"/>
            <a:ext cx="2649520" cy="459025"/>
            <a:chOff x="3498760" y="3658261"/>
            <a:chExt cx="4221122" cy="731302"/>
          </a:xfrm>
        </p:grpSpPr>
        <p:pic>
          <p:nvPicPr>
            <p:cNvPr id="20" name="Picture 2" descr="Apache, kafka, logo Free Icon of Vector Logo">
              <a:extLst>
                <a:ext uri="{FF2B5EF4-FFF2-40B4-BE49-F238E27FC236}">
                  <a16:creationId xmlns:a16="http://schemas.microsoft.com/office/drawing/2014/main" id="{449F56B3-9C13-3CB8-2AF1-00099E370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760" y="3694980"/>
              <a:ext cx="1315729" cy="65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NATS.io – Cloud Native, Open Source, High-performance Messaging">
              <a:extLst>
                <a:ext uri="{FF2B5EF4-FFF2-40B4-BE49-F238E27FC236}">
                  <a16:creationId xmlns:a16="http://schemas.microsoft.com/office/drawing/2014/main" id="{2D04A7F3-A98F-F5A5-42C2-B43EA9538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888" y="3830979"/>
              <a:ext cx="1499462" cy="385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loudEvents | A specification for describing event data in a common way">
              <a:extLst>
                <a:ext uri="{FF2B5EF4-FFF2-40B4-BE49-F238E27FC236}">
                  <a16:creationId xmlns:a16="http://schemas.microsoft.com/office/drawing/2014/main" id="{BC3D8B65-8A38-EB50-54A9-9C8DC440D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43" b="13880"/>
            <a:stretch/>
          </p:blipFill>
          <p:spPr bwMode="auto">
            <a:xfrm>
              <a:off x="6696749" y="3658261"/>
              <a:ext cx="1023133" cy="73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154515-6767-B17F-1C15-91B89FE4C956}"/>
              </a:ext>
            </a:extLst>
          </p:cNvPr>
          <p:cNvSpPr/>
          <p:nvPr/>
        </p:nvSpPr>
        <p:spPr>
          <a:xfrm>
            <a:off x="333413" y="3779649"/>
            <a:ext cx="1082068" cy="652856"/>
          </a:xfrm>
          <a:prstGeom prst="roundRect">
            <a:avLst>
              <a:gd name="adj" fmla="val 90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Vehicle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5CCD58-6248-ACCD-6E5B-26FDEAADC8B3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>
            <a:off x="2658181" y="4071792"/>
            <a:ext cx="2437358" cy="92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2755DD4-3388-521F-727C-C6F70006CFE6}"/>
              </a:ext>
            </a:extLst>
          </p:cNvPr>
          <p:cNvSpPr/>
          <p:nvPr/>
        </p:nvSpPr>
        <p:spPr>
          <a:xfrm>
            <a:off x="9821969" y="3067329"/>
            <a:ext cx="1626988" cy="2027391"/>
          </a:xfrm>
          <a:prstGeom prst="roundRect">
            <a:avLst>
              <a:gd name="adj" fmla="val 900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Service Provider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E5536C-C6FF-ACB7-6142-90CF1AAA16E4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H="1" flipV="1">
            <a:off x="7745059" y="4071792"/>
            <a:ext cx="2076910" cy="92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35B998-3E2D-0682-961B-51B3A641945C}"/>
              </a:ext>
            </a:extLst>
          </p:cNvPr>
          <p:cNvSpPr txBox="1"/>
          <p:nvPr/>
        </p:nvSpPr>
        <p:spPr>
          <a:xfrm>
            <a:off x="4037846" y="2751682"/>
            <a:ext cx="3774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Policy Monitor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Periodic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policies and suspend/terminate transfer process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D84E66-E659-1228-194A-B249323CF609}"/>
              </a:ext>
            </a:extLst>
          </p:cNvPr>
          <p:cNvCxnSpPr>
            <a:cxnSpLocks/>
          </p:cNvCxnSpPr>
          <p:nvPr/>
        </p:nvCxnSpPr>
        <p:spPr>
          <a:xfrm>
            <a:off x="4146630" y="3606491"/>
            <a:ext cx="556514" cy="2754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8EACAB-2089-E1F0-71AB-5B7A401C7D13}"/>
              </a:ext>
            </a:extLst>
          </p:cNvPr>
          <p:cNvCxnSpPr>
            <a:cxnSpLocks/>
          </p:cNvCxnSpPr>
          <p:nvPr/>
        </p:nvCxnSpPr>
        <p:spPr>
          <a:xfrm flipV="1">
            <a:off x="3663566" y="2557943"/>
            <a:ext cx="0" cy="4542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09B8BA3-20BC-2F6D-0D18-E023F495AC1F}"/>
              </a:ext>
            </a:extLst>
          </p:cNvPr>
          <p:cNvSpPr/>
          <p:nvPr/>
        </p:nvSpPr>
        <p:spPr>
          <a:xfrm>
            <a:off x="5840648" y="1542220"/>
            <a:ext cx="325100" cy="325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A67D7A-5EB3-42F5-354F-AAA2F2AAE836}"/>
              </a:ext>
            </a:extLst>
          </p:cNvPr>
          <p:cNvSpPr txBox="1"/>
          <p:nvPr/>
        </p:nvSpPr>
        <p:spPr>
          <a:xfrm>
            <a:off x="6165748" y="1574391"/>
            <a:ext cx="152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Contract Negotiation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DE5350-57A5-3A95-9D9E-BA5DE99280D3}"/>
              </a:ext>
            </a:extLst>
          </p:cNvPr>
          <p:cNvSpPr/>
          <p:nvPr/>
        </p:nvSpPr>
        <p:spPr>
          <a:xfrm>
            <a:off x="5854694" y="2316306"/>
            <a:ext cx="325100" cy="325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3AE6B3-001B-2D72-C9F8-B7E1BFE9562A}"/>
              </a:ext>
            </a:extLst>
          </p:cNvPr>
          <p:cNvSpPr txBox="1"/>
          <p:nvPr/>
        </p:nvSpPr>
        <p:spPr>
          <a:xfrm>
            <a:off x="6202282" y="2323623"/>
            <a:ext cx="190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Non-finite Transfer Process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927CF8B-4967-A30C-289A-FF4A411CD580}"/>
              </a:ext>
            </a:extLst>
          </p:cNvPr>
          <p:cNvSpPr/>
          <p:nvPr/>
        </p:nvSpPr>
        <p:spPr>
          <a:xfrm>
            <a:off x="3774090" y="2582442"/>
            <a:ext cx="325100" cy="325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49261F-3946-859C-403C-4C42CE65D48C}"/>
              </a:ext>
            </a:extLst>
          </p:cNvPr>
          <p:cNvSpPr txBox="1"/>
          <p:nvPr/>
        </p:nvSpPr>
        <p:spPr>
          <a:xfrm>
            <a:off x="7336296" y="5123822"/>
            <a:ext cx="32991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Service Provider Pull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100" dirty="0"/>
              <a:t>OEM sends special access token to Service Provider to connect to a topic/channel when the transfer process is started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OEM Push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100" dirty="0"/>
              <a:t>Service provider sends special access token to OEM to send to a topic/channel when the transfer process is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064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2C1-028C-DD69-9590-D7D76F1C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7796-E33C-13D8-4D0A-6D8E179A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on a streaming implementation, e.g. Kafka</a:t>
            </a:r>
          </a:p>
          <a:p>
            <a:r>
              <a:rPr lang="en-US" dirty="0"/>
              <a:t>Build the </a:t>
            </a:r>
            <a:r>
              <a:rPr lang="en-US" i="1" dirty="0"/>
              <a:t>Policy Monitor </a:t>
            </a:r>
            <a:r>
              <a:rPr lang="en-US" dirty="0"/>
              <a:t>(upstream EDC)</a:t>
            </a:r>
          </a:p>
          <a:p>
            <a:pPr lvl="1"/>
            <a:r>
              <a:rPr lang="en-US" dirty="0"/>
              <a:t>Responsible for periodic policy checks and suspension/termination of finite transfer processes</a:t>
            </a:r>
          </a:p>
          <a:p>
            <a:pPr lvl="1"/>
            <a:r>
              <a:rPr lang="en-US" dirty="0"/>
              <a:t>Built using the EDC state machine framework</a:t>
            </a:r>
          </a:p>
          <a:p>
            <a:pPr lvl="1"/>
            <a:r>
              <a:rPr lang="en-US" dirty="0"/>
              <a:t>Similar to the </a:t>
            </a:r>
            <a:r>
              <a:rPr lang="en-US" dirty="0" err="1"/>
              <a:t>ContractNegotiationManager</a:t>
            </a:r>
            <a:r>
              <a:rPr lang="en-US" dirty="0"/>
              <a:t> and </a:t>
            </a:r>
            <a:r>
              <a:rPr lang="en-US" dirty="0" err="1"/>
              <a:t>TransferProcessManager</a:t>
            </a:r>
            <a:endParaRPr lang="en-US" dirty="0"/>
          </a:p>
          <a:p>
            <a:pPr lvl="1"/>
            <a:r>
              <a:rPr lang="en-US" dirty="0"/>
              <a:t>Extensible – SPI and HTTP callback </a:t>
            </a:r>
          </a:p>
        </p:txBody>
      </p:sp>
    </p:spTree>
    <p:extLst>
      <p:ext uri="{BB962C8B-B14F-4D97-AF65-F5344CB8AC3E}">
        <p14:creationId xmlns:p14="http://schemas.microsoft.com/office/powerpoint/2010/main" val="31091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136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EDC Streaming Concept with Policy Monitoring</vt:lpstr>
      <vt:lpstr>Streaming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SLIDE</dc:title>
  <dc:creator>Jim Marino</dc:creator>
  <cp:lastModifiedBy>Gerstner, Marc</cp:lastModifiedBy>
  <cp:revision>5</cp:revision>
  <dcterms:created xsi:type="dcterms:W3CDTF">2023-07-19T08:26:43Z</dcterms:created>
  <dcterms:modified xsi:type="dcterms:W3CDTF">2023-07-21T12:50:17Z</dcterms:modified>
</cp:coreProperties>
</file>