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5.jpg" ContentType="image/png"/>
  <Override PartName="/ppt/media/image6.jpg" ContentType="image/png"/>
  <Override PartName="/ppt/media/image7.jpg" ContentType="image/png"/>
  <Override PartName="/ppt/media/image8.jpg" ContentType="image/png"/>
  <Override PartName="/ppt/media/image9.jpg" ContentType="image/png"/>
  <Override PartName="/ppt/media/image12.jpg" ContentType="image/png"/>
  <Override PartName="/ppt/media/image1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3" r:id="rId7"/>
    <p:sldId id="264" r:id="rId8"/>
    <p:sldId id="283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2" r:id="rId17"/>
    <p:sldId id="274" r:id="rId18"/>
    <p:sldId id="277" r:id="rId19"/>
    <p:sldId id="276" r:id="rId20"/>
    <p:sldId id="278" r:id="rId21"/>
    <p:sldId id="279" r:id="rId22"/>
    <p:sldId id="280" r:id="rId23"/>
    <p:sldId id="282" r:id="rId24"/>
    <p:sldId id="284" r:id="rId2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03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4D5349-B0D7-0267-97BC-790CB99DF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37B724-F20D-5DFC-28C7-DDC829939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FA6254-E797-9CA0-F659-626957CC9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5418-B212-47E3-A734-CE67FA3D23ED}" type="datetimeFigureOut">
              <a:rPr lang="es-AR" smtClean="0"/>
              <a:t>5/12/2023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4F5EA8-73B1-7369-5348-602D989A8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74AA7F-CBA6-87A7-D090-28BEB3E0D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FE4F-E446-4732-91F2-EB662D38FBE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30650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BC31AA-25F9-5C18-1CD6-543880D27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841F9E-D5EB-B65C-CAB5-121435E03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796DCC-1F39-49BE-58EA-B9E6BA296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5418-B212-47E3-A734-CE67FA3D23ED}" type="datetimeFigureOut">
              <a:rPr lang="es-AR" smtClean="0"/>
              <a:t>5/12/2023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C83CA9-F205-00A3-6895-89E88DBAD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9DAC0E-C51C-62C9-C3FD-31F586F0B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FE4F-E446-4732-91F2-EB662D38FBE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553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375738-A159-C275-D260-3B0F5D1AF0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435DF30-CBFD-F777-76AB-3C1865487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BB393F-8C61-0FC1-B6AB-A20C3C7CD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5418-B212-47E3-A734-CE67FA3D23ED}" type="datetimeFigureOut">
              <a:rPr lang="es-AR" smtClean="0"/>
              <a:t>5/12/2023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9F0407-81D6-CA45-39B7-BB19EEB3A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B61E41-0FBD-E7DF-67E6-4D06EE7E1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FE4F-E446-4732-91F2-EB662D38FBE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51055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0FAE6C-7CB9-EDA2-510A-59D7102BB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E15A16-BE9F-7000-C190-FCA71D587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6A3A38-B558-16BD-A457-27181D44B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5418-B212-47E3-A734-CE67FA3D23ED}" type="datetimeFigureOut">
              <a:rPr lang="es-AR" smtClean="0"/>
              <a:t>5/12/2023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49D689-A2B7-D834-CA0D-D4C728DF3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3FE1F6-83CF-6334-C3A5-B492DD99C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FE4F-E446-4732-91F2-EB662D38FBE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31247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7B880-74FA-ED58-E1C2-EAFE936F2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EF4879-2B03-6753-4E02-2E1F1AB9E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4D85B9-F148-6BB1-5B73-E6B9B846D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5418-B212-47E3-A734-CE67FA3D23ED}" type="datetimeFigureOut">
              <a:rPr lang="es-AR" smtClean="0"/>
              <a:t>5/12/2023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DB54C9-671E-BF22-48EC-F64D167A8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58911D-8B8C-9CFC-A5F8-D46CD500B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FE4F-E446-4732-91F2-EB662D38FBE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58413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A12BFA-C7E3-8821-BBB4-347CC3CCD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F8CFC6-F96A-C2DE-1FC8-1353730224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FB01147-DB59-6864-441C-092D9C7C9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439F4D-CB75-B48A-3AAA-57A5049CC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5418-B212-47E3-A734-CE67FA3D23ED}" type="datetimeFigureOut">
              <a:rPr lang="es-AR" smtClean="0"/>
              <a:t>5/12/2023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684414-4068-682C-AADC-EA7D15FBE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024F33-2441-2CCF-0BB5-A57E86D13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FE4F-E446-4732-91F2-EB662D38FBE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79606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DC5A3-ED08-45CC-4CE4-21AD8B35E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988F84-05C2-B33C-E8EC-EC82DE061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DFE167-F260-2AAC-7A7A-8F9A723EA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1DCFD3D-14EE-2506-6E94-076857068C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7C968DB-04C9-D95E-B641-48340C270E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CA98F63-BC0D-CD8C-B4FC-3A396E4EC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5418-B212-47E3-A734-CE67FA3D23ED}" type="datetimeFigureOut">
              <a:rPr lang="es-AR" smtClean="0"/>
              <a:t>5/12/2023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9179EFB-3289-1755-1EBE-FE1FF1D0B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6958FF6-D5EE-A8F5-30DA-EE0BAFC1F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FE4F-E446-4732-91F2-EB662D38FBE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8349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977800-1CF5-76FC-50D4-1A3C73762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1EB8B68-238E-C7FC-E5FF-0799D78A4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5418-B212-47E3-A734-CE67FA3D23ED}" type="datetimeFigureOut">
              <a:rPr lang="es-AR" smtClean="0"/>
              <a:t>5/12/2023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E7B06CE-37D8-41B8-1E8E-4DE3D5A76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3F9D4B2-D507-CE3F-0128-0838B46A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FE4F-E446-4732-91F2-EB662D38FBE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49300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C4D2894-9002-FF38-367E-6AD9EC75C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5418-B212-47E3-A734-CE67FA3D23ED}" type="datetimeFigureOut">
              <a:rPr lang="es-AR" smtClean="0"/>
              <a:t>5/12/2023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B8A6325-0911-7D37-B303-D6CAFD123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00C95FA-4737-F6F8-4727-B05CB450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FE4F-E446-4732-91F2-EB662D38FBE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19132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7F56F-0751-7031-2888-881C200D2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D0FEE7-EA6C-17CA-414E-116CA6B9C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D9B4735-BFEC-C191-2B9C-8682A35F6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7FBE8D-922E-4E2C-EDDE-17CE4BF3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5418-B212-47E3-A734-CE67FA3D23ED}" type="datetimeFigureOut">
              <a:rPr lang="es-AR" smtClean="0"/>
              <a:t>5/12/2023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147ED6-0DD1-6672-A6D8-751022809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432C0A-246C-D4BD-0520-52E0F3AE5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FE4F-E446-4732-91F2-EB662D38FBE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0788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011C3-6809-0D89-38EF-F970547A5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BF4ECEF-F408-5FB8-1032-9C0C13298C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CB107F5-95AA-9BD3-C895-62AA75A09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1A7FA1-2B87-B30B-19CC-E807AF5E1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5418-B212-47E3-A734-CE67FA3D23ED}" type="datetimeFigureOut">
              <a:rPr lang="es-AR" smtClean="0"/>
              <a:t>5/12/2023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C05ABCC-0571-7A8C-2CA9-D64042E50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98D196-C1E2-CD90-4380-4B3826684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FE4F-E446-4732-91F2-EB662D38FBE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66736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E1FBD6D-9746-E587-3CF6-894E2B91E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5736D2-1412-A0F9-8EFC-1D0EC5841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640941-CC06-6FF8-6108-37456EE4DA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15418-B212-47E3-A734-CE67FA3D23ED}" type="datetimeFigureOut">
              <a:rPr lang="es-AR" smtClean="0"/>
              <a:t>5/12/2023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61FC9D-F6F6-982C-CC4B-074527D792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7B8D04-8CE8-57D3-29AC-B9CF078BD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9FE4F-E446-4732-91F2-EB662D38FBE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7291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github.com/caterinafosser/trabajo_fina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7740AEA5-B3E4-E5AA-F716-FD9C71446BCC}"/>
              </a:ext>
            </a:extLst>
          </p:cNvPr>
          <p:cNvGrpSpPr/>
          <p:nvPr/>
        </p:nvGrpSpPr>
        <p:grpSpPr>
          <a:xfrm>
            <a:off x="-6994402" y="267287"/>
            <a:ext cx="11863110" cy="7729980"/>
            <a:chOff x="2032000" y="827706"/>
            <a:chExt cx="8128000" cy="5202585"/>
          </a:xfrm>
          <a:blipFill>
            <a:blip r:embed="rId2"/>
            <a:stretch>
              <a:fillRect/>
            </a:stretch>
          </a:blipFill>
        </p:grpSpPr>
        <p:sp>
          <p:nvSpPr>
            <p:cNvPr id="5" name="Forma libre: forma 4">
              <a:extLst>
                <a:ext uri="{FF2B5EF4-FFF2-40B4-BE49-F238E27FC236}">
                  <a16:creationId xmlns:a16="http://schemas.microsoft.com/office/drawing/2014/main" id="{B15E5A13-9080-7DDF-2FD7-1C3ED09AD20C}"/>
                </a:ext>
              </a:extLst>
            </p:cNvPr>
            <p:cNvSpPr/>
            <p:nvPr/>
          </p:nvSpPr>
          <p:spPr>
            <a:xfrm>
              <a:off x="3984345" y="4061113"/>
              <a:ext cx="2283968" cy="1969178"/>
            </a:xfrm>
            <a:custGeom>
              <a:avLst/>
              <a:gdLst>
                <a:gd name="connsiteX0" fmla="*/ 0 w 2283968"/>
                <a:gd name="connsiteY0" fmla="*/ 984589 h 1969178"/>
                <a:gd name="connsiteX1" fmla="*/ 492295 w 2283968"/>
                <a:gd name="connsiteY1" fmla="*/ 0 h 1969178"/>
                <a:gd name="connsiteX2" fmla="*/ 1791674 w 2283968"/>
                <a:gd name="connsiteY2" fmla="*/ 0 h 1969178"/>
                <a:gd name="connsiteX3" fmla="*/ 2283968 w 2283968"/>
                <a:gd name="connsiteY3" fmla="*/ 984589 h 1969178"/>
                <a:gd name="connsiteX4" fmla="*/ 1791674 w 2283968"/>
                <a:gd name="connsiteY4" fmla="*/ 1969178 h 1969178"/>
                <a:gd name="connsiteX5" fmla="*/ 492295 w 2283968"/>
                <a:gd name="connsiteY5" fmla="*/ 1969178 h 1969178"/>
                <a:gd name="connsiteX6" fmla="*/ 0 w 2283968"/>
                <a:gd name="connsiteY6" fmla="*/ 984589 h 196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3968" h="1969178">
                  <a:moveTo>
                    <a:pt x="0" y="984589"/>
                  </a:moveTo>
                  <a:lnTo>
                    <a:pt x="492295" y="0"/>
                  </a:lnTo>
                  <a:lnTo>
                    <a:pt x="1791674" y="0"/>
                  </a:lnTo>
                  <a:lnTo>
                    <a:pt x="2283968" y="984589"/>
                  </a:lnTo>
                  <a:lnTo>
                    <a:pt x="1791674" y="1969178"/>
                  </a:lnTo>
                  <a:lnTo>
                    <a:pt x="492295" y="1969178"/>
                  </a:lnTo>
                  <a:lnTo>
                    <a:pt x="0" y="9845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4429" tIns="361459" rIns="354429" bIns="361459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AR" sz="4400" kern="1200"/>
            </a:p>
          </p:txBody>
        </p:sp>
        <p:sp>
          <p:nvSpPr>
            <p:cNvPr id="6" name="Hexágono 5">
              <a:extLst>
                <a:ext uri="{FF2B5EF4-FFF2-40B4-BE49-F238E27FC236}">
                  <a16:creationId xmlns:a16="http://schemas.microsoft.com/office/drawing/2014/main" id="{7B4A3AEE-1991-C1A9-A7D1-49AF6ECA79F0}"/>
                </a:ext>
              </a:extLst>
            </p:cNvPr>
            <p:cNvSpPr/>
            <p:nvPr/>
          </p:nvSpPr>
          <p:spPr>
            <a:xfrm>
              <a:off x="4043680" y="4930465"/>
              <a:ext cx="267411" cy="230474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Hexágono 6">
              <a:extLst>
                <a:ext uri="{FF2B5EF4-FFF2-40B4-BE49-F238E27FC236}">
                  <a16:creationId xmlns:a16="http://schemas.microsoft.com/office/drawing/2014/main" id="{EAD7BA66-152A-B942-4C19-F4B0C2320B62}"/>
                </a:ext>
              </a:extLst>
            </p:cNvPr>
            <p:cNvSpPr/>
            <p:nvPr/>
          </p:nvSpPr>
          <p:spPr>
            <a:xfrm>
              <a:off x="2032000" y="3003427"/>
              <a:ext cx="2283968" cy="1969178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Hexágono 7">
              <a:extLst>
                <a:ext uri="{FF2B5EF4-FFF2-40B4-BE49-F238E27FC236}">
                  <a16:creationId xmlns:a16="http://schemas.microsoft.com/office/drawing/2014/main" id="{988564B2-8DE5-02B8-FB4F-9C1292383383}"/>
                </a:ext>
              </a:extLst>
            </p:cNvPr>
            <p:cNvSpPr/>
            <p:nvPr/>
          </p:nvSpPr>
          <p:spPr>
            <a:xfrm>
              <a:off x="3586886" y="4712477"/>
              <a:ext cx="267411" cy="230474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orma libre: forma 8">
              <a:extLst>
                <a:ext uri="{FF2B5EF4-FFF2-40B4-BE49-F238E27FC236}">
                  <a16:creationId xmlns:a16="http://schemas.microsoft.com/office/drawing/2014/main" id="{94A3EDD3-0978-B54B-1CB3-53754EB97CEA}"/>
                </a:ext>
              </a:extLst>
            </p:cNvPr>
            <p:cNvSpPr/>
            <p:nvPr/>
          </p:nvSpPr>
          <p:spPr>
            <a:xfrm>
              <a:off x="5930188" y="2980016"/>
              <a:ext cx="2283968" cy="1969178"/>
            </a:xfrm>
            <a:custGeom>
              <a:avLst/>
              <a:gdLst>
                <a:gd name="connsiteX0" fmla="*/ 0 w 2283968"/>
                <a:gd name="connsiteY0" fmla="*/ 984589 h 1969178"/>
                <a:gd name="connsiteX1" fmla="*/ 492295 w 2283968"/>
                <a:gd name="connsiteY1" fmla="*/ 0 h 1969178"/>
                <a:gd name="connsiteX2" fmla="*/ 1791674 w 2283968"/>
                <a:gd name="connsiteY2" fmla="*/ 0 h 1969178"/>
                <a:gd name="connsiteX3" fmla="*/ 2283968 w 2283968"/>
                <a:gd name="connsiteY3" fmla="*/ 984589 h 1969178"/>
                <a:gd name="connsiteX4" fmla="*/ 1791674 w 2283968"/>
                <a:gd name="connsiteY4" fmla="*/ 1969178 h 1969178"/>
                <a:gd name="connsiteX5" fmla="*/ 492295 w 2283968"/>
                <a:gd name="connsiteY5" fmla="*/ 1969178 h 1969178"/>
                <a:gd name="connsiteX6" fmla="*/ 0 w 2283968"/>
                <a:gd name="connsiteY6" fmla="*/ 984589 h 196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3968" h="1969178">
                  <a:moveTo>
                    <a:pt x="0" y="984589"/>
                  </a:moveTo>
                  <a:lnTo>
                    <a:pt x="492295" y="0"/>
                  </a:lnTo>
                  <a:lnTo>
                    <a:pt x="1791674" y="0"/>
                  </a:lnTo>
                  <a:lnTo>
                    <a:pt x="2283968" y="984589"/>
                  </a:lnTo>
                  <a:lnTo>
                    <a:pt x="1791674" y="1969178"/>
                  </a:lnTo>
                  <a:lnTo>
                    <a:pt x="492295" y="1969178"/>
                  </a:lnTo>
                  <a:lnTo>
                    <a:pt x="0" y="9845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4429" tIns="361459" rIns="354429" bIns="361459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AR" sz="4400" kern="1200"/>
            </a:p>
          </p:txBody>
        </p:sp>
        <p:sp>
          <p:nvSpPr>
            <p:cNvPr id="10" name="Hexágono 9">
              <a:extLst>
                <a:ext uri="{FF2B5EF4-FFF2-40B4-BE49-F238E27FC236}">
                  <a16:creationId xmlns:a16="http://schemas.microsoft.com/office/drawing/2014/main" id="{D75A8280-6D21-ED53-2A17-ECC8A04FBC82}"/>
                </a:ext>
              </a:extLst>
            </p:cNvPr>
            <p:cNvSpPr/>
            <p:nvPr/>
          </p:nvSpPr>
          <p:spPr>
            <a:xfrm>
              <a:off x="7491577" y="4686984"/>
              <a:ext cx="267411" cy="230474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Hexágono 10">
              <a:extLst>
                <a:ext uri="{FF2B5EF4-FFF2-40B4-BE49-F238E27FC236}">
                  <a16:creationId xmlns:a16="http://schemas.microsoft.com/office/drawing/2014/main" id="{6F2C388C-5F22-6C92-10CD-E163E554C5F6}"/>
                </a:ext>
              </a:extLst>
            </p:cNvPr>
            <p:cNvSpPr/>
            <p:nvPr/>
          </p:nvSpPr>
          <p:spPr>
            <a:xfrm>
              <a:off x="7876032" y="4061113"/>
              <a:ext cx="2283968" cy="1969178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Hexágono 11">
              <a:extLst>
                <a:ext uri="{FF2B5EF4-FFF2-40B4-BE49-F238E27FC236}">
                  <a16:creationId xmlns:a16="http://schemas.microsoft.com/office/drawing/2014/main" id="{6C7490BB-5B6B-75FD-C904-E759C449A937}"/>
                </a:ext>
              </a:extLst>
            </p:cNvPr>
            <p:cNvSpPr/>
            <p:nvPr/>
          </p:nvSpPr>
          <p:spPr>
            <a:xfrm>
              <a:off x="7935366" y="4930465"/>
              <a:ext cx="267411" cy="230474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C3CF6FE1-A7DE-2590-0D23-3EEEB2BCDCD4}"/>
                </a:ext>
              </a:extLst>
            </p:cNvPr>
            <p:cNvSpPr/>
            <p:nvPr/>
          </p:nvSpPr>
          <p:spPr>
            <a:xfrm>
              <a:off x="3984345" y="1903601"/>
              <a:ext cx="2283968" cy="1969178"/>
            </a:xfrm>
            <a:custGeom>
              <a:avLst/>
              <a:gdLst>
                <a:gd name="connsiteX0" fmla="*/ 0 w 2283968"/>
                <a:gd name="connsiteY0" fmla="*/ 984589 h 1969178"/>
                <a:gd name="connsiteX1" fmla="*/ 492295 w 2283968"/>
                <a:gd name="connsiteY1" fmla="*/ 0 h 1969178"/>
                <a:gd name="connsiteX2" fmla="*/ 1791674 w 2283968"/>
                <a:gd name="connsiteY2" fmla="*/ 0 h 1969178"/>
                <a:gd name="connsiteX3" fmla="*/ 2283968 w 2283968"/>
                <a:gd name="connsiteY3" fmla="*/ 984589 h 1969178"/>
                <a:gd name="connsiteX4" fmla="*/ 1791674 w 2283968"/>
                <a:gd name="connsiteY4" fmla="*/ 1969178 h 1969178"/>
                <a:gd name="connsiteX5" fmla="*/ 492295 w 2283968"/>
                <a:gd name="connsiteY5" fmla="*/ 1969178 h 1969178"/>
                <a:gd name="connsiteX6" fmla="*/ 0 w 2283968"/>
                <a:gd name="connsiteY6" fmla="*/ 984589 h 196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3968" h="1969178">
                  <a:moveTo>
                    <a:pt x="0" y="984589"/>
                  </a:moveTo>
                  <a:lnTo>
                    <a:pt x="492295" y="0"/>
                  </a:lnTo>
                  <a:lnTo>
                    <a:pt x="1791674" y="0"/>
                  </a:lnTo>
                  <a:lnTo>
                    <a:pt x="2283968" y="984589"/>
                  </a:lnTo>
                  <a:lnTo>
                    <a:pt x="1791674" y="1969178"/>
                  </a:lnTo>
                  <a:lnTo>
                    <a:pt x="492295" y="1969178"/>
                  </a:lnTo>
                  <a:lnTo>
                    <a:pt x="0" y="9845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4429" tIns="361459" rIns="354429" bIns="361459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AR" sz="4400" kern="1200"/>
            </a:p>
          </p:txBody>
        </p:sp>
        <p:sp>
          <p:nvSpPr>
            <p:cNvPr id="14" name="Hexágono 13">
              <a:extLst>
                <a:ext uri="{FF2B5EF4-FFF2-40B4-BE49-F238E27FC236}">
                  <a16:creationId xmlns:a16="http://schemas.microsoft.com/office/drawing/2014/main" id="{6AAFD3B6-5393-084E-2F4C-D671BD022337}"/>
                </a:ext>
              </a:extLst>
            </p:cNvPr>
            <p:cNvSpPr/>
            <p:nvPr/>
          </p:nvSpPr>
          <p:spPr>
            <a:xfrm>
              <a:off x="5532729" y="1946262"/>
              <a:ext cx="267411" cy="230474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Hexágono 14">
              <a:extLst>
                <a:ext uri="{FF2B5EF4-FFF2-40B4-BE49-F238E27FC236}">
                  <a16:creationId xmlns:a16="http://schemas.microsoft.com/office/drawing/2014/main" id="{B3AFA921-2626-2780-0647-94AE086DE19D}"/>
                </a:ext>
              </a:extLst>
            </p:cNvPr>
            <p:cNvSpPr/>
            <p:nvPr/>
          </p:nvSpPr>
          <p:spPr>
            <a:xfrm>
              <a:off x="5930188" y="827706"/>
              <a:ext cx="2283968" cy="1969178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Hexágono 15">
              <a:extLst>
                <a:ext uri="{FF2B5EF4-FFF2-40B4-BE49-F238E27FC236}">
                  <a16:creationId xmlns:a16="http://schemas.microsoft.com/office/drawing/2014/main" id="{C77D15F6-4F1B-E7A2-2AD5-688CE02EAAE8}"/>
                </a:ext>
              </a:extLst>
            </p:cNvPr>
            <p:cNvSpPr/>
            <p:nvPr/>
          </p:nvSpPr>
          <p:spPr>
            <a:xfrm>
              <a:off x="5997651" y="1692376"/>
              <a:ext cx="267411" cy="230474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EC0C356-8DF6-05B5-9F93-8F954A909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70759"/>
            <a:ext cx="9144000" cy="2387600"/>
          </a:xfrm>
        </p:spPr>
        <p:txBody>
          <a:bodyPr>
            <a:noAutofit/>
          </a:bodyPr>
          <a:lstStyle/>
          <a:p>
            <a:r>
              <a:rPr lang="es-MX" sz="4400" dirty="0">
                <a:solidFill>
                  <a:schemeClr val="tx2">
                    <a:lumMod val="5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Trabajo Final</a:t>
            </a:r>
            <a:br>
              <a:rPr lang="es-MX" sz="4400" dirty="0">
                <a:solidFill>
                  <a:schemeClr val="tx2">
                    <a:lumMod val="5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</a:br>
            <a:r>
              <a:rPr lang="es-MX" sz="3600" dirty="0">
                <a:solidFill>
                  <a:schemeClr val="tx2">
                    <a:lumMod val="5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El Niño Oscilación del Sur</a:t>
            </a:r>
            <a:br>
              <a:rPr lang="es-MX" sz="3600" dirty="0">
                <a:solidFill>
                  <a:schemeClr val="tx2">
                    <a:lumMod val="5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</a:br>
            <a:r>
              <a:rPr lang="es-MX" sz="2800" dirty="0">
                <a:solidFill>
                  <a:schemeClr val="tx2">
                    <a:lumMod val="5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Caterina Fosser</a:t>
            </a:r>
            <a:endParaRPr lang="es-AR" sz="4400" dirty="0">
              <a:solidFill>
                <a:schemeClr val="tx2">
                  <a:lumMod val="50000"/>
                </a:schemeClr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622277-0AD7-38F9-E184-324546221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50434"/>
            <a:ext cx="9144000" cy="1655762"/>
          </a:xfrm>
        </p:spPr>
        <p:txBody>
          <a:bodyPr>
            <a:normAutofit/>
          </a:bodyPr>
          <a:lstStyle/>
          <a:p>
            <a:r>
              <a:rPr lang="es-MX" sz="2000" dirty="0">
                <a:solidFill>
                  <a:schemeClr val="tx2">
                    <a:lumMod val="50000"/>
                  </a:schemeClr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05-12-2023</a:t>
            </a:r>
          </a:p>
          <a:p>
            <a:r>
              <a:rPr lang="es-MX" sz="2000" dirty="0">
                <a:solidFill>
                  <a:schemeClr val="tx2">
                    <a:lumMod val="50000"/>
                  </a:schemeClr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DCAO - FCEN – UBA</a:t>
            </a:r>
          </a:p>
          <a:p>
            <a:r>
              <a:rPr lang="es-MX" sz="1800" dirty="0">
                <a:solidFill>
                  <a:schemeClr val="tx2">
                    <a:lumMod val="50000"/>
                  </a:schemeClr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Laboratorio de Procesamiento</a:t>
            </a:r>
          </a:p>
          <a:p>
            <a:r>
              <a:rPr lang="es-MX" sz="1800" dirty="0">
                <a:solidFill>
                  <a:schemeClr val="tx2">
                    <a:lumMod val="50000"/>
                  </a:schemeClr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de información Meteorológica</a:t>
            </a:r>
            <a:endParaRPr lang="es-AR" sz="1800" dirty="0">
              <a:solidFill>
                <a:schemeClr val="tx2">
                  <a:lumMod val="50000"/>
                </a:schemeClr>
              </a:solidFill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8E69B73E-CF07-6050-43E0-E6A796F04B6D}"/>
              </a:ext>
            </a:extLst>
          </p:cNvPr>
          <p:cNvGrpSpPr/>
          <p:nvPr/>
        </p:nvGrpSpPr>
        <p:grpSpPr>
          <a:xfrm>
            <a:off x="7565301" y="-5233292"/>
            <a:ext cx="11863110" cy="7729980"/>
            <a:chOff x="2032000" y="827706"/>
            <a:chExt cx="8128000" cy="5202585"/>
          </a:xfrm>
          <a:blipFill>
            <a:blip r:embed="rId2"/>
            <a:stretch>
              <a:fillRect/>
            </a:stretch>
          </a:blipFill>
        </p:grpSpPr>
        <p:sp>
          <p:nvSpPr>
            <p:cNvPr id="18" name="Forma libre: forma 17">
              <a:extLst>
                <a:ext uri="{FF2B5EF4-FFF2-40B4-BE49-F238E27FC236}">
                  <a16:creationId xmlns:a16="http://schemas.microsoft.com/office/drawing/2014/main" id="{A185CCFE-159D-9A64-4F5C-0C9E477E2FD1}"/>
                </a:ext>
              </a:extLst>
            </p:cNvPr>
            <p:cNvSpPr/>
            <p:nvPr/>
          </p:nvSpPr>
          <p:spPr>
            <a:xfrm>
              <a:off x="3984345" y="4061113"/>
              <a:ext cx="2283968" cy="1969178"/>
            </a:xfrm>
            <a:custGeom>
              <a:avLst/>
              <a:gdLst>
                <a:gd name="connsiteX0" fmla="*/ 0 w 2283968"/>
                <a:gd name="connsiteY0" fmla="*/ 984589 h 1969178"/>
                <a:gd name="connsiteX1" fmla="*/ 492295 w 2283968"/>
                <a:gd name="connsiteY1" fmla="*/ 0 h 1969178"/>
                <a:gd name="connsiteX2" fmla="*/ 1791674 w 2283968"/>
                <a:gd name="connsiteY2" fmla="*/ 0 h 1969178"/>
                <a:gd name="connsiteX3" fmla="*/ 2283968 w 2283968"/>
                <a:gd name="connsiteY3" fmla="*/ 984589 h 1969178"/>
                <a:gd name="connsiteX4" fmla="*/ 1791674 w 2283968"/>
                <a:gd name="connsiteY4" fmla="*/ 1969178 h 1969178"/>
                <a:gd name="connsiteX5" fmla="*/ 492295 w 2283968"/>
                <a:gd name="connsiteY5" fmla="*/ 1969178 h 1969178"/>
                <a:gd name="connsiteX6" fmla="*/ 0 w 2283968"/>
                <a:gd name="connsiteY6" fmla="*/ 984589 h 196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3968" h="1969178">
                  <a:moveTo>
                    <a:pt x="0" y="984589"/>
                  </a:moveTo>
                  <a:lnTo>
                    <a:pt x="492295" y="0"/>
                  </a:lnTo>
                  <a:lnTo>
                    <a:pt x="1791674" y="0"/>
                  </a:lnTo>
                  <a:lnTo>
                    <a:pt x="2283968" y="984589"/>
                  </a:lnTo>
                  <a:lnTo>
                    <a:pt x="1791674" y="1969178"/>
                  </a:lnTo>
                  <a:lnTo>
                    <a:pt x="492295" y="1969178"/>
                  </a:lnTo>
                  <a:lnTo>
                    <a:pt x="0" y="9845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4429" tIns="361459" rIns="354429" bIns="361459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AR" sz="4400" kern="1200"/>
            </a:p>
          </p:txBody>
        </p:sp>
        <p:sp>
          <p:nvSpPr>
            <p:cNvPr id="19" name="Hexágono 18">
              <a:extLst>
                <a:ext uri="{FF2B5EF4-FFF2-40B4-BE49-F238E27FC236}">
                  <a16:creationId xmlns:a16="http://schemas.microsoft.com/office/drawing/2014/main" id="{459C090C-3DC2-EC14-8635-7928B67FEB9C}"/>
                </a:ext>
              </a:extLst>
            </p:cNvPr>
            <p:cNvSpPr/>
            <p:nvPr/>
          </p:nvSpPr>
          <p:spPr>
            <a:xfrm>
              <a:off x="4043680" y="4930465"/>
              <a:ext cx="267411" cy="230474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Hexágono 19">
              <a:extLst>
                <a:ext uri="{FF2B5EF4-FFF2-40B4-BE49-F238E27FC236}">
                  <a16:creationId xmlns:a16="http://schemas.microsoft.com/office/drawing/2014/main" id="{8A8854EF-10C4-06D9-30F2-0A789B7971B5}"/>
                </a:ext>
              </a:extLst>
            </p:cNvPr>
            <p:cNvSpPr/>
            <p:nvPr/>
          </p:nvSpPr>
          <p:spPr>
            <a:xfrm>
              <a:off x="2032000" y="3003427"/>
              <a:ext cx="2283968" cy="1969178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Hexágono 20">
              <a:extLst>
                <a:ext uri="{FF2B5EF4-FFF2-40B4-BE49-F238E27FC236}">
                  <a16:creationId xmlns:a16="http://schemas.microsoft.com/office/drawing/2014/main" id="{701CA4AF-A72D-B381-EFCE-70C8E1E7819B}"/>
                </a:ext>
              </a:extLst>
            </p:cNvPr>
            <p:cNvSpPr/>
            <p:nvPr/>
          </p:nvSpPr>
          <p:spPr>
            <a:xfrm>
              <a:off x="3586886" y="4712477"/>
              <a:ext cx="267411" cy="230474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Forma libre: forma 21">
              <a:extLst>
                <a:ext uri="{FF2B5EF4-FFF2-40B4-BE49-F238E27FC236}">
                  <a16:creationId xmlns:a16="http://schemas.microsoft.com/office/drawing/2014/main" id="{F8D2FC56-39CD-F334-5B40-470C8B3652AF}"/>
                </a:ext>
              </a:extLst>
            </p:cNvPr>
            <p:cNvSpPr/>
            <p:nvPr/>
          </p:nvSpPr>
          <p:spPr>
            <a:xfrm>
              <a:off x="5930188" y="2980016"/>
              <a:ext cx="2283968" cy="1969178"/>
            </a:xfrm>
            <a:custGeom>
              <a:avLst/>
              <a:gdLst>
                <a:gd name="connsiteX0" fmla="*/ 0 w 2283968"/>
                <a:gd name="connsiteY0" fmla="*/ 984589 h 1969178"/>
                <a:gd name="connsiteX1" fmla="*/ 492295 w 2283968"/>
                <a:gd name="connsiteY1" fmla="*/ 0 h 1969178"/>
                <a:gd name="connsiteX2" fmla="*/ 1791674 w 2283968"/>
                <a:gd name="connsiteY2" fmla="*/ 0 h 1969178"/>
                <a:gd name="connsiteX3" fmla="*/ 2283968 w 2283968"/>
                <a:gd name="connsiteY3" fmla="*/ 984589 h 1969178"/>
                <a:gd name="connsiteX4" fmla="*/ 1791674 w 2283968"/>
                <a:gd name="connsiteY4" fmla="*/ 1969178 h 1969178"/>
                <a:gd name="connsiteX5" fmla="*/ 492295 w 2283968"/>
                <a:gd name="connsiteY5" fmla="*/ 1969178 h 1969178"/>
                <a:gd name="connsiteX6" fmla="*/ 0 w 2283968"/>
                <a:gd name="connsiteY6" fmla="*/ 984589 h 196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3968" h="1969178">
                  <a:moveTo>
                    <a:pt x="0" y="984589"/>
                  </a:moveTo>
                  <a:lnTo>
                    <a:pt x="492295" y="0"/>
                  </a:lnTo>
                  <a:lnTo>
                    <a:pt x="1791674" y="0"/>
                  </a:lnTo>
                  <a:lnTo>
                    <a:pt x="2283968" y="984589"/>
                  </a:lnTo>
                  <a:lnTo>
                    <a:pt x="1791674" y="1969178"/>
                  </a:lnTo>
                  <a:lnTo>
                    <a:pt x="492295" y="1969178"/>
                  </a:lnTo>
                  <a:lnTo>
                    <a:pt x="0" y="9845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4429" tIns="361459" rIns="354429" bIns="361459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AR" sz="4400" kern="1200"/>
            </a:p>
          </p:txBody>
        </p:sp>
        <p:sp>
          <p:nvSpPr>
            <p:cNvPr id="23" name="Hexágono 22">
              <a:extLst>
                <a:ext uri="{FF2B5EF4-FFF2-40B4-BE49-F238E27FC236}">
                  <a16:creationId xmlns:a16="http://schemas.microsoft.com/office/drawing/2014/main" id="{1029618F-9FBF-9C49-6EC5-A36AFA07C218}"/>
                </a:ext>
              </a:extLst>
            </p:cNvPr>
            <p:cNvSpPr/>
            <p:nvPr/>
          </p:nvSpPr>
          <p:spPr>
            <a:xfrm>
              <a:off x="7491577" y="4686984"/>
              <a:ext cx="267411" cy="230474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Hexágono 23">
              <a:extLst>
                <a:ext uri="{FF2B5EF4-FFF2-40B4-BE49-F238E27FC236}">
                  <a16:creationId xmlns:a16="http://schemas.microsoft.com/office/drawing/2014/main" id="{1596F243-5FC0-0578-74AC-E2442E78FC06}"/>
                </a:ext>
              </a:extLst>
            </p:cNvPr>
            <p:cNvSpPr/>
            <p:nvPr/>
          </p:nvSpPr>
          <p:spPr>
            <a:xfrm>
              <a:off x="7876032" y="4061113"/>
              <a:ext cx="2283968" cy="1969178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Hexágono 24">
              <a:extLst>
                <a:ext uri="{FF2B5EF4-FFF2-40B4-BE49-F238E27FC236}">
                  <a16:creationId xmlns:a16="http://schemas.microsoft.com/office/drawing/2014/main" id="{F0AC5474-9C6B-D3B5-2F15-4BDCD570D102}"/>
                </a:ext>
              </a:extLst>
            </p:cNvPr>
            <p:cNvSpPr/>
            <p:nvPr/>
          </p:nvSpPr>
          <p:spPr>
            <a:xfrm>
              <a:off x="7935366" y="4930465"/>
              <a:ext cx="267411" cy="230474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Forma libre: forma 25">
              <a:extLst>
                <a:ext uri="{FF2B5EF4-FFF2-40B4-BE49-F238E27FC236}">
                  <a16:creationId xmlns:a16="http://schemas.microsoft.com/office/drawing/2014/main" id="{4B67AB16-E708-8C60-6236-BCAA9E9923CF}"/>
                </a:ext>
              </a:extLst>
            </p:cNvPr>
            <p:cNvSpPr/>
            <p:nvPr/>
          </p:nvSpPr>
          <p:spPr>
            <a:xfrm>
              <a:off x="3984345" y="1903601"/>
              <a:ext cx="2283968" cy="1969178"/>
            </a:xfrm>
            <a:custGeom>
              <a:avLst/>
              <a:gdLst>
                <a:gd name="connsiteX0" fmla="*/ 0 w 2283968"/>
                <a:gd name="connsiteY0" fmla="*/ 984589 h 1969178"/>
                <a:gd name="connsiteX1" fmla="*/ 492295 w 2283968"/>
                <a:gd name="connsiteY1" fmla="*/ 0 h 1969178"/>
                <a:gd name="connsiteX2" fmla="*/ 1791674 w 2283968"/>
                <a:gd name="connsiteY2" fmla="*/ 0 h 1969178"/>
                <a:gd name="connsiteX3" fmla="*/ 2283968 w 2283968"/>
                <a:gd name="connsiteY3" fmla="*/ 984589 h 1969178"/>
                <a:gd name="connsiteX4" fmla="*/ 1791674 w 2283968"/>
                <a:gd name="connsiteY4" fmla="*/ 1969178 h 1969178"/>
                <a:gd name="connsiteX5" fmla="*/ 492295 w 2283968"/>
                <a:gd name="connsiteY5" fmla="*/ 1969178 h 1969178"/>
                <a:gd name="connsiteX6" fmla="*/ 0 w 2283968"/>
                <a:gd name="connsiteY6" fmla="*/ 984589 h 196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3968" h="1969178">
                  <a:moveTo>
                    <a:pt x="0" y="984589"/>
                  </a:moveTo>
                  <a:lnTo>
                    <a:pt x="492295" y="0"/>
                  </a:lnTo>
                  <a:lnTo>
                    <a:pt x="1791674" y="0"/>
                  </a:lnTo>
                  <a:lnTo>
                    <a:pt x="2283968" y="984589"/>
                  </a:lnTo>
                  <a:lnTo>
                    <a:pt x="1791674" y="1969178"/>
                  </a:lnTo>
                  <a:lnTo>
                    <a:pt x="492295" y="1969178"/>
                  </a:lnTo>
                  <a:lnTo>
                    <a:pt x="0" y="9845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4429" tIns="361459" rIns="354429" bIns="361459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AR" sz="4400" kern="1200"/>
            </a:p>
          </p:txBody>
        </p:sp>
        <p:sp>
          <p:nvSpPr>
            <p:cNvPr id="27" name="Hexágono 26">
              <a:extLst>
                <a:ext uri="{FF2B5EF4-FFF2-40B4-BE49-F238E27FC236}">
                  <a16:creationId xmlns:a16="http://schemas.microsoft.com/office/drawing/2014/main" id="{18958EEF-852D-CE68-DF11-27223C231FAB}"/>
                </a:ext>
              </a:extLst>
            </p:cNvPr>
            <p:cNvSpPr/>
            <p:nvPr/>
          </p:nvSpPr>
          <p:spPr>
            <a:xfrm>
              <a:off x="5532729" y="1946262"/>
              <a:ext cx="267411" cy="230474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Hexágono 27">
              <a:extLst>
                <a:ext uri="{FF2B5EF4-FFF2-40B4-BE49-F238E27FC236}">
                  <a16:creationId xmlns:a16="http://schemas.microsoft.com/office/drawing/2014/main" id="{C3D058F1-6A36-F7D8-6AFC-1DC427EFC516}"/>
                </a:ext>
              </a:extLst>
            </p:cNvPr>
            <p:cNvSpPr/>
            <p:nvPr/>
          </p:nvSpPr>
          <p:spPr>
            <a:xfrm>
              <a:off x="5930188" y="827706"/>
              <a:ext cx="2283968" cy="1969178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Hexágono 28">
              <a:extLst>
                <a:ext uri="{FF2B5EF4-FFF2-40B4-BE49-F238E27FC236}">
                  <a16:creationId xmlns:a16="http://schemas.microsoft.com/office/drawing/2014/main" id="{D98AA98E-8438-E20F-F6EA-408CF2B7B417}"/>
                </a:ext>
              </a:extLst>
            </p:cNvPr>
            <p:cNvSpPr/>
            <p:nvPr/>
          </p:nvSpPr>
          <p:spPr>
            <a:xfrm>
              <a:off x="5997651" y="1692376"/>
              <a:ext cx="267411" cy="230474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9A38BB74-7CCE-CFB7-5086-B1430E6FEED2}"/>
              </a:ext>
            </a:extLst>
          </p:cNvPr>
          <p:cNvSpPr/>
          <p:nvPr/>
        </p:nvSpPr>
        <p:spPr>
          <a:xfrm>
            <a:off x="838199" y="9201764"/>
            <a:ext cx="3511608" cy="4063523"/>
          </a:xfrm>
          <a:prstGeom prst="roundRect">
            <a:avLst>
              <a:gd name="adj" fmla="val 356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7C654786-91B7-14AF-17DD-C2BA21990094}"/>
              </a:ext>
            </a:extLst>
          </p:cNvPr>
          <p:cNvSpPr txBox="1"/>
          <p:nvPr/>
        </p:nvSpPr>
        <p:spPr>
          <a:xfrm>
            <a:off x="838200" y="9201764"/>
            <a:ext cx="2102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EL NIÑO</a:t>
            </a:r>
          </a:p>
          <a:p>
            <a:r>
              <a:rPr lang="es-MX" dirty="0">
                <a:solidFill>
                  <a:schemeClr val="bg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OSCILACIÓN SUR</a:t>
            </a:r>
            <a:endParaRPr lang="es-AR" dirty="0">
              <a:solidFill>
                <a:schemeClr val="bg1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67F12379-A994-7CE4-4DAF-DA46867965D6}"/>
              </a:ext>
            </a:extLst>
          </p:cNvPr>
          <p:cNvSpPr txBox="1"/>
          <p:nvPr/>
        </p:nvSpPr>
        <p:spPr>
          <a:xfrm>
            <a:off x="838199" y="9968369"/>
            <a:ext cx="351160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700" dirty="0">
                <a:solidFill>
                  <a:schemeClr val="bg1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Es un patrón de 2-5 años que consiste en la variación de parámetros sobre el Pacífico Ecuatorial, con dos fases:</a:t>
            </a:r>
            <a:br>
              <a:rPr lang="es-MX" sz="1700" dirty="0">
                <a:solidFill>
                  <a:schemeClr val="bg1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</a:br>
            <a:r>
              <a:rPr lang="es-MX" sz="1700" dirty="0">
                <a:solidFill>
                  <a:schemeClr val="bg1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Fase cálida → </a:t>
            </a:r>
            <a:r>
              <a:rPr lang="es-MX" sz="1700" dirty="0">
                <a:solidFill>
                  <a:schemeClr val="accent6">
                    <a:lumMod val="20000"/>
                    <a:lumOff val="80000"/>
                  </a:schemeClr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El Niño</a:t>
            </a:r>
          </a:p>
          <a:p>
            <a:r>
              <a:rPr lang="es-MX" sz="1700" dirty="0">
                <a:solidFill>
                  <a:schemeClr val="bg1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Fase fría → </a:t>
            </a:r>
            <a:r>
              <a:rPr lang="es-MX" sz="17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La Niña</a:t>
            </a:r>
          </a:p>
          <a:p>
            <a:endParaRPr lang="es-MX" sz="1700" dirty="0">
              <a:solidFill>
                <a:schemeClr val="bg1"/>
              </a:solidFill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r>
              <a:rPr lang="es-MX" sz="1700" dirty="0">
                <a:solidFill>
                  <a:schemeClr val="bg1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Se le asocian cambios en los patrones de presión, precipitación, etc. en otras partes del mundo</a:t>
            </a:r>
          </a:p>
        </p:txBody>
      </p:sp>
    </p:spTree>
    <p:extLst>
      <p:ext uri="{BB962C8B-B14F-4D97-AF65-F5344CB8AC3E}">
        <p14:creationId xmlns:p14="http://schemas.microsoft.com/office/powerpoint/2010/main" val="1486040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543BC3F0-FBB0-177C-9629-BB93016E0D26}"/>
              </a:ext>
            </a:extLst>
          </p:cNvPr>
          <p:cNvSpPr/>
          <p:nvPr/>
        </p:nvSpPr>
        <p:spPr>
          <a:xfrm>
            <a:off x="925398" y="1140643"/>
            <a:ext cx="10341204" cy="4576714"/>
          </a:xfrm>
          <a:prstGeom prst="roundRect">
            <a:avLst>
              <a:gd name="adj" fmla="val 303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0100CA5-1409-B94D-ED5A-407B35DD1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619" y="1281226"/>
            <a:ext cx="10054762" cy="4295547"/>
          </a:xfrm>
          <a:prstGeom prst="rect">
            <a:avLst/>
          </a:prstGeom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939FEB4A-4ED8-1D8F-5BD0-7CCB8F7594DC}"/>
              </a:ext>
            </a:extLst>
          </p:cNvPr>
          <p:cNvSpPr/>
          <p:nvPr/>
        </p:nvSpPr>
        <p:spPr>
          <a:xfrm>
            <a:off x="7890235" y="1140643"/>
            <a:ext cx="3376367" cy="4576714"/>
          </a:xfrm>
          <a:prstGeom prst="roundRect">
            <a:avLst>
              <a:gd name="adj" fmla="val 303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FE0B626C-A112-C911-F8A9-1F3DBAB8AD3E}"/>
              </a:ext>
            </a:extLst>
          </p:cNvPr>
          <p:cNvSpPr/>
          <p:nvPr/>
        </p:nvSpPr>
        <p:spPr>
          <a:xfrm>
            <a:off x="7994838" y="1319343"/>
            <a:ext cx="3167159" cy="4219312"/>
          </a:xfrm>
          <a:prstGeom prst="roundRect">
            <a:avLst>
              <a:gd name="adj" fmla="val 303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781D8CF-3634-DA36-841D-DF6DB5C9D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9590" y="1435663"/>
            <a:ext cx="2977656" cy="3986672"/>
          </a:xfrm>
          <a:prstGeom prst="rect">
            <a:avLst/>
          </a:prstGeom>
        </p:spPr>
      </p:pic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66E1D23E-FC49-E31D-D4BD-4C9ECBCF1845}"/>
              </a:ext>
            </a:extLst>
          </p:cNvPr>
          <p:cNvSpPr/>
          <p:nvPr/>
        </p:nvSpPr>
        <p:spPr>
          <a:xfrm>
            <a:off x="12982281" y="2118673"/>
            <a:ext cx="9087440" cy="2620652"/>
          </a:xfrm>
          <a:prstGeom prst="roundRect">
            <a:avLst>
              <a:gd name="adj" fmla="val 30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EFD327E-0CDC-9F8D-80E8-9E5D7D366D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8326" y="2229470"/>
            <a:ext cx="8855350" cy="2399059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71016BC9-9B98-0B84-BCF6-9DB46D7A4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1488"/>
            <a:ext cx="10515600" cy="729154"/>
          </a:xfrm>
        </p:spPr>
        <p:txBody>
          <a:bodyPr>
            <a:normAutofit/>
          </a:bodyPr>
          <a:lstStyle/>
          <a:p>
            <a:r>
              <a:rPr lang="es-MX" sz="3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Anomalías + Eventos EN/LN</a:t>
            </a:r>
            <a:endParaRPr lang="es-AR" sz="32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329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543BC3F0-FBB0-177C-9629-BB93016E0D26}"/>
              </a:ext>
            </a:extLst>
          </p:cNvPr>
          <p:cNvSpPr/>
          <p:nvPr/>
        </p:nvSpPr>
        <p:spPr>
          <a:xfrm>
            <a:off x="925398" y="1140643"/>
            <a:ext cx="10341204" cy="4576714"/>
          </a:xfrm>
          <a:prstGeom prst="roundRect">
            <a:avLst>
              <a:gd name="adj" fmla="val 303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0100CA5-1409-B94D-ED5A-407B35DD1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619" y="1281226"/>
            <a:ext cx="10054762" cy="4295547"/>
          </a:xfrm>
          <a:prstGeom prst="rect">
            <a:avLst/>
          </a:prstGeom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939FEB4A-4ED8-1D8F-5BD0-7CCB8F7594DC}"/>
              </a:ext>
            </a:extLst>
          </p:cNvPr>
          <p:cNvSpPr/>
          <p:nvPr/>
        </p:nvSpPr>
        <p:spPr>
          <a:xfrm>
            <a:off x="7890235" y="1140643"/>
            <a:ext cx="3376367" cy="4576714"/>
          </a:xfrm>
          <a:prstGeom prst="roundRect">
            <a:avLst>
              <a:gd name="adj" fmla="val 303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FE0B626C-A112-C911-F8A9-1F3DBAB8AD3E}"/>
              </a:ext>
            </a:extLst>
          </p:cNvPr>
          <p:cNvSpPr/>
          <p:nvPr/>
        </p:nvSpPr>
        <p:spPr>
          <a:xfrm>
            <a:off x="7994838" y="1319343"/>
            <a:ext cx="3167159" cy="4219312"/>
          </a:xfrm>
          <a:prstGeom prst="roundRect">
            <a:avLst>
              <a:gd name="adj" fmla="val 303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781D8CF-3634-DA36-841D-DF6DB5C9D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9590" y="1435663"/>
            <a:ext cx="2977656" cy="3986672"/>
          </a:xfrm>
          <a:prstGeom prst="rect">
            <a:avLst/>
          </a:prstGeom>
        </p:spPr>
      </p:pic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6ABCA9E7-B0A6-1E59-8570-D8F87AFED097}"/>
              </a:ext>
            </a:extLst>
          </p:cNvPr>
          <p:cNvSpPr/>
          <p:nvPr/>
        </p:nvSpPr>
        <p:spPr>
          <a:xfrm>
            <a:off x="1552280" y="2118673"/>
            <a:ext cx="9087440" cy="2620652"/>
          </a:xfrm>
          <a:prstGeom prst="roundRect">
            <a:avLst>
              <a:gd name="adj" fmla="val 30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A71DD06-519F-AA58-CC56-8F9A3EFBF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8325" y="2229470"/>
            <a:ext cx="8855350" cy="2399059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D4F51300-D3F0-74B7-E42B-84F4C4933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1488"/>
            <a:ext cx="10515600" cy="729154"/>
          </a:xfrm>
        </p:spPr>
        <p:txBody>
          <a:bodyPr>
            <a:normAutofit/>
          </a:bodyPr>
          <a:lstStyle/>
          <a:p>
            <a:r>
              <a:rPr lang="es-MX" sz="3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Anomalías + Eventos EN/LN</a:t>
            </a:r>
            <a:endParaRPr lang="es-AR" sz="32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0088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543BC3F0-FBB0-177C-9629-BB93016E0D26}"/>
              </a:ext>
            </a:extLst>
          </p:cNvPr>
          <p:cNvSpPr/>
          <p:nvPr/>
        </p:nvSpPr>
        <p:spPr>
          <a:xfrm>
            <a:off x="925398" y="1140643"/>
            <a:ext cx="10341204" cy="4576714"/>
          </a:xfrm>
          <a:prstGeom prst="roundRect">
            <a:avLst>
              <a:gd name="adj" fmla="val 303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0100CA5-1409-B94D-ED5A-407B35DD1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619" y="1281226"/>
            <a:ext cx="10054762" cy="4295547"/>
          </a:xfrm>
          <a:prstGeom prst="rect">
            <a:avLst/>
          </a:prstGeom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939FEB4A-4ED8-1D8F-5BD0-7CCB8F7594DC}"/>
              </a:ext>
            </a:extLst>
          </p:cNvPr>
          <p:cNvSpPr/>
          <p:nvPr/>
        </p:nvSpPr>
        <p:spPr>
          <a:xfrm>
            <a:off x="7890235" y="1140643"/>
            <a:ext cx="3376367" cy="4576714"/>
          </a:xfrm>
          <a:prstGeom prst="roundRect">
            <a:avLst>
              <a:gd name="adj" fmla="val 303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FE0B626C-A112-C911-F8A9-1F3DBAB8AD3E}"/>
              </a:ext>
            </a:extLst>
          </p:cNvPr>
          <p:cNvSpPr/>
          <p:nvPr/>
        </p:nvSpPr>
        <p:spPr>
          <a:xfrm>
            <a:off x="7994838" y="1319343"/>
            <a:ext cx="3167159" cy="4219312"/>
          </a:xfrm>
          <a:prstGeom prst="roundRect">
            <a:avLst>
              <a:gd name="adj" fmla="val 303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781D8CF-3634-DA36-841D-DF6DB5C9D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9590" y="1435663"/>
            <a:ext cx="2977656" cy="3986672"/>
          </a:xfrm>
          <a:prstGeom prst="rect">
            <a:avLst/>
          </a:prstGeom>
        </p:spPr>
      </p:pic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6ABCA9E7-B0A6-1E59-8570-D8F87AFED097}"/>
              </a:ext>
            </a:extLst>
          </p:cNvPr>
          <p:cNvSpPr/>
          <p:nvPr/>
        </p:nvSpPr>
        <p:spPr>
          <a:xfrm>
            <a:off x="1552280" y="2118673"/>
            <a:ext cx="9087440" cy="2620652"/>
          </a:xfrm>
          <a:prstGeom prst="roundRect">
            <a:avLst>
              <a:gd name="adj" fmla="val 30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A71DD06-519F-AA58-CC56-8F9A3EFBF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8325" y="2229470"/>
            <a:ext cx="8855350" cy="2399059"/>
          </a:xfrm>
          <a:prstGeom prst="rect">
            <a:avLst/>
          </a:prstGeom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2B47BBD3-3730-C72D-6845-D128A514D6C2}"/>
              </a:ext>
            </a:extLst>
          </p:cNvPr>
          <p:cNvCxnSpPr/>
          <p:nvPr/>
        </p:nvCxnSpPr>
        <p:spPr>
          <a:xfrm>
            <a:off x="2045617" y="2733773"/>
            <a:ext cx="2545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5D22B86F-8F8D-B8CB-48BB-BC0F9F3A7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1488"/>
            <a:ext cx="10515600" cy="729154"/>
          </a:xfrm>
        </p:spPr>
        <p:txBody>
          <a:bodyPr>
            <a:normAutofit/>
          </a:bodyPr>
          <a:lstStyle/>
          <a:p>
            <a:r>
              <a:rPr lang="es-MX" sz="3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Anomalías + Eventos EN/LN</a:t>
            </a:r>
            <a:endParaRPr lang="es-AR" sz="32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3AF2EC70-23F6-1E0E-F398-95F09951BB07}"/>
              </a:ext>
            </a:extLst>
          </p:cNvPr>
          <p:cNvGrpSpPr/>
          <p:nvPr/>
        </p:nvGrpSpPr>
        <p:grpSpPr>
          <a:xfrm>
            <a:off x="2600076" y="7029115"/>
            <a:ext cx="11863110" cy="7729980"/>
            <a:chOff x="2032000" y="827706"/>
            <a:chExt cx="8128000" cy="5202585"/>
          </a:xfrm>
          <a:blipFill>
            <a:blip r:embed="rId5"/>
            <a:stretch>
              <a:fillRect/>
            </a:stretch>
          </a:blipFill>
        </p:grpSpPr>
        <p:sp>
          <p:nvSpPr>
            <p:cNvPr id="12" name="Forma libre: forma 11">
              <a:extLst>
                <a:ext uri="{FF2B5EF4-FFF2-40B4-BE49-F238E27FC236}">
                  <a16:creationId xmlns:a16="http://schemas.microsoft.com/office/drawing/2014/main" id="{E2A1AEAE-FD84-9E2D-3EC2-5A5B0265CE56}"/>
                </a:ext>
              </a:extLst>
            </p:cNvPr>
            <p:cNvSpPr/>
            <p:nvPr/>
          </p:nvSpPr>
          <p:spPr>
            <a:xfrm>
              <a:off x="3984345" y="4061113"/>
              <a:ext cx="2283968" cy="1969178"/>
            </a:xfrm>
            <a:custGeom>
              <a:avLst/>
              <a:gdLst>
                <a:gd name="connsiteX0" fmla="*/ 0 w 2283968"/>
                <a:gd name="connsiteY0" fmla="*/ 984589 h 1969178"/>
                <a:gd name="connsiteX1" fmla="*/ 492295 w 2283968"/>
                <a:gd name="connsiteY1" fmla="*/ 0 h 1969178"/>
                <a:gd name="connsiteX2" fmla="*/ 1791674 w 2283968"/>
                <a:gd name="connsiteY2" fmla="*/ 0 h 1969178"/>
                <a:gd name="connsiteX3" fmla="*/ 2283968 w 2283968"/>
                <a:gd name="connsiteY3" fmla="*/ 984589 h 1969178"/>
                <a:gd name="connsiteX4" fmla="*/ 1791674 w 2283968"/>
                <a:gd name="connsiteY4" fmla="*/ 1969178 h 1969178"/>
                <a:gd name="connsiteX5" fmla="*/ 492295 w 2283968"/>
                <a:gd name="connsiteY5" fmla="*/ 1969178 h 1969178"/>
                <a:gd name="connsiteX6" fmla="*/ 0 w 2283968"/>
                <a:gd name="connsiteY6" fmla="*/ 984589 h 196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3968" h="1969178">
                  <a:moveTo>
                    <a:pt x="0" y="984589"/>
                  </a:moveTo>
                  <a:lnTo>
                    <a:pt x="492295" y="0"/>
                  </a:lnTo>
                  <a:lnTo>
                    <a:pt x="1791674" y="0"/>
                  </a:lnTo>
                  <a:lnTo>
                    <a:pt x="2283968" y="984589"/>
                  </a:lnTo>
                  <a:lnTo>
                    <a:pt x="1791674" y="1969178"/>
                  </a:lnTo>
                  <a:lnTo>
                    <a:pt x="492295" y="1969178"/>
                  </a:lnTo>
                  <a:lnTo>
                    <a:pt x="0" y="9845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4429" tIns="361459" rIns="354429" bIns="361459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AR" sz="4400" kern="1200"/>
            </a:p>
          </p:txBody>
        </p:sp>
        <p:sp>
          <p:nvSpPr>
            <p:cNvPr id="13" name="Hexágono 12">
              <a:extLst>
                <a:ext uri="{FF2B5EF4-FFF2-40B4-BE49-F238E27FC236}">
                  <a16:creationId xmlns:a16="http://schemas.microsoft.com/office/drawing/2014/main" id="{6DC8BEDD-C578-3D2A-3B74-FA86FE79D408}"/>
                </a:ext>
              </a:extLst>
            </p:cNvPr>
            <p:cNvSpPr/>
            <p:nvPr/>
          </p:nvSpPr>
          <p:spPr>
            <a:xfrm>
              <a:off x="4043680" y="4930465"/>
              <a:ext cx="267411" cy="230474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Hexágono 13">
              <a:extLst>
                <a:ext uri="{FF2B5EF4-FFF2-40B4-BE49-F238E27FC236}">
                  <a16:creationId xmlns:a16="http://schemas.microsoft.com/office/drawing/2014/main" id="{3CA43FBE-BD35-868E-726F-7CA2141D9B27}"/>
                </a:ext>
              </a:extLst>
            </p:cNvPr>
            <p:cNvSpPr/>
            <p:nvPr/>
          </p:nvSpPr>
          <p:spPr>
            <a:xfrm>
              <a:off x="2032000" y="3003427"/>
              <a:ext cx="2283968" cy="1969178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Hexágono 14">
              <a:extLst>
                <a:ext uri="{FF2B5EF4-FFF2-40B4-BE49-F238E27FC236}">
                  <a16:creationId xmlns:a16="http://schemas.microsoft.com/office/drawing/2014/main" id="{9FD11BD0-7175-9A50-CA3C-9CB8CBCE35C9}"/>
                </a:ext>
              </a:extLst>
            </p:cNvPr>
            <p:cNvSpPr/>
            <p:nvPr/>
          </p:nvSpPr>
          <p:spPr>
            <a:xfrm>
              <a:off x="3586886" y="4712477"/>
              <a:ext cx="267411" cy="230474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4D16E4D7-A768-A88C-C733-454F14D0F7A4}"/>
                </a:ext>
              </a:extLst>
            </p:cNvPr>
            <p:cNvSpPr/>
            <p:nvPr/>
          </p:nvSpPr>
          <p:spPr>
            <a:xfrm>
              <a:off x="5930188" y="2980016"/>
              <a:ext cx="2283968" cy="1969178"/>
            </a:xfrm>
            <a:custGeom>
              <a:avLst/>
              <a:gdLst>
                <a:gd name="connsiteX0" fmla="*/ 0 w 2283968"/>
                <a:gd name="connsiteY0" fmla="*/ 984589 h 1969178"/>
                <a:gd name="connsiteX1" fmla="*/ 492295 w 2283968"/>
                <a:gd name="connsiteY1" fmla="*/ 0 h 1969178"/>
                <a:gd name="connsiteX2" fmla="*/ 1791674 w 2283968"/>
                <a:gd name="connsiteY2" fmla="*/ 0 h 1969178"/>
                <a:gd name="connsiteX3" fmla="*/ 2283968 w 2283968"/>
                <a:gd name="connsiteY3" fmla="*/ 984589 h 1969178"/>
                <a:gd name="connsiteX4" fmla="*/ 1791674 w 2283968"/>
                <a:gd name="connsiteY4" fmla="*/ 1969178 h 1969178"/>
                <a:gd name="connsiteX5" fmla="*/ 492295 w 2283968"/>
                <a:gd name="connsiteY5" fmla="*/ 1969178 h 1969178"/>
                <a:gd name="connsiteX6" fmla="*/ 0 w 2283968"/>
                <a:gd name="connsiteY6" fmla="*/ 984589 h 196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3968" h="1969178">
                  <a:moveTo>
                    <a:pt x="0" y="984589"/>
                  </a:moveTo>
                  <a:lnTo>
                    <a:pt x="492295" y="0"/>
                  </a:lnTo>
                  <a:lnTo>
                    <a:pt x="1791674" y="0"/>
                  </a:lnTo>
                  <a:lnTo>
                    <a:pt x="2283968" y="984589"/>
                  </a:lnTo>
                  <a:lnTo>
                    <a:pt x="1791674" y="1969178"/>
                  </a:lnTo>
                  <a:lnTo>
                    <a:pt x="492295" y="1969178"/>
                  </a:lnTo>
                  <a:lnTo>
                    <a:pt x="0" y="9845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4429" tIns="361459" rIns="354429" bIns="361459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AR" sz="4400" kern="1200"/>
            </a:p>
          </p:txBody>
        </p:sp>
        <p:sp>
          <p:nvSpPr>
            <p:cNvPr id="17" name="Hexágono 16">
              <a:extLst>
                <a:ext uri="{FF2B5EF4-FFF2-40B4-BE49-F238E27FC236}">
                  <a16:creationId xmlns:a16="http://schemas.microsoft.com/office/drawing/2014/main" id="{6632374F-9AE9-0A4B-4C45-D5329E5536BA}"/>
                </a:ext>
              </a:extLst>
            </p:cNvPr>
            <p:cNvSpPr/>
            <p:nvPr/>
          </p:nvSpPr>
          <p:spPr>
            <a:xfrm>
              <a:off x="7491577" y="4686984"/>
              <a:ext cx="267411" cy="230474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Hexágono 17">
              <a:extLst>
                <a:ext uri="{FF2B5EF4-FFF2-40B4-BE49-F238E27FC236}">
                  <a16:creationId xmlns:a16="http://schemas.microsoft.com/office/drawing/2014/main" id="{2BF0F923-6BD8-7D05-15D8-C1B0CDF75860}"/>
                </a:ext>
              </a:extLst>
            </p:cNvPr>
            <p:cNvSpPr/>
            <p:nvPr/>
          </p:nvSpPr>
          <p:spPr>
            <a:xfrm>
              <a:off x="7876032" y="4061113"/>
              <a:ext cx="2283968" cy="1969178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Hexágono 18">
              <a:extLst>
                <a:ext uri="{FF2B5EF4-FFF2-40B4-BE49-F238E27FC236}">
                  <a16:creationId xmlns:a16="http://schemas.microsoft.com/office/drawing/2014/main" id="{0F0C3BB9-878F-EEBE-7DD1-9645D15DEFF7}"/>
                </a:ext>
              </a:extLst>
            </p:cNvPr>
            <p:cNvSpPr/>
            <p:nvPr/>
          </p:nvSpPr>
          <p:spPr>
            <a:xfrm>
              <a:off x="7935366" y="4930465"/>
              <a:ext cx="267411" cy="230474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EDA7D94D-1C98-48BF-A706-155EEDCA0847}"/>
                </a:ext>
              </a:extLst>
            </p:cNvPr>
            <p:cNvSpPr/>
            <p:nvPr/>
          </p:nvSpPr>
          <p:spPr>
            <a:xfrm>
              <a:off x="3984345" y="1903601"/>
              <a:ext cx="2283968" cy="1969178"/>
            </a:xfrm>
            <a:custGeom>
              <a:avLst/>
              <a:gdLst>
                <a:gd name="connsiteX0" fmla="*/ 0 w 2283968"/>
                <a:gd name="connsiteY0" fmla="*/ 984589 h 1969178"/>
                <a:gd name="connsiteX1" fmla="*/ 492295 w 2283968"/>
                <a:gd name="connsiteY1" fmla="*/ 0 h 1969178"/>
                <a:gd name="connsiteX2" fmla="*/ 1791674 w 2283968"/>
                <a:gd name="connsiteY2" fmla="*/ 0 h 1969178"/>
                <a:gd name="connsiteX3" fmla="*/ 2283968 w 2283968"/>
                <a:gd name="connsiteY3" fmla="*/ 984589 h 1969178"/>
                <a:gd name="connsiteX4" fmla="*/ 1791674 w 2283968"/>
                <a:gd name="connsiteY4" fmla="*/ 1969178 h 1969178"/>
                <a:gd name="connsiteX5" fmla="*/ 492295 w 2283968"/>
                <a:gd name="connsiteY5" fmla="*/ 1969178 h 1969178"/>
                <a:gd name="connsiteX6" fmla="*/ 0 w 2283968"/>
                <a:gd name="connsiteY6" fmla="*/ 984589 h 196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3968" h="1969178">
                  <a:moveTo>
                    <a:pt x="0" y="984589"/>
                  </a:moveTo>
                  <a:lnTo>
                    <a:pt x="492295" y="0"/>
                  </a:lnTo>
                  <a:lnTo>
                    <a:pt x="1791674" y="0"/>
                  </a:lnTo>
                  <a:lnTo>
                    <a:pt x="2283968" y="984589"/>
                  </a:lnTo>
                  <a:lnTo>
                    <a:pt x="1791674" y="1969178"/>
                  </a:lnTo>
                  <a:lnTo>
                    <a:pt x="492295" y="1969178"/>
                  </a:lnTo>
                  <a:lnTo>
                    <a:pt x="0" y="9845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4429" tIns="361459" rIns="354429" bIns="361459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AR" sz="4400" kern="1200" dirty="0"/>
            </a:p>
          </p:txBody>
        </p:sp>
        <p:sp>
          <p:nvSpPr>
            <p:cNvPr id="21" name="Hexágono 20">
              <a:extLst>
                <a:ext uri="{FF2B5EF4-FFF2-40B4-BE49-F238E27FC236}">
                  <a16:creationId xmlns:a16="http://schemas.microsoft.com/office/drawing/2014/main" id="{57DF752C-9CB6-2E30-41F5-B40D48754AB5}"/>
                </a:ext>
              </a:extLst>
            </p:cNvPr>
            <p:cNvSpPr/>
            <p:nvPr/>
          </p:nvSpPr>
          <p:spPr>
            <a:xfrm>
              <a:off x="5532729" y="1946262"/>
              <a:ext cx="267411" cy="230474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Hexágono 21">
              <a:extLst>
                <a:ext uri="{FF2B5EF4-FFF2-40B4-BE49-F238E27FC236}">
                  <a16:creationId xmlns:a16="http://schemas.microsoft.com/office/drawing/2014/main" id="{489098E3-DB59-A702-2189-240778EAE395}"/>
                </a:ext>
              </a:extLst>
            </p:cNvPr>
            <p:cNvSpPr/>
            <p:nvPr/>
          </p:nvSpPr>
          <p:spPr>
            <a:xfrm>
              <a:off x="5930188" y="827706"/>
              <a:ext cx="2283968" cy="1969178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Hexágono 22">
              <a:extLst>
                <a:ext uri="{FF2B5EF4-FFF2-40B4-BE49-F238E27FC236}">
                  <a16:creationId xmlns:a16="http://schemas.microsoft.com/office/drawing/2014/main" id="{98ADF132-CF75-2229-5332-BB0BA1572F8F}"/>
                </a:ext>
              </a:extLst>
            </p:cNvPr>
            <p:cNvSpPr/>
            <p:nvPr/>
          </p:nvSpPr>
          <p:spPr>
            <a:xfrm>
              <a:off x="5997651" y="1692376"/>
              <a:ext cx="267411" cy="230474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334055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BF7DF81-36E0-FE8F-7C8A-61AB63323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5056"/>
            <a:ext cx="10515600" cy="1325563"/>
          </a:xfrm>
        </p:spPr>
        <p:txBody>
          <a:bodyPr/>
          <a:lstStyle/>
          <a:p>
            <a:r>
              <a:rPr lang="es-MX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Resultados</a:t>
            </a:r>
            <a:endParaRPr lang="es-AR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B2A170EF-C1D4-5FF1-3D7F-C0C8E27D3AC5}"/>
              </a:ext>
            </a:extLst>
          </p:cNvPr>
          <p:cNvGrpSpPr/>
          <p:nvPr/>
        </p:nvGrpSpPr>
        <p:grpSpPr>
          <a:xfrm>
            <a:off x="2534762" y="-339365"/>
            <a:ext cx="11863110" cy="7729980"/>
            <a:chOff x="2032000" y="827706"/>
            <a:chExt cx="8128000" cy="5202585"/>
          </a:xfrm>
          <a:blipFill>
            <a:blip r:embed="rId2"/>
            <a:stretch>
              <a:fillRect/>
            </a:stretch>
          </a:blipFill>
        </p:grpSpPr>
        <p:sp>
          <p:nvSpPr>
            <p:cNvPr id="7" name="Forma libre: forma 6">
              <a:extLst>
                <a:ext uri="{FF2B5EF4-FFF2-40B4-BE49-F238E27FC236}">
                  <a16:creationId xmlns:a16="http://schemas.microsoft.com/office/drawing/2014/main" id="{A63256B2-7E4C-322E-089F-606D9C7587A8}"/>
                </a:ext>
              </a:extLst>
            </p:cNvPr>
            <p:cNvSpPr/>
            <p:nvPr/>
          </p:nvSpPr>
          <p:spPr>
            <a:xfrm>
              <a:off x="3984345" y="4061113"/>
              <a:ext cx="2283968" cy="1969178"/>
            </a:xfrm>
            <a:custGeom>
              <a:avLst/>
              <a:gdLst>
                <a:gd name="connsiteX0" fmla="*/ 0 w 2283968"/>
                <a:gd name="connsiteY0" fmla="*/ 984589 h 1969178"/>
                <a:gd name="connsiteX1" fmla="*/ 492295 w 2283968"/>
                <a:gd name="connsiteY1" fmla="*/ 0 h 1969178"/>
                <a:gd name="connsiteX2" fmla="*/ 1791674 w 2283968"/>
                <a:gd name="connsiteY2" fmla="*/ 0 h 1969178"/>
                <a:gd name="connsiteX3" fmla="*/ 2283968 w 2283968"/>
                <a:gd name="connsiteY3" fmla="*/ 984589 h 1969178"/>
                <a:gd name="connsiteX4" fmla="*/ 1791674 w 2283968"/>
                <a:gd name="connsiteY4" fmla="*/ 1969178 h 1969178"/>
                <a:gd name="connsiteX5" fmla="*/ 492295 w 2283968"/>
                <a:gd name="connsiteY5" fmla="*/ 1969178 h 1969178"/>
                <a:gd name="connsiteX6" fmla="*/ 0 w 2283968"/>
                <a:gd name="connsiteY6" fmla="*/ 984589 h 196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3968" h="1969178">
                  <a:moveTo>
                    <a:pt x="0" y="984589"/>
                  </a:moveTo>
                  <a:lnTo>
                    <a:pt x="492295" y="0"/>
                  </a:lnTo>
                  <a:lnTo>
                    <a:pt x="1791674" y="0"/>
                  </a:lnTo>
                  <a:lnTo>
                    <a:pt x="2283968" y="984589"/>
                  </a:lnTo>
                  <a:lnTo>
                    <a:pt x="1791674" y="1969178"/>
                  </a:lnTo>
                  <a:lnTo>
                    <a:pt x="492295" y="1969178"/>
                  </a:lnTo>
                  <a:lnTo>
                    <a:pt x="0" y="9845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4429" tIns="361459" rIns="354429" bIns="361459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AR" sz="4400" kern="1200"/>
            </a:p>
          </p:txBody>
        </p:sp>
        <p:sp>
          <p:nvSpPr>
            <p:cNvPr id="8" name="Hexágono 7">
              <a:extLst>
                <a:ext uri="{FF2B5EF4-FFF2-40B4-BE49-F238E27FC236}">
                  <a16:creationId xmlns:a16="http://schemas.microsoft.com/office/drawing/2014/main" id="{E7209440-F98C-FD02-8DF2-8E4FB357F8E8}"/>
                </a:ext>
              </a:extLst>
            </p:cNvPr>
            <p:cNvSpPr/>
            <p:nvPr/>
          </p:nvSpPr>
          <p:spPr>
            <a:xfrm>
              <a:off x="4043680" y="4930465"/>
              <a:ext cx="267411" cy="230474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Hexágono 8">
              <a:extLst>
                <a:ext uri="{FF2B5EF4-FFF2-40B4-BE49-F238E27FC236}">
                  <a16:creationId xmlns:a16="http://schemas.microsoft.com/office/drawing/2014/main" id="{03D3A73F-1FCD-8D64-46EC-6F83A7FFA8BB}"/>
                </a:ext>
              </a:extLst>
            </p:cNvPr>
            <p:cNvSpPr/>
            <p:nvPr/>
          </p:nvSpPr>
          <p:spPr>
            <a:xfrm>
              <a:off x="2032000" y="3003427"/>
              <a:ext cx="2283968" cy="1969178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Hexágono 9">
              <a:extLst>
                <a:ext uri="{FF2B5EF4-FFF2-40B4-BE49-F238E27FC236}">
                  <a16:creationId xmlns:a16="http://schemas.microsoft.com/office/drawing/2014/main" id="{03C639A9-1A2B-F775-FAEA-8E19FF0781E1}"/>
                </a:ext>
              </a:extLst>
            </p:cNvPr>
            <p:cNvSpPr/>
            <p:nvPr/>
          </p:nvSpPr>
          <p:spPr>
            <a:xfrm>
              <a:off x="3586886" y="4712477"/>
              <a:ext cx="267411" cy="230474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ABF8A097-331F-4E4D-95AE-40786C67D07B}"/>
                </a:ext>
              </a:extLst>
            </p:cNvPr>
            <p:cNvSpPr/>
            <p:nvPr/>
          </p:nvSpPr>
          <p:spPr>
            <a:xfrm>
              <a:off x="5930188" y="2980016"/>
              <a:ext cx="2283968" cy="1969178"/>
            </a:xfrm>
            <a:custGeom>
              <a:avLst/>
              <a:gdLst>
                <a:gd name="connsiteX0" fmla="*/ 0 w 2283968"/>
                <a:gd name="connsiteY0" fmla="*/ 984589 h 1969178"/>
                <a:gd name="connsiteX1" fmla="*/ 492295 w 2283968"/>
                <a:gd name="connsiteY1" fmla="*/ 0 h 1969178"/>
                <a:gd name="connsiteX2" fmla="*/ 1791674 w 2283968"/>
                <a:gd name="connsiteY2" fmla="*/ 0 h 1969178"/>
                <a:gd name="connsiteX3" fmla="*/ 2283968 w 2283968"/>
                <a:gd name="connsiteY3" fmla="*/ 984589 h 1969178"/>
                <a:gd name="connsiteX4" fmla="*/ 1791674 w 2283968"/>
                <a:gd name="connsiteY4" fmla="*/ 1969178 h 1969178"/>
                <a:gd name="connsiteX5" fmla="*/ 492295 w 2283968"/>
                <a:gd name="connsiteY5" fmla="*/ 1969178 h 1969178"/>
                <a:gd name="connsiteX6" fmla="*/ 0 w 2283968"/>
                <a:gd name="connsiteY6" fmla="*/ 984589 h 196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3968" h="1969178">
                  <a:moveTo>
                    <a:pt x="0" y="984589"/>
                  </a:moveTo>
                  <a:lnTo>
                    <a:pt x="492295" y="0"/>
                  </a:lnTo>
                  <a:lnTo>
                    <a:pt x="1791674" y="0"/>
                  </a:lnTo>
                  <a:lnTo>
                    <a:pt x="2283968" y="984589"/>
                  </a:lnTo>
                  <a:lnTo>
                    <a:pt x="1791674" y="1969178"/>
                  </a:lnTo>
                  <a:lnTo>
                    <a:pt x="492295" y="1969178"/>
                  </a:lnTo>
                  <a:lnTo>
                    <a:pt x="0" y="9845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4429" tIns="361459" rIns="354429" bIns="361459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AR" sz="4400" kern="1200"/>
            </a:p>
          </p:txBody>
        </p:sp>
        <p:sp>
          <p:nvSpPr>
            <p:cNvPr id="12" name="Hexágono 11">
              <a:extLst>
                <a:ext uri="{FF2B5EF4-FFF2-40B4-BE49-F238E27FC236}">
                  <a16:creationId xmlns:a16="http://schemas.microsoft.com/office/drawing/2014/main" id="{E1193DED-C894-0660-9920-E111F6699114}"/>
                </a:ext>
              </a:extLst>
            </p:cNvPr>
            <p:cNvSpPr/>
            <p:nvPr/>
          </p:nvSpPr>
          <p:spPr>
            <a:xfrm>
              <a:off x="7491577" y="4686984"/>
              <a:ext cx="267411" cy="230474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Hexágono 12">
              <a:extLst>
                <a:ext uri="{FF2B5EF4-FFF2-40B4-BE49-F238E27FC236}">
                  <a16:creationId xmlns:a16="http://schemas.microsoft.com/office/drawing/2014/main" id="{F53FA3E7-5203-2FE0-9EDD-F3A8013FAF15}"/>
                </a:ext>
              </a:extLst>
            </p:cNvPr>
            <p:cNvSpPr/>
            <p:nvPr/>
          </p:nvSpPr>
          <p:spPr>
            <a:xfrm>
              <a:off x="7876032" y="4061113"/>
              <a:ext cx="2283968" cy="1969178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Hexágono 13">
              <a:extLst>
                <a:ext uri="{FF2B5EF4-FFF2-40B4-BE49-F238E27FC236}">
                  <a16:creationId xmlns:a16="http://schemas.microsoft.com/office/drawing/2014/main" id="{1181D0D8-F26B-4189-A73C-CA90B68A2BBC}"/>
                </a:ext>
              </a:extLst>
            </p:cNvPr>
            <p:cNvSpPr/>
            <p:nvPr/>
          </p:nvSpPr>
          <p:spPr>
            <a:xfrm>
              <a:off x="7935366" y="4930465"/>
              <a:ext cx="267411" cy="230474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orma libre: forma 14">
              <a:extLst>
                <a:ext uri="{FF2B5EF4-FFF2-40B4-BE49-F238E27FC236}">
                  <a16:creationId xmlns:a16="http://schemas.microsoft.com/office/drawing/2014/main" id="{E97CDC5B-7D3F-5C89-CCC1-456457FC2522}"/>
                </a:ext>
              </a:extLst>
            </p:cNvPr>
            <p:cNvSpPr/>
            <p:nvPr/>
          </p:nvSpPr>
          <p:spPr>
            <a:xfrm>
              <a:off x="3984345" y="1903601"/>
              <a:ext cx="2283968" cy="1969178"/>
            </a:xfrm>
            <a:custGeom>
              <a:avLst/>
              <a:gdLst>
                <a:gd name="connsiteX0" fmla="*/ 0 w 2283968"/>
                <a:gd name="connsiteY0" fmla="*/ 984589 h 1969178"/>
                <a:gd name="connsiteX1" fmla="*/ 492295 w 2283968"/>
                <a:gd name="connsiteY1" fmla="*/ 0 h 1969178"/>
                <a:gd name="connsiteX2" fmla="*/ 1791674 w 2283968"/>
                <a:gd name="connsiteY2" fmla="*/ 0 h 1969178"/>
                <a:gd name="connsiteX3" fmla="*/ 2283968 w 2283968"/>
                <a:gd name="connsiteY3" fmla="*/ 984589 h 1969178"/>
                <a:gd name="connsiteX4" fmla="*/ 1791674 w 2283968"/>
                <a:gd name="connsiteY4" fmla="*/ 1969178 h 1969178"/>
                <a:gd name="connsiteX5" fmla="*/ 492295 w 2283968"/>
                <a:gd name="connsiteY5" fmla="*/ 1969178 h 1969178"/>
                <a:gd name="connsiteX6" fmla="*/ 0 w 2283968"/>
                <a:gd name="connsiteY6" fmla="*/ 984589 h 196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3968" h="1969178">
                  <a:moveTo>
                    <a:pt x="0" y="984589"/>
                  </a:moveTo>
                  <a:lnTo>
                    <a:pt x="492295" y="0"/>
                  </a:lnTo>
                  <a:lnTo>
                    <a:pt x="1791674" y="0"/>
                  </a:lnTo>
                  <a:lnTo>
                    <a:pt x="2283968" y="984589"/>
                  </a:lnTo>
                  <a:lnTo>
                    <a:pt x="1791674" y="1969178"/>
                  </a:lnTo>
                  <a:lnTo>
                    <a:pt x="492295" y="1969178"/>
                  </a:lnTo>
                  <a:lnTo>
                    <a:pt x="0" y="9845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4429" tIns="361459" rIns="354429" bIns="361459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AR" sz="4400" kern="1200"/>
            </a:p>
          </p:txBody>
        </p:sp>
        <p:sp>
          <p:nvSpPr>
            <p:cNvPr id="16" name="Hexágono 15">
              <a:extLst>
                <a:ext uri="{FF2B5EF4-FFF2-40B4-BE49-F238E27FC236}">
                  <a16:creationId xmlns:a16="http://schemas.microsoft.com/office/drawing/2014/main" id="{24E95A0F-2864-0740-380A-D93B759681C8}"/>
                </a:ext>
              </a:extLst>
            </p:cNvPr>
            <p:cNvSpPr/>
            <p:nvPr/>
          </p:nvSpPr>
          <p:spPr>
            <a:xfrm>
              <a:off x="5532729" y="1946262"/>
              <a:ext cx="267411" cy="230474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Hexágono 16">
              <a:extLst>
                <a:ext uri="{FF2B5EF4-FFF2-40B4-BE49-F238E27FC236}">
                  <a16:creationId xmlns:a16="http://schemas.microsoft.com/office/drawing/2014/main" id="{FE744CB6-4508-B4C3-8465-5AC6D2704B41}"/>
                </a:ext>
              </a:extLst>
            </p:cNvPr>
            <p:cNvSpPr/>
            <p:nvPr/>
          </p:nvSpPr>
          <p:spPr>
            <a:xfrm>
              <a:off x="5930188" y="827706"/>
              <a:ext cx="2283968" cy="1969178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Hexágono 17">
              <a:extLst>
                <a:ext uri="{FF2B5EF4-FFF2-40B4-BE49-F238E27FC236}">
                  <a16:creationId xmlns:a16="http://schemas.microsoft.com/office/drawing/2014/main" id="{5B7DACEE-AC0F-BC40-F6D8-5B408ADB46ED}"/>
                </a:ext>
              </a:extLst>
            </p:cNvPr>
            <p:cNvSpPr/>
            <p:nvPr/>
          </p:nvSpPr>
          <p:spPr>
            <a:xfrm>
              <a:off x="5997651" y="1692376"/>
              <a:ext cx="267411" cy="230474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pic>
        <p:nvPicPr>
          <p:cNvPr id="45" name="Imagen 44">
            <a:extLst>
              <a:ext uri="{FF2B5EF4-FFF2-40B4-BE49-F238E27FC236}">
                <a16:creationId xmlns:a16="http://schemas.microsoft.com/office/drawing/2014/main" id="{A968F03B-6A41-A9E3-582E-52A63D295D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94" b="21967"/>
          <a:stretch/>
        </p:blipFill>
        <p:spPr>
          <a:xfrm>
            <a:off x="14568702" y="1564141"/>
            <a:ext cx="12192000" cy="3729718"/>
          </a:xfrm>
          <a:prstGeom prst="rect">
            <a:avLst/>
          </a:prstGeom>
        </p:spPr>
      </p:pic>
      <p:sp>
        <p:nvSpPr>
          <p:cNvPr id="46" name="CuadroTexto 45">
            <a:extLst>
              <a:ext uri="{FF2B5EF4-FFF2-40B4-BE49-F238E27FC236}">
                <a16:creationId xmlns:a16="http://schemas.microsoft.com/office/drawing/2014/main" id="{F566CE09-17A3-FFF7-2E3B-F840A46FDE7C}"/>
              </a:ext>
            </a:extLst>
          </p:cNvPr>
          <p:cNvSpPr txBox="1"/>
          <p:nvPr/>
        </p:nvSpPr>
        <p:spPr>
          <a:xfrm>
            <a:off x="24767982" y="5630605"/>
            <a:ext cx="130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Ítem [a]</a:t>
            </a:r>
            <a:endParaRPr lang="es-AR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84900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B2A170EF-C1D4-5FF1-3D7F-C0C8E27D3AC5}"/>
              </a:ext>
            </a:extLst>
          </p:cNvPr>
          <p:cNvGrpSpPr/>
          <p:nvPr/>
        </p:nvGrpSpPr>
        <p:grpSpPr>
          <a:xfrm>
            <a:off x="-11863110" y="-435990"/>
            <a:ext cx="11863110" cy="7729980"/>
            <a:chOff x="2032000" y="827706"/>
            <a:chExt cx="8128000" cy="5202585"/>
          </a:xfrm>
          <a:blipFill>
            <a:blip r:embed="rId2"/>
            <a:stretch>
              <a:fillRect/>
            </a:stretch>
          </a:blipFill>
        </p:grpSpPr>
        <p:sp>
          <p:nvSpPr>
            <p:cNvPr id="7" name="Forma libre: forma 6">
              <a:extLst>
                <a:ext uri="{FF2B5EF4-FFF2-40B4-BE49-F238E27FC236}">
                  <a16:creationId xmlns:a16="http://schemas.microsoft.com/office/drawing/2014/main" id="{A63256B2-7E4C-322E-089F-606D9C7587A8}"/>
                </a:ext>
              </a:extLst>
            </p:cNvPr>
            <p:cNvSpPr/>
            <p:nvPr/>
          </p:nvSpPr>
          <p:spPr>
            <a:xfrm>
              <a:off x="3984345" y="4061113"/>
              <a:ext cx="2283968" cy="1969178"/>
            </a:xfrm>
            <a:custGeom>
              <a:avLst/>
              <a:gdLst>
                <a:gd name="connsiteX0" fmla="*/ 0 w 2283968"/>
                <a:gd name="connsiteY0" fmla="*/ 984589 h 1969178"/>
                <a:gd name="connsiteX1" fmla="*/ 492295 w 2283968"/>
                <a:gd name="connsiteY1" fmla="*/ 0 h 1969178"/>
                <a:gd name="connsiteX2" fmla="*/ 1791674 w 2283968"/>
                <a:gd name="connsiteY2" fmla="*/ 0 h 1969178"/>
                <a:gd name="connsiteX3" fmla="*/ 2283968 w 2283968"/>
                <a:gd name="connsiteY3" fmla="*/ 984589 h 1969178"/>
                <a:gd name="connsiteX4" fmla="*/ 1791674 w 2283968"/>
                <a:gd name="connsiteY4" fmla="*/ 1969178 h 1969178"/>
                <a:gd name="connsiteX5" fmla="*/ 492295 w 2283968"/>
                <a:gd name="connsiteY5" fmla="*/ 1969178 h 1969178"/>
                <a:gd name="connsiteX6" fmla="*/ 0 w 2283968"/>
                <a:gd name="connsiteY6" fmla="*/ 984589 h 196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3968" h="1969178">
                  <a:moveTo>
                    <a:pt x="0" y="984589"/>
                  </a:moveTo>
                  <a:lnTo>
                    <a:pt x="492295" y="0"/>
                  </a:lnTo>
                  <a:lnTo>
                    <a:pt x="1791674" y="0"/>
                  </a:lnTo>
                  <a:lnTo>
                    <a:pt x="2283968" y="984589"/>
                  </a:lnTo>
                  <a:lnTo>
                    <a:pt x="1791674" y="1969178"/>
                  </a:lnTo>
                  <a:lnTo>
                    <a:pt x="492295" y="1969178"/>
                  </a:lnTo>
                  <a:lnTo>
                    <a:pt x="0" y="9845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4429" tIns="361459" rIns="354429" bIns="361459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AR" sz="4400" kern="1200"/>
            </a:p>
          </p:txBody>
        </p:sp>
        <p:sp>
          <p:nvSpPr>
            <p:cNvPr id="8" name="Hexágono 7">
              <a:extLst>
                <a:ext uri="{FF2B5EF4-FFF2-40B4-BE49-F238E27FC236}">
                  <a16:creationId xmlns:a16="http://schemas.microsoft.com/office/drawing/2014/main" id="{E7209440-F98C-FD02-8DF2-8E4FB357F8E8}"/>
                </a:ext>
              </a:extLst>
            </p:cNvPr>
            <p:cNvSpPr/>
            <p:nvPr/>
          </p:nvSpPr>
          <p:spPr>
            <a:xfrm>
              <a:off x="4043680" y="4930465"/>
              <a:ext cx="267411" cy="230474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Hexágono 8">
              <a:extLst>
                <a:ext uri="{FF2B5EF4-FFF2-40B4-BE49-F238E27FC236}">
                  <a16:creationId xmlns:a16="http://schemas.microsoft.com/office/drawing/2014/main" id="{03D3A73F-1FCD-8D64-46EC-6F83A7FFA8BB}"/>
                </a:ext>
              </a:extLst>
            </p:cNvPr>
            <p:cNvSpPr/>
            <p:nvPr/>
          </p:nvSpPr>
          <p:spPr>
            <a:xfrm>
              <a:off x="2032000" y="3003427"/>
              <a:ext cx="2283968" cy="1969178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Hexágono 9">
              <a:extLst>
                <a:ext uri="{FF2B5EF4-FFF2-40B4-BE49-F238E27FC236}">
                  <a16:creationId xmlns:a16="http://schemas.microsoft.com/office/drawing/2014/main" id="{03C639A9-1A2B-F775-FAEA-8E19FF0781E1}"/>
                </a:ext>
              </a:extLst>
            </p:cNvPr>
            <p:cNvSpPr/>
            <p:nvPr/>
          </p:nvSpPr>
          <p:spPr>
            <a:xfrm>
              <a:off x="3586886" y="4712477"/>
              <a:ext cx="267411" cy="230474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ABF8A097-331F-4E4D-95AE-40786C67D07B}"/>
                </a:ext>
              </a:extLst>
            </p:cNvPr>
            <p:cNvSpPr/>
            <p:nvPr/>
          </p:nvSpPr>
          <p:spPr>
            <a:xfrm>
              <a:off x="5930188" y="2980016"/>
              <a:ext cx="2283968" cy="1969178"/>
            </a:xfrm>
            <a:custGeom>
              <a:avLst/>
              <a:gdLst>
                <a:gd name="connsiteX0" fmla="*/ 0 w 2283968"/>
                <a:gd name="connsiteY0" fmla="*/ 984589 h 1969178"/>
                <a:gd name="connsiteX1" fmla="*/ 492295 w 2283968"/>
                <a:gd name="connsiteY1" fmla="*/ 0 h 1969178"/>
                <a:gd name="connsiteX2" fmla="*/ 1791674 w 2283968"/>
                <a:gd name="connsiteY2" fmla="*/ 0 h 1969178"/>
                <a:gd name="connsiteX3" fmla="*/ 2283968 w 2283968"/>
                <a:gd name="connsiteY3" fmla="*/ 984589 h 1969178"/>
                <a:gd name="connsiteX4" fmla="*/ 1791674 w 2283968"/>
                <a:gd name="connsiteY4" fmla="*/ 1969178 h 1969178"/>
                <a:gd name="connsiteX5" fmla="*/ 492295 w 2283968"/>
                <a:gd name="connsiteY5" fmla="*/ 1969178 h 1969178"/>
                <a:gd name="connsiteX6" fmla="*/ 0 w 2283968"/>
                <a:gd name="connsiteY6" fmla="*/ 984589 h 196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3968" h="1969178">
                  <a:moveTo>
                    <a:pt x="0" y="984589"/>
                  </a:moveTo>
                  <a:lnTo>
                    <a:pt x="492295" y="0"/>
                  </a:lnTo>
                  <a:lnTo>
                    <a:pt x="1791674" y="0"/>
                  </a:lnTo>
                  <a:lnTo>
                    <a:pt x="2283968" y="984589"/>
                  </a:lnTo>
                  <a:lnTo>
                    <a:pt x="1791674" y="1969178"/>
                  </a:lnTo>
                  <a:lnTo>
                    <a:pt x="492295" y="1969178"/>
                  </a:lnTo>
                  <a:lnTo>
                    <a:pt x="0" y="9845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4429" tIns="361459" rIns="354429" bIns="361459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AR" sz="4400" kern="1200"/>
            </a:p>
          </p:txBody>
        </p:sp>
        <p:sp>
          <p:nvSpPr>
            <p:cNvPr id="12" name="Hexágono 11">
              <a:extLst>
                <a:ext uri="{FF2B5EF4-FFF2-40B4-BE49-F238E27FC236}">
                  <a16:creationId xmlns:a16="http://schemas.microsoft.com/office/drawing/2014/main" id="{E1193DED-C894-0660-9920-E111F6699114}"/>
                </a:ext>
              </a:extLst>
            </p:cNvPr>
            <p:cNvSpPr/>
            <p:nvPr/>
          </p:nvSpPr>
          <p:spPr>
            <a:xfrm>
              <a:off x="7491577" y="4686984"/>
              <a:ext cx="267411" cy="230474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Hexágono 12">
              <a:extLst>
                <a:ext uri="{FF2B5EF4-FFF2-40B4-BE49-F238E27FC236}">
                  <a16:creationId xmlns:a16="http://schemas.microsoft.com/office/drawing/2014/main" id="{F53FA3E7-5203-2FE0-9EDD-F3A8013FAF15}"/>
                </a:ext>
              </a:extLst>
            </p:cNvPr>
            <p:cNvSpPr/>
            <p:nvPr/>
          </p:nvSpPr>
          <p:spPr>
            <a:xfrm>
              <a:off x="7876032" y="4061113"/>
              <a:ext cx="2283968" cy="1969178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Hexágono 13">
              <a:extLst>
                <a:ext uri="{FF2B5EF4-FFF2-40B4-BE49-F238E27FC236}">
                  <a16:creationId xmlns:a16="http://schemas.microsoft.com/office/drawing/2014/main" id="{1181D0D8-F26B-4189-A73C-CA90B68A2BBC}"/>
                </a:ext>
              </a:extLst>
            </p:cNvPr>
            <p:cNvSpPr/>
            <p:nvPr/>
          </p:nvSpPr>
          <p:spPr>
            <a:xfrm>
              <a:off x="7935366" y="4930465"/>
              <a:ext cx="267411" cy="230474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orma libre: forma 14">
              <a:extLst>
                <a:ext uri="{FF2B5EF4-FFF2-40B4-BE49-F238E27FC236}">
                  <a16:creationId xmlns:a16="http://schemas.microsoft.com/office/drawing/2014/main" id="{E97CDC5B-7D3F-5C89-CCC1-456457FC2522}"/>
                </a:ext>
              </a:extLst>
            </p:cNvPr>
            <p:cNvSpPr/>
            <p:nvPr/>
          </p:nvSpPr>
          <p:spPr>
            <a:xfrm>
              <a:off x="3984345" y="1903601"/>
              <a:ext cx="2283968" cy="1969178"/>
            </a:xfrm>
            <a:custGeom>
              <a:avLst/>
              <a:gdLst>
                <a:gd name="connsiteX0" fmla="*/ 0 w 2283968"/>
                <a:gd name="connsiteY0" fmla="*/ 984589 h 1969178"/>
                <a:gd name="connsiteX1" fmla="*/ 492295 w 2283968"/>
                <a:gd name="connsiteY1" fmla="*/ 0 h 1969178"/>
                <a:gd name="connsiteX2" fmla="*/ 1791674 w 2283968"/>
                <a:gd name="connsiteY2" fmla="*/ 0 h 1969178"/>
                <a:gd name="connsiteX3" fmla="*/ 2283968 w 2283968"/>
                <a:gd name="connsiteY3" fmla="*/ 984589 h 1969178"/>
                <a:gd name="connsiteX4" fmla="*/ 1791674 w 2283968"/>
                <a:gd name="connsiteY4" fmla="*/ 1969178 h 1969178"/>
                <a:gd name="connsiteX5" fmla="*/ 492295 w 2283968"/>
                <a:gd name="connsiteY5" fmla="*/ 1969178 h 1969178"/>
                <a:gd name="connsiteX6" fmla="*/ 0 w 2283968"/>
                <a:gd name="connsiteY6" fmla="*/ 984589 h 196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3968" h="1969178">
                  <a:moveTo>
                    <a:pt x="0" y="984589"/>
                  </a:moveTo>
                  <a:lnTo>
                    <a:pt x="492295" y="0"/>
                  </a:lnTo>
                  <a:lnTo>
                    <a:pt x="1791674" y="0"/>
                  </a:lnTo>
                  <a:lnTo>
                    <a:pt x="2283968" y="984589"/>
                  </a:lnTo>
                  <a:lnTo>
                    <a:pt x="1791674" y="1969178"/>
                  </a:lnTo>
                  <a:lnTo>
                    <a:pt x="492295" y="1969178"/>
                  </a:lnTo>
                  <a:lnTo>
                    <a:pt x="0" y="9845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4429" tIns="361459" rIns="354429" bIns="361459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AR" sz="4400" kern="1200"/>
            </a:p>
          </p:txBody>
        </p:sp>
        <p:sp>
          <p:nvSpPr>
            <p:cNvPr id="16" name="Hexágono 15">
              <a:extLst>
                <a:ext uri="{FF2B5EF4-FFF2-40B4-BE49-F238E27FC236}">
                  <a16:creationId xmlns:a16="http://schemas.microsoft.com/office/drawing/2014/main" id="{24E95A0F-2864-0740-380A-D93B759681C8}"/>
                </a:ext>
              </a:extLst>
            </p:cNvPr>
            <p:cNvSpPr/>
            <p:nvPr/>
          </p:nvSpPr>
          <p:spPr>
            <a:xfrm>
              <a:off x="5532729" y="1946262"/>
              <a:ext cx="267411" cy="230474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Hexágono 16">
              <a:extLst>
                <a:ext uri="{FF2B5EF4-FFF2-40B4-BE49-F238E27FC236}">
                  <a16:creationId xmlns:a16="http://schemas.microsoft.com/office/drawing/2014/main" id="{FE744CB6-4508-B4C3-8465-5AC6D2704B41}"/>
                </a:ext>
              </a:extLst>
            </p:cNvPr>
            <p:cNvSpPr/>
            <p:nvPr/>
          </p:nvSpPr>
          <p:spPr>
            <a:xfrm>
              <a:off x="5930188" y="827706"/>
              <a:ext cx="2283968" cy="1969178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Hexágono 17">
              <a:extLst>
                <a:ext uri="{FF2B5EF4-FFF2-40B4-BE49-F238E27FC236}">
                  <a16:creationId xmlns:a16="http://schemas.microsoft.com/office/drawing/2014/main" id="{5B7DACEE-AC0F-BC40-F6D8-5B408ADB46ED}"/>
                </a:ext>
              </a:extLst>
            </p:cNvPr>
            <p:cNvSpPr/>
            <p:nvPr/>
          </p:nvSpPr>
          <p:spPr>
            <a:xfrm>
              <a:off x="5997651" y="1692376"/>
              <a:ext cx="267411" cy="230474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5" name="Título 1">
            <a:extLst>
              <a:ext uri="{FF2B5EF4-FFF2-40B4-BE49-F238E27FC236}">
                <a16:creationId xmlns:a16="http://schemas.microsoft.com/office/drawing/2014/main" id="{CC8841E4-DF88-AC3F-1D1A-3E146769F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604625" y="451374"/>
            <a:ext cx="10515600" cy="1325563"/>
          </a:xfrm>
        </p:spPr>
        <p:txBody>
          <a:bodyPr/>
          <a:lstStyle/>
          <a:p>
            <a:r>
              <a:rPr lang="es-MX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Resultados</a:t>
            </a:r>
            <a:endParaRPr lang="es-AR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82328E1F-1433-0B99-EADF-7D61E98541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94" b="21967"/>
          <a:stretch/>
        </p:blipFill>
        <p:spPr>
          <a:xfrm>
            <a:off x="0" y="1568393"/>
            <a:ext cx="12192000" cy="3729718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66D7869C-32CA-9C2F-5095-F825D6D51F60}"/>
              </a:ext>
            </a:extLst>
          </p:cNvPr>
          <p:cNvSpPr txBox="1"/>
          <p:nvPr/>
        </p:nvSpPr>
        <p:spPr>
          <a:xfrm>
            <a:off x="10219796" y="5630605"/>
            <a:ext cx="130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Ítem [a]</a:t>
            </a:r>
            <a:endParaRPr lang="es-AR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0300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>
            <a:extLst>
              <a:ext uri="{FF2B5EF4-FFF2-40B4-BE49-F238E27FC236}">
                <a16:creationId xmlns:a16="http://schemas.microsoft.com/office/drawing/2014/main" id="{82328E1F-1433-0B99-EADF-7D61E98541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94" b="21967"/>
          <a:stretch/>
        </p:blipFill>
        <p:spPr>
          <a:xfrm>
            <a:off x="-11790838" y="-195942"/>
            <a:ext cx="24570667" cy="751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2129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200">
        <p159:morph option="byObject"/>
      </p:transition>
    </mc:Choice>
    <mc:Fallback>
      <p:transition spd="slow" advClick="0" advTm="2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9FBB8ABA-919D-B7EC-AB67-BDC16575A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24" y="311354"/>
            <a:ext cx="11588551" cy="633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148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9FBB8ABA-919D-B7EC-AB67-BDC16575A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724" y="311354"/>
            <a:ext cx="11588551" cy="633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293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9FBB8ABA-919D-B7EC-AB67-BDC16575A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9401475" y="-13236416"/>
            <a:ext cx="61503222" cy="3363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9869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E1B1439-2D7A-8A75-8746-E69369DF9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3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32DE97E8-BB9C-3E16-052B-4A64EBD1BFD8}"/>
              </a:ext>
            </a:extLst>
          </p:cNvPr>
          <p:cNvSpPr/>
          <p:nvPr/>
        </p:nvSpPr>
        <p:spPr>
          <a:xfrm>
            <a:off x="838199" y="1755952"/>
            <a:ext cx="3511608" cy="4063523"/>
          </a:xfrm>
          <a:prstGeom prst="roundRect">
            <a:avLst>
              <a:gd name="adj" fmla="val 356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1F9AB0-F739-7192-D4C9-E4D8D62C5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</a:t>
            </a:r>
            <a:endParaRPr lang="es-AR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AB7DF60-BB3F-8C64-A910-47436B6C1B08}"/>
              </a:ext>
            </a:extLst>
          </p:cNvPr>
          <p:cNvSpPr txBox="1"/>
          <p:nvPr/>
        </p:nvSpPr>
        <p:spPr>
          <a:xfrm>
            <a:off x="838200" y="1755952"/>
            <a:ext cx="2102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EL NIÑO</a:t>
            </a:r>
          </a:p>
          <a:p>
            <a:r>
              <a:rPr lang="es-MX" dirty="0">
                <a:solidFill>
                  <a:schemeClr val="bg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OSCILACIÓN SUR</a:t>
            </a:r>
            <a:endParaRPr lang="es-AR" dirty="0">
              <a:solidFill>
                <a:schemeClr val="bg1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89E460E-5EA5-BA91-3F40-A6B9B8A0E3E8}"/>
              </a:ext>
            </a:extLst>
          </p:cNvPr>
          <p:cNvSpPr txBox="1"/>
          <p:nvPr/>
        </p:nvSpPr>
        <p:spPr>
          <a:xfrm>
            <a:off x="838199" y="2522557"/>
            <a:ext cx="351160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700" dirty="0">
                <a:solidFill>
                  <a:schemeClr val="bg1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Es un patrón de 2-5 años que consiste en la variación de parámetros sobre el Pacífico Ecuatorial, con dos fases:</a:t>
            </a:r>
            <a:br>
              <a:rPr lang="es-MX" sz="1700" dirty="0">
                <a:solidFill>
                  <a:schemeClr val="bg1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</a:br>
            <a:r>
              <a:rPr lang="es-MX" sz="1700" dirty="0">
                <a:solidFill>
                  <a:schemeClr val="bg1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Fase cálida → </a:t>
            </a:r>
            <a:r>
              <a:rPr lang="es-MX" sz="1700" dirty="0">
                <a:solidFill>
                  <a:schemeClr val="accent6">
                    <a:lumMod val="20000"/>
                    <a:lumOff val="80000"/>
                  </a:schemeClr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El Niño</a:t>
            </a:r>
          </a:p>
          <a:p>
            <a:r>
              <a:rPr lang="es-MX" sz="1700" dirty="0">
                <a:solidFill>
                  <a:schemeClr val="bg1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Fase fría → </a:t>
            </a:r>
            <a:r>
              <a:rPr lang="es-MX" sz="17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La Niña</a:t>
            </a:r>
          </a:p>
          <a:p>
            <a:endParaRPr lang="es-MX" sz="1700" dirty="0">
              <a:solidFill>
                <a:schemeClr val="bg1"/>
              </a:solidFill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r>
              <a:rPr lang="es-MX" sz="1700" dirty="0">
                <a:solidFill>
                  <a:schemeClr val="bg1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Se le asocian cambios en los patrones de presión, precipitación, etc. en otras partes del mundo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02CA5F3-D467-958C-5CE7-1A3BD7B8E21F}"/>
              </a:ext>
            </a:extLst>
          </p:cNvPr>
          <p:cNvSpPr txBox="1"/>
          <p:nvPr/>
        </p:nvSpPr>
        <p:spPr>
          <a:xfrm>
            <a:off x="4527847" y="1921956"/>
            <a:ext cx="2102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DATOS</a:t>
            </a:r>
            <a:endParaRPr lang="es-AR" dirty="0">
              <a:solidFill>
                <a:schemeClr val="bg1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4AFD2AA-964C-C745-EE02-578E22CF936D}"/>
              </a:ext>
            </a:extLst>
          </p:cNvPr>
          <p:cNvSpPr txBox="1"/>
          <p:nvPr/>
        </p:nvSpPr>
        <p:spPr>
          <a:xfrm>
            <a:off x="4527846" y="2522557"/>
            <a:ext cx="351160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700" dirty="0">
                <a:solidFill>
                  <a:schemeClr val="bg1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Datos de </a:t>
            </a:r>
            <a:r>
              <a:rPr lang="es-MX" sz="1700" dirty="0" err="1">
                <a:solidFill>
                  <a:schemeClr val="bg1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skt</a:t>
            </a:r>
            <a:r>
              <a:rPr lang="es-MX" sz="1700" dirty="0">
                <a:solidFill>
                  <a:schemeClr val="bg1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(temperatura de superficie) media mensual para todo el globo, entre 1948 y 2021. Formato NCDF</a:t>
            </a:r>
          </a:p>
          <a:p>
            <a:r>
              <a:rPr lang="es-MX" sz="1700" dirty="0" err="1">
                <a:solidFill>
                  <a:schemeClr val="bg1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Lat</a:t>
            </a:r>
            <a:r>
              <a:rPr lang="es-MX" sz="1700" dirty="0">
                <a:solidFill>
                  <a:schemeClr val="bg1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: 94 valores</a:t>
            </a:r>
          </a:p>
          <a:p>
            <a:r>
              <a:rPr lang="es-MX" sz="1700" dirty="0">
                <a:solidFill>
                  <a:schemeClr val="bg1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Lon: 192 valores</a:t>
            </a:r>
          </a:p>
          <a:p>
            <a:r>
              <a:rPr lang="es-MX" sz="1700" dirty="0">
                <a:solidFill>
                  <a:schemeClr val="bg1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Tiempo: 885 valores</a:t>
            </a:r>
          </a:p>
          <a:p>
            <a:endParaRPr lang="es-MX" sz="1700" dirty="0">
              <a:solidFill>
                <a:schemeClr val="bg1"/>
              </a:solidFill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r>
              <a:rPr lang="es-MX" sz="1700" dirty="0">
                <a:solidFill>
                  <a:schemeClr val="bg1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Datos (NOAA) del índice SOI (mensual) entre 1951 y 2023. Formato ASCII.</a:t>
            </a:r>
          </a:p>
        </p:txBody>
      </p:sp>
      <p:grpSp>
        <p:nvGrpSpPr>
          <p:cNvPr id="77" name="Grupo 76">
            <a:extLst>
              <a:ext uri="{FF2B5EF4-FFF2-40B4-BE49-F238E27FC236}">
                <a16:creationId xmlns:a16="http://schemas.microsoft.com/office/drawing/2014/main" id="{DB3B0706-EE8C-FDCB-C5D1-7711ABA30701}"/>
              </a:ext>
            </a:extLst>
          </p:cNvPr>
          <p:cNvGrpSpPr/>
          <p:nvPr/>
        </p:nvGrpSpPr>
        <p:grpSpPr>
          <a:xfrm>
            <a:off x="-6994402" y="-8156349"/>
            <a:ext cx="11863110" cy="7729980"/>
            <a:chOff x="2032000" y="827706"/>
            <a:chExt cx="8128000" cy="5202585"/>
          </a:xfrm>
          <a:blipFill>
            <a:blip r:embed="rId2"/>
            <a:stretch>
              <a:fillRect/>
            </a:stretch>
          </a:blipFill>
        </p:grpSpPr>
        <p:sp>
          <p:nvSpPr>
            <p:cNvPr id="78" name="Forma libre: forma 77">
              <a:extLst>
                <a:ext uri="{FF2B5EF4-FFF2-40B4-BE49-F238E27FC236}">
                  <a16:creationId xmlns:a16="http://schemas.microsoft.com/office/drawing/2014/main" id="{0FE34152-7064-1179-1A7B-4CDD69A0C1DE}"/>
                </a:ext>
              </a:extLst>
            </p:cNvPr>
            <p:cNvSpPr/>
            <p:nvPr/>
          </p:nvSpPr>
          <p:spPr>
            <a:xfrm>
              <a:off x="3984345" y="4061113"/>
              <a:ext cx="2283968" cy="1969178"/>
            </a:xfrm>
            <a:custGeom>
              <a:avLst/>
              <a:gdLst>
                <a:gd name="connsiteX0" fmla="*/ 0 w 2283968"/>
                <a:gd name="connsiteY0" fmla="*/ 984589 h 1969178"/>
                <a:gd name="connsiteX1" fmla="*/ 492295 w 2283968"/>
                <a:gd name="connsiteY1" fmla="*/ 0 h 1969178"/>
                <a:gd name="connsiteX2" fmla="*/ 1791674 w 2283968"/>
                <a:gd name="connsiteY2" fmla="*/ 0 h 1969178"/>
                <a:gd name="connsiteX3" fmla="*/ 2283968 w 2283968"/>
                <a:gd name="connsiteY3" fmla="*/ 984589 h 1969178"/>
                <a:gd name="connsiteX4" fmla="*/ 1791674 w 2283968"/>
                <a:gd name="connsiteY4" fmla="*/ 1969178 h 1969178"/>
                <a:gd name="connsiteX5" fmla="*/ 492295 w 2283968"/>
                <a:gd name="connsiteY5" fmla="*/ 1969178 h 1969178"/>
                <a:gd name="connsiteX6" fmla="*/ 0 w 2283968"/>
                <a:gd name="connsiteY6" fmla="*/ 984589 h 196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3968" h="1969178">
                  <a:moveTo>
                    <a:pt x="0" y="984589"/>
                  </a:moveTo>
                  <a:lnTo>
                    <a:pt x="492295" y="0"/>
                  </a:lnTo>
                  <a:lnTo>
                    <a:pt x="1791674" y="0"/>
                  </a:lnTo>
                  <a:lnTo>
                    <a:pt x="2283968" y="984589"/>
                  </a:lnTo>
                  <a:lnTo>
                    <a:pt x="1791674" y="1969178"/>
                  </a:lnTo>
                  <a:lnTo>
                    <a:pt x="492295" y="1969178"/>
                  </a:lnTo>
                  <a:lnTo>
                    <a:pt x="0" y="9845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4429" tIns="361459" rIns="354429" bIns="361459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AR" sz="4400" kern="1200"/>
            </a:p>
          </p:txBody>
        </p:sp>
        <p:sp>
          <p:nvSpPr>
            <p:cNvPr id="79" name="Hexágono 78">
              <a:extLst>
                <a:ext uri="{FF2B5EF4-FFF2-40B4-BE49-F238E27FC236}">
                  <a16:creationId xmlns:a16="http://schemas.microsoft.com/office/drawing/2014/main" id="{EC17B9B7-118F-0526-B6B3-C2571A4F6A50}"/>
                </a:ext>
              </a:extLst>
            </p:cNvPr>
            <p:cNvSpPr/>
            <p:nvPr/>
          </p:nvSpPr>
          <p:spPr>
            <a:xfrm>
              <a:off x="4043680" y="4930465"/>
              <a:ext cx="267411" cy="230474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0" name="Hexágono 79">
              <a:extLst>
                <a:ext uri="{FF2B5EF4-FFF2-40B4-BE49-F238E27FC236}">
                  <a16:creationId xmlns:a16="http://schemas.microsoft.com/office/drawing/2014/main" id="{254EFF11-EFC1-8833-E96D-B3E553C07AA1}"/>
                </a:ext>
              </a:extLst>
            </p:cNvPr>
            <p:cNvSpPr/>
            <p:nvPr/>
          </p:nvSpPr>
          <p:spPr>
            <a:xfrm>
              <a:off x="2032000" y="3003427"/>
              <a:ext cx="2283968" cy="1969178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1" name="Hexágono 80">
              <a:extLst>
                <a:ext uri="{FF2B5EF4-FFF2-40B4-BE49-F238E27FC236}">
                  <a16:creationId xmlns:a16="http://schemas.microsoft.com/office/drawing/2014/main" id="{14329437-F020-D324-D86C-945834BEA46A}"/>
                </a:ext>
              </a:extLst>
            </p:cNvPr>
            <p:cNvSpPr/>
            <p:nvPr/>
          </p:nvSpPr>
          <p:spPr>
            <a:xfrm>
              <a:off x="3586886" y="4712477"/>
              <a:ext cx="267411" cy="230474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2" name="Forma libre: forma 81">
              <a:extLst>
                <a:ext uri="{FF2B5EF4-FFF2-40B4-BE49-F238E27FC236}">
                  <a16:creationId xmlns:a16="http://schemas.microsoft.com/office/drawing/2014/main" id="{329D1CEA-92EC-DA3C-27A9-020E213BDC81}"/>
                </a:ext>
              </a:extLst>
            </p:cNvPr>
            <p:cNvSpPr/>
            <p:nvPr/>
          </p:nvSpPr>
          <p:spPr>
            <a:xfrm>
              <a:off x="5930188" y="2980016"/>
              <a:ext cx="2283968" cy="1969178"/>
            </a:xfrm>
            <a:custGeom>
              <a:avLst/>
              <a:gdLst>
                <a:gd name="connsiteX0" fmla="*/ 0 w 2283968"/>
                <a:gd name="connsiteY0" fmla="*/ 984589 h 1969178"/>
                <a:gd name="connsiteX1" fmla="*/ 492295 w 2283968"/>
                <a:gd name="connsiteY1" fmla="*/ 0 h 1969178"/>
                <a:gd name="connsiteX2" fmla="*/ 1791674 w 2283968"/>
                <a:gd name="connsiteY2" fmla="*/ 0 h 1969178"/>
                <a:gd name="connsiteX3" fmla="*/ 2283968 w 2283968"/>
                <a:gd name="connsiteY3" fmla="*/ 984589 h 1969178"/>
                <a:gd name="connsiteX4" fmla="*/ 1791674 w 2283968"/>
                <a:gd name="connsiteY4" fmla="*/ 1969178 h 1969178"/>
                <a:gd name="connsiteX5" fmla="*/ 492295 w 2283968"/>
                <a:gd name="connsiteY5" fmla="*/ 1969178 h 1969178"/>
                <a:gd name="connsiteX6" fmla="*/ 0 w 2283968"/>
                <a:gd name="connsiteY6" fmla="*/ 984589 h 196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3968" h="1969178">
                  <a:moveTo>
                    <a:pt x="0" y="984589"/>
                  </a:moveTo>
                  <a:lnTo>
                    <a:pt x="492295" y="0"/>
                  </a:lnTo>
                  <a:lnTo>
                    <a:pt x="1791674" y="0"/>
                  </a:lnTo>
                  <a:lnTo>
                    <a:pt x="2283968" y="984589"/>
                  </a:lnTo>
                  <a:lnTo>
                    <a:pt x="1791674" y="1969178"/>
                  </a:lnTo>
                  <a:lnTo>
                    <a:pt x="492295" y="1969178"/>
                  </a:lnTo>
                  <a:lnTo>
                    <a:pt x="0" y="9845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4429" tIns="361459" rIns="354429" bIns="361459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AR" sz="4400" kern="1200"/>
            </a:p>
          </p:txBody>
        </p:sp>
        <p:sp>
          <p:nvSpPr>
            <p:cNvPr id="83" name="Hexágono 82">
              <a:extLst>
                <a:ext uri="{FF2B5EF4-FFF2-40B4-BE49-F238E27FC236}">
                  <a16:creationId xmlns:a16="http://schemas.microsoft.com/office/drawing/2014/main" id="{83AC51AE-DAE5-AC9A-D1C4-4DB76FF8C0B4}"/>
                </a:ext>
              </a:extLst>
            </p:cNvPr>
            <p:cNvSpPr/>
            <p:nvPr/>
          </p:nvSpPr>
          <p:spPr>
            <a:xfrm>
              <a:off x="7491577" y="4686984"/>
              <a:ext cx="267411" cy="230474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4" name="Hexágono 83">
              <a:extLst>
                <a:ext uri="{FF2B5EF4-FFF2-40B4-BE49-F238E27FC236}">
                  <a16:creationId xmlns:a16="http://schemas.microsoft.com/office/drawing/2014/main" id="{858B070E-061D-BE6B-D7C7-633FE6C98760}"/>
                </a:ext>
              </a:extLst>
            </p:cNvPr>
            <p:cNvSpPr/>
            <p:nvPr/>
          </p:nvSpPr>
          <p:spPr>
            <a:xfrm>
              <a:off x="7876032" y="4061113"/>
              <a:ext cx="2283968" cy="1969178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5" name="Hexágono 84">
              <a:extLst>
                <a:ext uri="{FF2B5EF4-FFF2-40B4-BE49-F238E27FC236}">
                  <a16:creationId xmlns:a16="http://schemas.microsoft.com/office/drawing/2014/main" id="{8F98C0B1-D0AE-F50C-2133-76728D247F90}"/>
                </a:ext>
              </a:extLst>
            </p:cNvPr>
            <p:cNvSpPr/>
            <p:nvPr/>
          </p:nvSpPr>
          <p:spPr>
            <a:xfrm>
              <a:off x="7935366" y="4930465"/>
              <a:ext cx="267411" cy="230474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6" name="Forma libre: forma 85">
              <a:extLst>
                <a:ext uri="{FF2B5EF4-FFF2-40B4-BE49-F238E27FC236}">
                  <a16:creationId xmlns:a16="http://schemas.microsoft.com/office/drawing/2014/main" id="{CB9EA53C-7682-989E-14EF-FA7237DD0904}"/>
                </a:ext>
              </a:extLst>
            </p:cNvPr>
            <p:cNvSpPr/>
            <p:nvPr/>
          </p:nvSpPr>
          <p:spPr>
            <a:xfrm>
              <a:off x="3984345" y="1903601"/>
              <a:ext cx="2283968" cy="1969178"/>
            </a:xfrm>
            <a:custGeom>
              <a:avLst/>
              <a:gdLst>
                <a:gd name="connsiteX0" fmla="*/ 0 w 2283968"/>
                <a:gd name="connsiteY0" fmla="*/ 984589 h 1969178"/>
                <a:gd name="connsiteX1" fmla="*/ 492295 w 2283968"/>
                <a:gd name="connsiteY1" fmla="*/ 0 h 1969178"/>
                <a:gd name="connsiteX2" fmla="*/ 1791674 w 2283968"/>
                <a:gd name="connsiteY2" fmla="*/ 0 h 1969178"/>
                <a:gd name="connsiteX3" fmla="*/ 2283968 w 2283968"/>
                <a:gd name="connsiteY3" fmla="*/ 984589 h 1969178"/>
                <a:gd name="connsiteX4" fmla="*/ 1791674 w 2283968"/>
                <a:gd name="connsiteY4" fmla="*/ 1969178 h 1969178"/>
                <a:gd name="connsiteX5" fmla="*/ 492295 w 2283968"/>
                <a:gd name="connsiteY5" fmla="*/ 1969178 h 1969178"/>
                <a:gd name="connsiteX6" fmla="*/ 0 w 2283968"/>
                <a:gd name="connsiteY6" fmla="*/ 984589 h 196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3968" h="1969178">
                  <a:moveTo>
                    <a:pt x="0" y="984589"/>
                  </a:moveTo>
                  <a:lnTo>
                    <a:pt x="492295" y="0"/>
                  </a:lnTo>
                  <a:lnTo>
                    <a:pt x="1791674" y="0"/>
                  </a:lnTo>
                  <a:lnTo>
                    <a:pt x="2283968" y="984589"/>
                  </a:lnTo>
                  <a:lnTo>
                    <a:pt x="1791674" y="1969178"/>
                  </a:lnTo>
                  <a:lnTo>
                    <a:pt x="492295" y="1969178"/>
                  </a:lnTo>
                  <a:lnTo>
                    <a:pt x="0" y="9845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4429" tIns="361459" rIns="354429" bIns="361459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AR" sz="4400" kern="1200"/>
            </a:p>
          </p:txBody>
        </p:sp>
        <p:sp>
          <p:nvSpPr>
            <p:cNvPr id="87" name="Hexágono 86">
              <a:extLst>
                <a:ext uri="{FF2B5EF4-FFF2-40B4-BE49-F238E27FC236}">
                  <a16:creationId xmlns:a16="http://schemas.microsoft.com/office/drawing/2014/main" id="{BC82A62C-3B6B-8324-517E-53A170FC85D4}"/>
                </a:ext>
              </a:extLst>
            </p:cNvPr>
            <p:cNvSpPr/>
            <p:nvPr/>
          </p:nvSpPr>
          <p:spPr>
            <a:xfrm>
              <a:off x="5532729" y="1946262"/>
              <a:ext cx="267411" cy="230474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8" name="Hexágono 87">
              <a:extLst>
                <a:ext uri="{FF2B5EF4-FFF2-40B4-BE49-F238E27FC236}">
                  <a16:creationId xmlns:a16="http://schemas.microsoft.com/office/drawing/2014/main" id="{F6589A76-CC62-357B-F2A2-5C8000A90A50}"/>
                </a:ext>
              </a:extLst>
            </p:cNvPr>
            <p:cNvSpPr/>
            <p:nvPr/>
          </p:nvSpPr>
          <p:spPr>
            <a:xfrm>
              <a:off x="5930188" y="827706"/>
              <a:ext cx="2283968" cy="1969178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9" name="Hexágono 88">
              <a:extLst>
                <a:ext uri="{FF2B5EF4-FFF2-40B4-BE49-F238E27FC236}">
                  <a16:creationId xmlns:a16="http://schemas.microsoft.com/office/drawing/2014/main" id="{B05B97FE-BD2C-54EC-8B30-F1F9ED2A87F1}"/>
                </a:ext>
              </a:extLst>
            </p:cNvPr>
            <p:cNvSpPr/>
            <p:nvPr/>
          </p:nvSpPr>
          <p:spPr>
            <a:xfrm>
              <a:off x="5997651" y="1692376"/>
              <a:ext cx="267411" cy="230474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92" name="Grupo 91">
            <a:extLst>
              <a:ext uri="{FF2B5EF4-FFF2-40B4-BE49-F238E27FC236}">
                <a16:creationId xmlns:a16="http://schemas.microsoft.com/office/drawing/2014/main" id="{0E5BFB18-7B7B-687C-AE40-BF36444C9FE6}"/>
              </a:ext>
            </a:extLst>
          </p:cNvPr>
          <p:cNvGrpSpPr/>
          <p:nvPr/>
        </p:nvGrpSpPr>
        <p:grpSpPr>
          <a:xfrm>
            <a:off x="7565301" y="-13656928"/>
            <a:ext cx="11863110" cy="7729980"/>
            <a:chOff x="2032000" y="827706"/>
            <a:chExt cx="8128000" cy="5202585"/>
          </a:xfrm>
          <a:blipFill>
            <a:blip r:embed="rId2"/>
            <a:stretch>
              <a:fillRect/>
            </a:stretch>
          </a:blipFill>
        </p:grpSpPr>
        <p:sp>
          <p:nvSpPr>
            <p:cNvPr id="93" name="Forma libre: forma 92">
              <a:extLst>
                <a:ext uri="{FF2B5EF4-FFF2-40B4-BE49-F238E27FC236}">
                  <a16:creationId xmlns:a16="http://schemas.microsoft.com/office/drawing/2014/main" id="{C9E5EA1D-6841-E30F-6F30-044F78EEF361}"/>
                </a:ext>
              </a:extLst>
            </p:cNvPr>
            <p:cNvSpPr/>
            <p:nvPr/>
          </p:nvSpPr>
          <p:spPr>
            <a:xfrm>
              <a:off x="3984345" y="4061113"/>
              <a:ext cx="2283968" cy="1969178"/>
            </a:xfrm>
            <a:custGeom>
              <a:avLst/>
              <a:gdLst>
                <a:gd name="connsiteX0" fmla="*/ 0 w 2283968"/>
                <a:gd name="connsiteY0" fmla="*/ 984589 h 1969178"/>
                <a:gd name="connsiteX1" fmla="*/ 492295 w 2283968"/>
                <a:gd name="connsiteY1" fmla="*/ 0 h 1969178"/>
                <a:gd name="connsiteX2" fmla="*/ 1791674 w 2283968"/>
                <a:gd name="connsiteY2" fmla="*/ 0 h 1969178"/>
                <a:gd name="connsiteX3" fmla="*/ 2283968 w 2283968"/>
                <a:gd name="connsiteY3" fmla="*/ 984589 h 1969178"/>
                <a:gd name="connsiteX4" fmla="*/ 1791674 w 2283968"/>
                <a:gd name="connsiteY4" fmla="*/ 1969178 h 1969178"/>
                <a:gd name="connsiteX5" fmla="*/ 492295 w 2283968"/>
                <a:gd name="connsiteY5" fmla="*/ 1969178 h 1969178"/>
                <a:gd name="connsiteX6" fmla="*/ 0 w 2283968"/>
                <a:gd name="connsiteY6" fmla="*/ 984589 h 196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3968" h="1969178">
                  <a:moveTo>
                    <a:pt x="0" y="984589"/>
                  </a:moveTo>
                  <a:lnTo>
                    <a:pt x="492295" y="0"/>
                  </a:lnTo>
                  <a:lnTo>
                    <a:pt x="1791674" y="0"/>
                  </a:lnTo>
                  <a:lnTo>
                    <a:pt x="2283968" y="984589"/>
                  </a:lnTo>
                  <a:lnTo>
                    <a:pt x="1791674" y="1969178"/>
                  </a:lnTo>
                  <a:lnTo>
                    <a:pt x="492295" y="1969178"/>
                  </a:lnTo>
                  <a:lnTo>
                    <a:pt x="0" y="9845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4429" tIns="361459" rIns="354429" bIns="361459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AR" sz="4400" kern="1200"/>
            </a:p>
          </p:txBody>
        </p:sp>
        <p:sp>
          <p:nvSpPr>
            <p:cNvPr id="94" name="Hexágono 93">
              <a:extLst>
                <a:ext uri="{FF2B5EF4-FFF2-40B4-BE49-F238E27FC236}">
                  <a16:creationId xmlns:a16="http://schemas.microsoft.com/office/drawing/2014/main" id="{73A7D2EF-028B-F52F-5E07-05AF788E4868}"/>
                </a:ext>
              </a:extLst>
            </p:cNvPr>
            <p:cNvSpPr/>
            <p:nvPr/>
          </p:nvSpPr>
          <p:spPr>
            <a:xfrm>
              <a:off x="4043680" y="4930465"/>
              <a:ext cx="267411" cy="230474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5" name="Hexágono 94">
              <a:extLst>
                <a:ext uri="{FF2B5EF4-FFF2-40B4-BE49-F238E27FC236}">
                  <a16:creationId xmlns:a16="http://schemas.microsoft.com/office/drawing/2014/main" id="{43D91DF9-92EF-CF71-AAE8-87D8B4F8DD26}"/>
                </a:ext>
              </a:extLst>
            </p:cNvPr>
            <p:cNvSpPr/>
            <p:nvPr/>
          </p:nvSpPr>
          <p:spPr>
            <a:xfrm>
              <a:off x="2032000" y="3003427"/>
              <a:ext cx="2283968" cy="1969178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6" name="Hexágono 95">
              <a:extLst>
                <a:ext uri="{FF2B5EF4-FFF2-40B4-BE49-F238E27FC236}">
                  <a16:creationId xmlns:a16="http://schemas.microsoft.com/office/drawing/2014/main" id="{B3C8D7FD-E913-9184-2C04-194EF9843E16}"/>
                </a:ext>
              </a:extLst>
            </p:cNvPr>
            <p:cNvSpPr/>
            <p:nvPr/>
          </p:nvSpPr>
          <p:spPr>
            <a:xfrm>
              <a:off x="3586886" y="4712477"/>
              <a:ext cx="267411" cy="230474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7" name="Forma libre: forma 96">
              <a:extLst>
                <a:ext uri="{FF2B5EF4-FFF2-40B4-BE49-F238E27FC236}">
                  <a16:creationId xmlns:a16="http://schemas.microsoft.com/office/drawing/2014/main" id="{FDD4FDAA-C2FF-2421-05CC-9BA520CEDFC6}"/>
                </a:ext>
              </a:extLst>
            </p:cNvPr>
            <p:cNvSpPr/>
            <p:nvPr/>
          </p:nvSpPr>
          <p:spPr>
            <a:xfrm>
              <a:off x="5930188" y="2980016"/>
              <a:ext cx="2283968" cy="1969178"/>
            </a:xfrm>
            <a:custGeom>
              <a:avLst/>
              <a:gdLst>
                <a:gd name="connsiteX0" fmla="*/ 0 w 2283968"/>
                <a:gd name="connsiteY0" fmla="*/ 984589 h 1969178"/>
                <a:gd name="connsiteX1" fmla="*/ 492295 w 2283968"/>
                <a:gd name="connsiteY1" fmla="*/ 0 h 1969178"/>
                <a:gd name="connsiteX2" fmla="*/ 1791674 w 2283968"/>
                <a:gd name="connsiteY2" fmla="*/ 0 h 1969178"/>
                <a:gd name="connsiteX3" fmla="*/ 2283968 w 2283968"/>
                <a:gd name="connsiteY3" fmla="*/ 984589 h 1969178"/>
                <a:gd name="connsiteX4" fmla="*/ 1791674 w 2283968"/>
                <a:gd name="connsiteY4" fmla="*/ 1969178 h 1969178"/>
                <a:gd name="connsiteX5" fmla="*/ 492295 w 2283968"/>
                <a:gd name="connsiteY5" fmla="*/ 1969178 h 1969178"/>
                <a:gd name="connsiteX6" fmla="*/ 0 w 2283968"/>
                <a:gd name="connsiteY6" fmla="*/ 984589 h 196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3968" h="1969178">
                  <a:moveTo>
                    <a:pt x="0" y="984589"/>
                  </a:moveTo>
                  <a:lnTo>
                    <a:pt x="492295" y="0"/>
                  </a:lnTo>
                  <a:lnTo>
                    <a:pt x="1791674" y="0"/>
                  </a:lnTo>
                  <a:lnTo>
                    <a:pt x="2283968" y="984589"/>
                  </a:lnTo>
                  <a:lnTo>
                    <a:pt x="1791674" y="1969178"/>
                  </a:lnTo>
                  <a:lnTo>
                    <a:pt x="492295" y="1969178"/>
                  </a:lnTo>
                  <a:lnTo>
                    <a:pt x="0" y="9845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4429" tIns="361459" rIns="354429" bIns="361459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AR" sz="4400" kern="1200"/>
            </a:p>
          </p:txBody>
        </p:sp>
        <p:sp>
          <p:nvSpPr>
            <p:cNvPr id="98" name="Hexágono 97">
              <a:extLst>
                <a:ext uri="{FF2B5EF4-FFF2-40B4-BE49-F238E27FC236}">
                  <a16:creationId xmlns:a16="http://schemas.microsoft.com/office/drawing/2014/main" id="{96FABFAE-EE1A-40FE-8F1D-73AF3451579F}"/>
                </a:ext>
              </a:extLst>
            </p:cNvPr>
            <p:cNvSpPr/>
            <p:nvPr/>
          </p:nvSpPr>
          <p:spPr>
            <a:xfrm>
              <a:off x="7491577" y="4686984"/>
              <a:ext cx="267411" cy="230474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9" name="Hexágono 98">
              <a:extLst>
                <a:ext uri="{FF2B5EF4-FFF2-40B4-BE49-F238E27FC236}">
                  <a16:creationId xmlns:a16="http://schemas.microsoft.com/office/drawing/2014/main" id="{696C0337-9F08-4DC1-0DB7-9FC300B02438}"/>
                </a:ext>
              </a:extLst>
            </p:cNvPr>
            <p:cNvSpPr/>
            <p:nvPr/>
          </p:nvSpPr>
          <p:spPr>
            <a:xfrm>
              <a:off x="7876032" y="4061113"/>
              <a:ext cx="2283968" cy="1969178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0" name="Hexágono 99">
              <a:extLst>
                <a:ext uri="{FF2B5EF4-FFF2-40B4-BE49-F238E27FC236}">
                  <a16:creationId xmlns:a16="http://schemas.microsoft.com/office/drawing/2014/main" id="{62E99262-A04A-BA24-049B-F69F9E4F411F}"/>
                </a:ext>
              </a:extLst>
            </p:cNvPr>
            <p:cNvSpPr/>
            <p:nvPr/>
          </p:nvSpPr>
          <p:spPr>
            <a:xfrm>
              <a:off x="7935366" y="4930465"/>
              <a:ext cx="267411" cy="230474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1" name="Forma libre: forma 100">
              <a:extLst>
                <a:ext uri="{FF2B5EF4-FFF2-40B4-BE49-F238E27FC236}">
                  <a16:creationId xmlns:a16="http://schemas.microsoft.com/office/drawing/2014/main" id="{84E78407-8B89-FCC7-E49E-DAD587F303B5}"/>
                </a:ext>
              </a:extLst>
            </p:cNvPr>
            <p:cNvSpPr/>
            <p:nvPr/>
          </p:nvSpPr>
          <p:spPr>
            <a:xfrm>
              <a:off x="3984345" y="1903601"/>
              <a:ext cx="2283968" cy="1969178"/>
            </a:xfrm>
            <a:custGeom>
              <a:avLst/>
              <a:gdLst>
                <a:gd name="connsiteX0" fmla="*/ 0 w 2283968"/>
                <a:gd name="connsiteY0" fmla="*/ 984589 h 1969178"/>
                <a:gd name="connsiteX1" fmla="*/ 492295 w 2283968"/>
                <a:gd name="connsiteY1" fmla="*/ 0 h 1969178"/>
                <a:gd name="connsiteX2" fmla="*/ 1791674 w 2283968"/>
                <a:gd name="connsiteY2" fmla="*/ 0 h 1969178"/>
                <a:gd name="connsiteX3" fmla="*/ 2283968 w 2283968"/>
                <a:gd name="connsiteY3" fmla="*/ 984589 h 1969178"/>
                <a:gd name="connsiteX4" fmla="*/ 1791674 w 2283968"/>
                <a:gd name="connsiteY4" fmla="*/ 1969178 h 1969178"/>
                <a:gd name="connsiteX5" fmla="*/ 492295 w 2283968"/>
                <a:gd name="connsiteY5" fmla="*/ 1969178 h 1969178"/>
                <a:gd name="connsiteX6" fmla="*/ 0 w 2283968"/>
                <a:gd name="connsiteY6" fmla="*/ 984589 h 196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3968" h="1969178">
                  <a:moveTo>
                    <a:pt x="0" y="984589"/>
                  </a:moveTo>
                  <a:lnTo>
                    <a:pt x="492295" y="0"/>
                  </a:lnTo>
                  <a:lnTo>
                    <a:pt x="1791674" y="0"/>
                  </a:lnTo>
                  <a:lnTo>
                    <a:pt x="2283968" y="984589"/>
                  </a:lnTo>
                  <a:lnTo>
                    <a:pt x="1791674" y="1969178"/>
                  </a:lnTo>
                  <a:lnTo>
                    <a:pt x="492295" y="1969178"/>
                  </a:lnTo>
                  <a:lnTo>
                    <a:pt x="0" y="9845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4429" tIns="361459" rIns="354429" bIns="361459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AR" sz="4400" kern="1200"/>
            </a:p>
          </p:txBody>
        </p:sp>
        <p:sp>
          <p:nvSpPr>
            <p:cNvPr id="102" name="Hexágono 101">
              <a:extLst>
                <a:ext uri="{FF2B5EF4-FFF2-40B4-BE49-F238E27FC236}">
                  <a16:creationId xmlns:a16="http://schemas.microsoft.com/office/drawing/2014/main" id="{954F214D-7CD6-2257-B6AE-FB7FE4B2C6AA}"/>
                </a:ext>
              </a:extLst>
            </p:cNvPr>
            <p:cNvSpPr/>
            <p:nvPr/>
          </p:nvSpPr>
          <p:spPr>
            <a:xfrm>
              <a:off x="5532729" y="1946262"/>
              <a:ext cx="267411" cy="230474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3" name="Hexágono 102">
              <a:extLst>
                <a:ext uri="{FF2B5EF4-FFF2-40B4-BE49-F238E27FC236}">
                  <a16:creationId xmlns:a16="http://schemas.microsoft.com/office/drawing/2014/main" id="{418A95CF-0596-A256-CF12-CD433747C0D6}"/>
                </a:ext>
              </a:extLst>
            </p:cNvPr>
            <p:cNvSpPr/>
            <p:nvPr/>
          </p:nvSpPr>
          <p:spPr>
            <a:xfrm>
              <a:off x="5930188" y="827706"/>
              <a:ext cx="2283968" cy="1969178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4" name="Hexágono 103">
              <a:extLst>
                <a:ext uri="{FF2B5EF4-FFF2-40B4-BE49-F238E27FC236}">
                  <a16:creationId xmlns:a16="http://schemas.microsoft.com/office/drawing/2014/main" id="{8CF9482A-1A91-8F9E-2198-9D8C9A004680}"/>
                </a:ext>
              </a:extLst>
            </p:cNvPr>
            <p:cNvSpPr/>
            <p:nvPr/>
          </p:nvSpPr>
          <p:spPr>
            <a:xfrm>
              <a:off x="5997651" y="1692376"/>
              <a:ext cx="267411" cy="230474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9160266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C0773DDE-173A-0A58-C08A-5CE01CB6B03D}"/>
              </a:ext>
            </a:extLst>
          </p:cNvPr>
          <p:cNvSpPr/>
          <p:nvPr/>
        </p:nvSpPr>
        <p:spPr>
          <a:xfrm>
            <a:off x="831790" y="484974"/>
            <a:ext cx="10528419" cy="5888052"/>
          </a:xfrm>
          <a:prstGeom prst="roundRect">
            <a:avLst>
              <a:gd name="adj" fmla="val 412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C00BAD6-C1F4-00B1-FFE7-255C31CC3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59" y="613227"/>
            <a:ext cx="10297682" cy="563154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3CBF9BE-6801-3641-4CCE-3906183A131C}"/>
              </a:ext>
            </a:extLst>
          </p:cNvPr>
          <p:cNvSpPr txBox="1"/>
          <p:nvPr/>
        </p:nvSpPr>
        <p:spPr>
          <a:xfrm>
            <a:off x="10253979" y="115641"/>
            <a:ext cx="130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Ítem [b]</a:t>
            </a:r>
            <a:endParaRPr lang="es-AR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381546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371B4ACB-FBD5-CF7F-1FEC-659F3395BAF9}"/>
              </a:ext>
            </a:extLst>
          </p:cNvPr>
          <p:cNvSpPr/>
          <p:nvPr/>
        </p:nvSpPr>
        <p:spPr>
          <a:xfrm>
            <a:off x="6040644" y="1200815"/>
            <a:ext cx="3993733" cy="3789929"/>
          </a:xfrm>
          <a:prstGeom prst="roundRect">
            <a:avLst>
              <a:gd name="adj" fmla="val 412"/>
            </a:avLst>
          </a:prstGeom>
          <a:solidFill>
            <a:schemeClr val="accent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7F066948-A9F5-1E70-8F9E-0151E2771969}"/>
              </a:ext>
            </a:extLst>
          </p:cNvPr>
          <p:cNvSpPr/>
          <p:nvPr/>
        </p:nvSpPr>
        <p:spPr>
          <a:xfrm>
            <a:off x="1836292" y="1200815"/>
            <a:ext cx="3993733" cy="4346679"/>
          </a:xfrm>
          <a:prstGeom prst="roundRect">
            <a:avLst>
              <a:gd name="adj" fmla="val 412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E5BA45D-BE00-EDB3-B771-DF888BA38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014" y="1310506"/>
            <a:ext cx="3746291" cy="412400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FF38F31-6D3A-528A-90D9-0B177A6B0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366" y="1310506"/>
            <a:ext cx="3746291" cy="357670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EB4C5C-8590-1DED-85E6-0D909E115665}"/>
              </a:ext>
            </a:extLst>
          </p:cNvPr>
          <p:cNvSpPr txBox="1"/>
          <p:nvPr/>
        </p:nvSpPr>
        <p:spPr>
          <a:xfrm>
            <a:off x="8603737" y="5630605"/>
            <a:ext cx="130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Ítem [d]</a:t>
            </a:r>
            <a:endParaRPr lang="es-AR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626DFAF-EF65-A233-3E92-4574E67F16A9}"/>
              </a:ext>
            </a:extLst>
          </p:cNvPr>
          <p:cNvSpPr txBox="1"/>
          <p:nvPr/>
        </p:nvSpPr>
        <p:spPr>
          <a:xfrm>
            <a:off x="2711874" y="776594"/>
            <a:ext cx="2242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Eventos El Niño</a:t>
            </a:r>
            <a:endParaRPr lang="es-AR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5ED45D2-56C2-7B3C-C817-A06428662946}"/>
              </a:ext>
            </a:extLst>
          </p:cNvPr>
          <p:cNvSpPr txBox="1"/>
          <p:nvPr/>
        </p:nvSpPr>
        <p:spPr>
          <a:xfrm>
            <a:off x="6916226" y="776594"/>
            <a:ext cx="2242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Eventos La Niña</a:t>
            </a:r>
            <a:endParaRPr lang="es-AR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41274"/>
      </p:ext>
    </p:extLst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75A76741-BF86-F06A-166E-1FC96DE4365F}"/>
              </a:ext>
            </a:extLst>
          </p:cNvPr>
          <p:cNvSpPr/>
          <p:nvPr/>
        </p:nvSpPr>
        <p:spPr>
          <a:xfrm>
            <a:off x="662299" y="385629"/>
            <a:ext cx="10867401" cy="6086742"/>
          </a:xfrm>
          <a:prstGeom prst="roundRect">
            <a:avLst>
              <a:gd name="adj" fmla="val 412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C7F8807-5701-1915-274D-E6A22DF95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13" y="525210"/>
            <a:ext cx="10619574" cy="580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794437"/>
      </p:ext>
    </p:extLst>
  </p:cSld>
  <p:clrMapOvr>
    <a:masterClrMapping/>
  </p:clrMapOvr>
  <p:transition spd="slow">
    <p:push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4F9EB9D5-4E1E-075E-1820-38B029648976}"/>
              </a:ext>
            </a:extLst>
          </p:cNvPr>
          <p:cNvSpPr/>
          <p:nvPr/>
        </p:nvSpPr>
        <p:spPr>
          <a:xfrm>
            <a:off x="662299" y="385629"/>
            <a:ext cx="10867401" cy="6086742"/>
          </a:xfrm>
          <a:prstGeom prst="roundRect">
            <a:avLst>
              <a:gd name="adj" fmla="val 412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C7F8807-5701-1915-274D-E6A22DF95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6213" y="525210"/>
            <a:ext cx="10619574" cy="5807579"/>
          </a:xfrm>
          <a:prstGeom prst="rect">
            <a:avLst/>
          </a:prstGeom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3E552F26-5633-230C-1DDC-F2D55914CE2B}"/>
              </a:ext>
            </a:extLst>
          </p:cNvPr>
          <p:cNvGrpSpPr/>
          <p:nvPr/>
        </p:nvGrpSpPr>
        <p:grpSpPr>
          <a:xfrm>
            <a:off x="-2614013" y="7243323"/>
            <a:ext cx="11863110" cy="7729980"/>
            <a:chOff x="2032000" y="827706"/>
            <a:chExt cx="8128000" cy="5202585"/>
          </a:xfrm>
          <a:blipFill>
            <a:blip r:embed="rId3"/>
            <a:stretch>
              <a:fillRect/>
            </a:stretch>
          </a:blipFill>
        </p:grpSpPr>
        <p:sp>
          <p:nvSpPr>
            <p:cNvPr id="4" name="Forma libre: forma 3">
              <a:extLst>
                <a:ext uri="{FF2B5EF4-FFF2-40B4-BE49-F238E27FC236}">
                  <a16:creationId xmlns:a16="http://schemas.microsoft.com/office/drawing/2014/main" id="{54D2CE29-A1BC-894F-CA05-85FF3F688791}"/>
                </a:ext>
              </a:extLst>
            </p:cNvPr>
            <p:cNvSpPr/>
            <p:nvPr/>
          </p:nvSpPr>
          <p:spPr>
            <a:xfrm>
              <a:off x="3984345" y="4061113"/>
              <a:ext cx="2283968" cy="1969178"/>
            </a:xfrm>
            <a:custGeom>
              <a:avLst/>
              <a:gdLst>
                <a:gd name="connsiteX0" fmla="*/ 0 w 2283968"/>
                <a:gd name="connsiteY0" fmla="*/ 984589 h 1969178"/>
                <a:gd name="connsiteX1" fmla="*/ 492295 w 2283968"/>
                <a:gd name="connsiteY1" fmla="*/ 0 h 1969178"/>
                <a:gd name="connsiteX2" fmla="*/ 1791674 w 2283968"/>
                <a:gd name="connsiteY2" fmla="*/ 0 h 1969178"/>
                <a:gd name="connsiteX3" fmla="*/ 2283968 w 2283968"/>
                <a:gd name="connsiteY3" fmla="*/ 984589 h 1969178"/>
                <a:gd name="connsiteX4" fmla="*/ 1791674 w 2283968"/>
                <a:gd name="connsiteY4" fmla="*/ 1969178 h 1969178"/>
                <a:gd name="connsiteX5" fmla="*/ 492295 w 2283968"/>
                <a:gd name="connsiteY5" fmla="*/ 1969178 h 1969178"/>
                <a:gd name="connsiteX6" fmla="*/ 0 w 2283968"/>
                <a:gd name="connsiteY6" fmla="*/ 984589 h 196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3968" h="1969178">
                  <a:moveTo>
                    <a:pt x="0" y="984589"/>
                  </a:moveTo>
                  <a:lnTo>
                    <a:pt x="492295" y="0"/>
                  </a:lnTo>
                  <a:lnTo>
                    <a:pt x="1791674" y="0"/>
                  </a:lnTo>
                  <a:lnTo>
                    <a:pt x="2283968" y="984589"/>
                  </a:lnTo>
                  <a:lnTo>
                    <a:pt x="1791674" y="1969178"/>
                  </a:lnTo>
                  <a:lnTo>
                    <a:pt x="492295" y="1969178"/>
                  </a:lnTo>
                  <a:lnTo>
                    <a:pt x="0" y="9845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4429" tIns="361459" rIns="354429" bIns="361459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AR" sz="4400" kern="1200"/>
            </a:p>
          </p:txBody>
        </p:sp>
        <p:sp>
          <p:nvSpPr>
            <p:cNvPr id="6" name="Hexágono 5">
              <a:extLst>
                <a:ext uri="{FF2B5EF4-FFF2-40B4-BE49-F238E27FC236}">
                  <a16:creationId xmlns:a16="http://schemas.microsoft.com/office/drawing/2014/main" id="{7872A198-E43E-E676-4925-3DE6B8F773AE}"/>
                </a:ext>
              </a:extLst>
            </p:cNvPr>
            <p:cNvSpPr/>
            <p:nvPr/>
          </p:nvSpPr>
          <p:spPr>
            <a:xfrm>
              <a:off x="4043680" y="4930465"/>
              <a:ext cx="267411" cy="230474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Hexágono 6">
              <a:extLst>
                <a:ext uri="{FF2B5EF4-FFF2-40B4-BE49-F238E27FC236}">
                  <a16:creationId xmlns:a16="http://schemas.microsoft.com/office/drawing/2014/main" id="{4D933495-0A5D-9728-CCB4-2F4B4CF68610}"/>
                </a:ext>
              </a:extLst>
            </p:cNvPr>
            <p:cNvSpPr/>
            <p:nvPr/>
          </p:nvSpPr>
          <p:spPr>
            <a:xfrm>
              <a:off x="2032000" y="3003427"/>
              <a:ext cx="2283968" cy="1969178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Hexágono 7">
              <a:extLst>
                <a:ext uri="{FF2B5EF4-FFF2-40B4-BE49-F238E27FC236}">
                  <a16:creationId xmlns:a16="http://schemas.microsoft.com/office/drawing/2014/main" id="{2F30C95D-1552-B65E-16E1-659178E97045}"/>
                </a:ext>
              </a:extLst>
            </p:cNvPr>
            <p:cNvSpPr/>
            <p:nvPr/>
          </p:nvSpPr>
          <p:spPr>
            <a:xfrm>
              <a:off x="3586886" y="4712477"/>
              <a:ext cx="267411" cy="230474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orma libre: forma 8">
              <a:extLst>
                <a:ext uri="{FF2B5EF4-FFF2-40B4-BE49-F238E27FC236}">
                  <a16:creationId xmlns:a16="http://schemas.microsoft.com/office/drawing/2014/main" id="{BB985FD9-1BF3-E7A7-73A1-29A101B4DBC2}"/>
                </a:ext>
              </a:extLst>
            </p:cNvPr>
            <p:cNvSpPr/>
            <p:nvPr/>
          </p:nvSpPr>
          <p:spPr>
            <a:xfrm>
              <a:off x="5930188" y="2980016"/>
              <a:ext cx="2283968" cy="1969178"/>
            </a:xfrm>
            <a:custGeom>
              <a:avLst/>
              <a:gdLst>
                <a:gd name="connsiteX0" fmla="*/ 0 w 2283968"/>
                <a:gd name="connsiteY0" fmla="*/ 984589 h 1969178"/>
                <a:gd name="connsiteX1" fmla="*/ 492295 w 2283968"/>
                <a:gd name="connsiteY1" fmla="*/ 0 h 1969178"/>
                <a:gd name="connsiteX2" fmla="*/ 1791674 w 2283968"/>
                <a:gd name="connsiteY2" fmla="*/ 0 h 1969178"/>
                <a:gd name="connsiteX3" fmla="*/ 2283968 w 2283968"/>
                <a:gd name="connsiteY3" fmla="*/ 984589 h 1969178"/>
                <a:gd name="connsiteX4" fmla="*/ 1791674 w 2283968"/>
                <a:gd name="connsiteY4" fmla="*/ 1969178 h 1969178"/>
                <a:gd name="connsiteX5" fmla="*/ 492295 w 2283968"/>
                <a:gd name="connsiteY5" fmla="*/ 1969178 h 1969178"/>
                <a:gd name="connsiteX6" fmla="*/ 0 w 2283968"/>
                <a:gd name="connsiteY6" fmla="*/ 984589 h 196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3968" h="1969178">
                  <a:moveTo>
                    <a:pt x="0" y="984589"/>
                  </a:moveTo>
                  <a:lnTo>
                    <a:pt x="492295" y="0"/>
                  </a:lnTo>
                  <a:lnTo>
                    <a:pt x="1791674" y="0"/>
                  </a:lnTo>
                  <a:lnTo>
                    <a:pt x="2283968" y="984589"/>
                  </a:lnTo>
                  <a:lnTo>
                    <a:pt x="1791674" y="1969178"/>
                  </a:lnTo>
                  <a:lnTo>
                    <a:pt x="492295" y="1969178"/>
                  </a:lnTo>
                  <a:lnTo>
                    <a:pt x="0" y="9845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4429" tIns="361459" rIns="354429" bIns="361459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AR" sz="4400" kern="1200"/>
            </a:p>
          </p:txBody>
        </p:sp>
        <p:sp>
          <p:nvSpPr>
            <p:cNvPr id="10" name="Hexágono 9">
              <a:extLst>
                <a:ext uri="{FF2B5EF4-FFF2-40B4-BE49-F238E27FC236}">
                  <a16:creationId xmlns:a16="http://schemas.microsoft.com/office/drawing/2014/main" id="{0FE9414E-4C85-81C7-408C-0E6247329CFE}"/>
                </a:ext>
              </a:extLst>
            </p:cNvPr>
            <p:cNvSpPr/>
            <p:nvPr/>
          </p:nvSpPr>
          <p:spPr>
            <a:xfrm>
              <a:off x="7491577" y="4686984"/>
              <a:ext cx="267411" cy="230474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Hexágono 10">
              <a:extLst>
                <a:ext uri="{FF2B5EF4-FFF2-40B4-BE49-F238E27FC236}">
                  <a16:creationId xmlns:a16="http://schemas.microsoft.com/office/drawing/2014/main" id="{E281522F-07B8-F05C-4183-77CE9AE109DB}"/>
                </a:ext>
              </a:extLst>
            </p:cNvPr>
            <p:cNvSpPr/>
            <p:nvPr/>
          </p:nvSpPr>
          <p:spPr>
            <a:xfrm>
              <a:off x="7876032" y="4061113"/>
              <a:ext cx="2283968" cy="1969178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Hexágono 11">
              <a:extLst>
                <a:ext uri="{FF2B5EF4-FFF2-40B4-BE49-F238E27FC236}">
                  <a16:creationId xmlns:a16="http://schemas.microsoft.com/office/drawing/2014/main" id="{35437D22-B67A-C144-46F1-F2A28391DA83}"/>
                </a:ext>
              </a:extLst>
            </p:cNvPr>
            <p:cNvSpPr/>
            <p:nvPr/>
          </p:nvSpPr>
          <p:spPr>
            <a:xfrm>
              <a:off x="7935366" y="4930465"/>
              <a:ext cx="267411" cy="230474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44F6FBF2-D8A4-5578-4828-28ECCE95DD3B}"/>
                </a:ext>
              </a:extLst>
            </p:cNvPr>
            <p:cNvSpPr/>
            <p:nvPr/>
          </p:nvSpPr>
          <p:spPr>
            <a:xfrm>
              <a:off x="3984345" y="1903601"/>
              <a:ext cx="2283968" cy="1969178"/>
            </a:xfrm>
            <a:custGeom>
              <a:avLst/>
              <a:gdLst>
                <a:gd name="connsiteX0" fmla="*/ 0 w 2283968"/>
                <a:gd name="connsiteY0" fmla="*/ 984589 h 1969178"/>
                <a:gd name="connsiteX1" fmla="*/ 492295 w 2283968"/>
                <a:gd name="connsiteY1" fmla="*/ 0 h 1969178"/>
                <a:gd name="connsiteX2" fmla="*/ 1791674 w 2283968"/>
                <a:gd name="connsiteY2" fmla="*/ 0 h 1969178"/>
                <a:gd name="connsiteX3" fmla="*/ 2283968 w 2283968"/>
                <a:gd name="connsiteY3" fmla="*/ 984589 h 1969178"/>
                <a:gd name="connsiteX4" fmla="*/ 1791674 w 2283968"/>
                <a:gd name="connsiteY4" fmla="*/ 1969178 h 1969178"/>
                <a:gd name="connsiteX5" fmla="*/ 492295 w 2283968"/>
                <a:gd name="connsiteY5" fmla="*/ 1969178 h 1969178"/>
                <a:gd name="connsiteX6" fmla="*/ 0 w 2283968"/>
                <a:gd name="connsiteY6" fmla="*/ 984589 h 196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3968" h="1969178">
                  <a:moveTo>
                    <a:pt x="0" y="984589"/>
                  </a:moveTo>
                  <a:lnTo>
                    <a:pt x="492295" y="0"/>
                  </a:lnTo>
                  <a:lnTo>
                    <a:pt x="1791674" y="0"/>
                  </a:lnTo>
                  <a:lnTo>
                    <a:pt x="2283968" y="984589"/>
                  </a:lnTo>
                  <a:lnTo>
                    <a:pt x="1791674" y="1969178"/>
                  </a:lnTo>
                  <a:lnTo>
                    <a:pt x="492295" y="1969178"/>
                  </a:lnTo>
                  <a:lnTo>
                    <a:pt x="0" y="9845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4429" tIns="361459" rIns="354429" bIns="361459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AR" sz="4400" kern="1200"/>
            </a:p>
          </p:txBody>
        </p:sp>
        <p:sp>
          <p:nvSpPr>
            <p:cNvPr id="14" name="Hexágono 13">
              <a:extLst>
                <a:ext uri="{FF2B5EF4-FFF2-40B4-BE49-F238E27FC236}">
                  <a16:creationId xmlns:a16="http://schemas.microsoft.com/office/drawing/2014/main" id="{74FE6822-2D15-6540-E720-7DA44ACC7841}"/>
                </a:ext>
              </a:extLst>
            </p:cNvPr>
            <p:cNvSpPr/>
            <p:nvPr/>
          </p:nvSpPr>
          <p:spPr>
            <a:xfrm>
              <a:off x="5532729" y="1946262"/>
              <a:ext cx="267411" cy="230474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Hexágono 14">
              <a:extLst>
                <a:ext uri="{FF2B5EF4-FFF2-40B4-BE49-F238E27FC236}">
                  <a16:creationId xmlns:a16="http://schemas.microsoft.com/office/drawing/2014/main" id="{2E6526F1-492D-BC3B-2035-6D7855153844}"/>
                </a:ext>
              </a:extLst>
            </p:cNvPr>
            <p:cNvSpPr/>
            <p:nvPr/>
          </p:nvSpPr>
          <p:spPr>
            <a:xfrm>
              <a:off x="5930188" y="827706"/>
              <a:ext cx="2283968" cy="1969178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Hexágono 15">
              <a:extLst>
                <a:ext uri="{FF2B5EF4-FFF2-40B4-BE49-F238E27FC236}">
                  <a16:creationId xmlns:a16="http://schemas.microsoft.com/office/drawing/2014/main" id="{EF453213-1C95-F3A4-F308-EDDFC8571C16}"/>
                </a:ext>
              </a:extLst>
            </p:cNvPr>
            <p:cNvSpPr/>
            <p:nvPr/>
          </p:nvSpPr>
          <p:spPr>
            <a:xfrm>
              <a:off x="5997651" y="1692376"/>
              <a:ext cx="267411" cy="230474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1113719640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C174A53-B068-3940-407E-B661E44FC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6506" y="3901362"/>
            <a:ext cx="3332148" cy="1325563"/>
          </a:xfrm>
        </p:spPr>
        <p:txBody>
          <a:bodyPr/>
          <a:lstStyle/>
          <a:p>
            <a:r>
              <a:rPr lang="es-MX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¡Gracias!</a:t>
            </a:r>
            <a:endParaRPr lang="es-AR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DBD3FECD-9EB4-17E6-C60A-E4F0F5F7CC11}"/>
              </a:ext>
            </a:extLst>
          </p:cNvPr>
          <p:cNvSpPr txBox="1">
            <a:spLocks/>
          </p:cNvSpPr>
          <p:nvPr/>
        </p:nvSpPr>
        <p:spPr>
          <a:xfrm>
            <a:off x="2478280" y="5165919"/>
            <a:ext cx="9144000" cy="978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20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Datos, código, imágenes y tablas:</a:t>
            </a:r>
          </a:p>
          <a:p>
            <a:pPr marL="0" indent="0" algn="r">
              <a:buNone/>
            </a:pPr>
            <a:r>
              <a:rPr lang="es-AR" sz="20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  <a:hlinkClick r:id="rId2"/>
              </a:rPr>
              <a:t>https://github.com/caterinafosser/trabajo_final</a:t>
            </a:r>
            <a:endParaRPr lang="es-AR" sz="2000" dirty="0"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4C713EA5-ECDC-097D-4BC9-D00CA0205B74}"/>
              </a:ext>
            </a:extLst>
          </p:cNvPr>
          <p:cNvGrpSpPr/>
          <p:nvPr/>
        </p:nvGrpSpPr>
        <p:grpSpPr>
          <a:xfrm>
            <a:off x="-2614013" y="-5052042"/>
            <a:ext cx="11863110" cy="7729980"/>
            <a:chOff x="2032000" y="827706"/>
            <a:chExt cx="8128000" cy="5202585"/>
          </a:xfrm>
          <a:blipFill>
            <a:blip r:embed="rId3"/>
            <a:stretch>
              <a:fillRect/>
            </a:stretch>
          </a:blipFill>
        </p:grpSpPr>
        <p:sp>
          <p:nvSpPr>
            <p:cNvPr id="7" name="Forma libre: forma 6">
              <a:extLst>
                <a:ext uri="{FF2B5EF4-FFF2-40B4-BE49-F238E27FC236}">
                  <a16:creationId xmlns:a16="http://schemas.microsoft.com/office/drawing/2014/main" id="{F5011994-0D27-2ACC-03C3-F54F3A920A9C}"/>
                </a:ext>
              </a:extLst>
            </p:cNvPr>
            <p:cNvSpPr/>
            <p:nvPr/>
          </p:nvSpPr>
          <p:spPr>
            <a:xfrm>
              <a:off x="3984345" y="4061113"/>
              <a:ext cx="2283968" cy="1969178"/>
            </a:xfrm>
            <a:custGeom>
              <a:avLst/>
              <a:gdLst>
                <a:gd name="connsiteX0" fmla="*/ 0 w 2283968"/>
                <a:gd name="connsiteY0" fmla="*/ 984589 h 1969178"/>
                <a:gd name="connsiteX1" fmla="*/ 492295 w 2283968"/>
                <a:gd name="connsiteY1" fmla="*/ 0 h 1969178"/>
                <a:gd name="connsiteX2" fmla="*/ 1791674 w 2283968"/>
                <a:gd name="connsiteY2" fmla="*/ 0 h 1969178"/>
                <a:gd name="connsiteX3" fmla="*/ 2283968 w 2283968"/>
                <a:gd name="connsiteY3" fmla="*/ 984589 h 1969178"/>
                <a:gd name="connsiteX4" fmla="*/ 1791674 w 2283968"/>
                <a:gd name="connsiteY4" fmla="*/ 1969178 h 1969178"/>
                <a:gd name="connsiteX5" fmla="*/ 492295 w 2283968"/>
                <a:gd name="connsiteY5" fmla="*/ 1969178 h 1969178"/>
                <a:gd name="connsiteX6" fmla="*/ 0 w 2283968"/>
                <a:gd name="connsiteY6" fmla="*/ 984589 h 196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3968" h="1969178">
                  <a:moveTo>
                    <a:pt x="0" y="984589"/>
                  </a:moveTo>
                  <a:lnTo>
                    <a:pt x="492295" y="0"/>
                  </a:lnTo>
                  <a:lnTo>
                    <a:pt x="1791674" y="0"/>
                  </a:lnTo>
                  <a:lnTo>
                    <a:pt x="2283968" y="984589"/>
                  </a:lnTo>
                  <a:lnTo>
                    <a:pt x="1791674" y="1969178"/>
                  </a:lnTo>
                  <a:lnTo>
                    <a:pt x="492295" y="1969178"/>
                  </a:lnTo>
                  <a:lnTo>
                    <a:pt x="0" y="9845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4429" tIns="361459" rIns="354429" bIns="361459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AR" sz="4400" kern="1200"/>
            </a:p>
          </p:txBody>
        </p:sp>
        <p:sp>
          <p:nvSpPr>
            <p:cNvPr id="8" name="Hexágono 7">
              <a:extLst>
                <a:ext uri="{FF2B5EF4-FFF2-40B4-BE49-F238E27FC236}">
                  <a16:creationId xmlns:a16="http://schemas.microsoft.com/office/drawing/2014/main" id="{1D7058D4-EE49-AFD8-8825-2CFC8A37BCB0}"/>
                </a:ext>
              </a:extLst>
            </p:cNvPr>
            <p:cNvSpPr/>
            <p:nvPr/>
          </p:nvSpPr>
          <p:spPr>
            <a:xfrm>
              <a:off x="4043680" y="4930465"/>
              <a:ext cx="267411" cy="230474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Hexágono 8">
              <a:extLst>
                <a:ext uri="{FF2B5EF4-FFF2-40B4-BE49-F238E27FC236}">
                  <a16:creationId xmlns:a16="http://schemas.microsoft.com/office/drawing/2014/main" id="{AFA4177E-0B0F-69C3-A0BC-62086321C5D4}"/>
                </a:ext>
              </a:extLst>
            </p:cNvPr>
            <p:cNvSpPr/>
            <p:nvPr/>
          </p:nvSpPr>
          <p:spPr>
            <a:xfrm>
              <a:off x="2032000" y="3003427"/>
              <a:ext cx="2283968" cy="1969178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Hexágono 9">
              <a:extLst>
                <a:ext uri="{FF2B5EF4-FFF2-40B4-BE49-F238E27FC236}">
                  <a16:creationId xmlns:a16="http://schemas.microsoft.com/office/drawing/2014/main" id="{C55FC6BD-EC8F-4926-D7CD-1B7AC9B5E867}"/>
                </a:ext>
              </a:extLst>
            </p:cNvPr>
            <p:cNvSpPr/>
            <p:nvPr/>
          </p:nvSpPr>
          <p:spPr>
            <a:xfrm>
              <a:off x="3586886" y="4712477"/>
              <a:ext cx="267411" cy="230474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A6FC3762-55C1-B40D-EA7C-191E0632BE38}"/>
                </a:ext>
              </a:extLst>
            </p:cNvPr>
            <p:cNvSpPr/>
            <p:nvPr/>
          </p:nvSpPr>
          <p:spPr>
            <a:xfrm>
              <a:off x="5930188" y="2980016"/>
              <a:ext cx="2283968" cy="1969178"/>
            </a:xfrm>
            <a:custGeom>
              <a:avLst/>
              <a:gdLst>
                <a:gd name="connsiteX0" fmla="*/ 0 w 2283968"/>
                <a:gd name="connsiteY0" fmla="*/ 984589 h 1969178"/>
                <a:gd name="connsiteX1" fmla="*/ 492295 w 2283968"/>
                <a:gd name="connsiteY1" fmla="*/ 0 h 1969178"/>
                <a:gd name="connsiteX2" fmla="*/ 1791674 w 2283968"/>
                <a:gd name="connsiteY2" fmla="*/ 0 h 1969178"/>
                <a:gd name="connsiteX3" fmla="*/ 2283968 w 2283968"/>
                <a:gd name="connsiteY3" fmla="*/ 984589 h 1969178"/>
                <a:gd name="connsiteX4" fmla="*/ 1791674 w 2283968"/>
                <a:gd name="connsiteY4" fmla="*/ 1969178 h 1969178"/>
                <a:gd name="connsiteX5" fmla="*/ 492295 w 2283968"/>
                <a:gd name="connsiteY5" fmla="*/ 1969178 h 1969178"/>
                <a:gd name="connsiteX6" fmla="*/ 0 w 2283968"/>
                <a:gd name="connsiteY6" fmla="*/ 984589 h 196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3968" h="1969178">
                  <a:moveTo>
                    <a:pt x="0" y="984589"/>
                  </a:moveTo>
                  <a:lnTo>
                    <a:pt x="492295" y="0"/>
                  </a:lnTo>
                  <a:lnTo>
                    <a:pt x="1791674" y="0"/>
                  </a:lnTo>
                  <a:lnTo>
                    <a:pt x="2283968" y="984589"/>
                  </a:lnTo>
                  <a:lnTo>
                    <a:pt x="1791674" y="1969178"/>
                  </a:lnTo>
                  <a:lnTo>
                    <a:pt x="492295" y="1969178"/>
                  </a:lnTo>
                  <a:lnTo>
                    <a:pt x="0" y="9845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4429" tIns="361459" rIns="354429" bIns="361459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AR" sz="4400" kern="1200"/>
            </a:p>
          </p:txBody>
        </p:sp>
        <p:sp>
          <p:nvSpPr>
            <p:cNvPr id="12" name="Hexágono 11">
              <a:extLst>
                <a:ext uri="{FF2B5EF4-FFF2-40B4-BE49-F238E27FC236}">
                  <a16:creationId xmlns:a16="http://schemas.microsoft.com/office/drawing/2014/main" id="{96921D09-2683-CAB2-5F69-D1E0AD5C0949}"/>
                </a:ext>
              </a:extLst>
            </p:cNvPr>
            <p:cNvSpPr/>
            <p:nvPr/>
          </p:nvSpPr>
          <p:spPr>
            <a:xfrm>
              <a:off x="7491577" y="4686984"/>
              <a:ext cx="267411" cy="230474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Hexágono 12">
              <a:extLst>
                <a:ext uri="{FF2B5EF4-FFF2-40B4-BE49-F238E27FC236}">
                  <a16:creationId xmlns:a16="http://schemas.microsoft.com/office/drawing/2014/main" id="{55290E3B-37C5-0BB1-00D8-E4E4D4E01F7B}"/>
                </a:ext>
              </a:extLst>
            </p:cNvPr>
            <p:cNvSpPr/>
            <p:nvPr/>
          </p:nvSpPr>
          <p:spPr>
            <a:xfrm>
              <a:off x="7876032" y="4061113"/>
              <a:ext cx="2283968" cy="1969178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Hexágono 13">
              <a:extLst>
                <a:ext uri="{FF2B5EF4-FFF2-40B4-BE49-F238E27FC236}">
                  <a16:creationId xmlns:a16="http://schemas.microsoft.com/office/drawing/2014/main" id="{D860E7D1-3E45-58F3-166B-F270664B82C4}"/>
                </a:ext>
              </a:extLst>
            </p:cNvPr>
            <p:cNvSpPr/>
            <p:nvPr/>
          </p:nvSpPr>
          <p:spPr>
            <a:xfrm>
              <a:off x="7935366" y="4930465"/>
              <a:ext cx="267411" cy="230474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orma libre: forma 14">
              <a:extLst>
                <a:ext uri="{FF2B5EF4-FFF2-40B4-BE49-F238E27FC236}">
                  <a16:creationId xmlns:a16="http://schemas.microsoft.com/office/drawing/2014/main" id="{9F436C5A-D6E9-865A-1A81-06B665ACBAC6}"/>
                </a:ext>
              </a:extLst>
            </p:cNvPr>
            <p:cNvSpPr/>
            <p:nvPr/>
          </p:nvSpPr>
          <p:spPr>
            <a:xfrm>
              <a:off x="3984345" y="1903601"/>
              <a:ext cx="2283968" cy="1969178"/>
            </a:xfrm>
            <a:custGeom>
              <a:avLst/>
              <a:gdLst>
                <a:gd name="connsiteX0" fmla="*/ 0 w 2283968"/>
                <a:gd name="connsiteY0" fmla="*/ 984589 h 1969178"/>
                <a:gd name="connsiteX1" fmla="*/ 492295 w 2283968"/>
                <a:gd name="connsiteY1" fmla="*/ 0 h 1969178"/>
                <a:gd name="connsiteX2" fmla="*/ 1791674 w 2283968"/>
                <a:gd name="connsiteY2" fmla="*/ 0 h 1969178"/>
                <a:gd name="connsiteX3" fmla="*/ 2283968 w 2283968"/>
                <a:gd name="connsiteY3" fmla="*/ 984589 h 1969178"/>
                <a:gd name="connsiteX4" fmla="*/ 1791674 w 2283968"/>
                <a:gd name="connsiteY4" fmla="*/ 1969178 h 1969178"/>
                <a:gd name="connsiteX5" fmla="*/ 492295 w 2283968"/>
                <a:gd name="connsiteY5" fmla="*/ 1969178 h 1969178"/>
                <a:gd name="connsiteX6" fmla="*/ 0 w 2283968"/>
                <a:gd name="connsiteY6" fmla="*/ 984589 h 196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3968" h="1969178">
                  <a:moveTo>
                    <a:pt x="0" y="984589"/>
                  </a:moveTo>
                  <a:lnTo>
                    <a:pt x="492295" y="0"/>
                  </a:lnTo>
                  <a:lnTo>
                    <a:pt x="1791674" y="0"/>
                  </a:lnTo>
                  <a:lnTo>
                    <a:pt x="2283968" y="984589"/>
                  </a:lnTo>
                  <a:lnTo>
                    <a:pt x="1791674" y="1969178"/>
                  </a:lnTo>
                  <a:lnTo>
                    <a:pt x="492295" y="1969178"/>
                  </a:lnTo>
                  <a:lnTo>
                    <a:pt x="0" y="9845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4429" tIns="361459" rIns="354429" bIns="361459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AR" sz="4400" kern="1200"/>
            </a:p>
          </p:txBody>
        </p:sp>
        <p:sp>
          <p:nvSpPr>
            <p:cNvPr id="16" name="Hexágono 15">
              <a:extLst>
                <a:ext uri="{FF2B5EF4-FFF2-40B4-BE49-F238E27FC236}">
                  <a16:creationId xmlns:a16="http://schemas.microsoft.com/office/drawing/2014/main" id="{BCF5A809-BCD2-2928-BF13-3F8B771CE55D}"/>
                </a:ext>
              </a:extLst>
            </p:cNvPr>
            <p:cNvSpPr/>
            <p:nvPr/>
          </p:nvSpPr>
          <p:spPr>
            <a:xfrm>
              <a:off x="5532729" y="1946262"/>
              <a:ext cx="267411" cy="230474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Hexágono 16">
              <a:extLst>
                <a:ext uri="{FF2B5EF4-FFF2-40B4-BE49-F238E27FC236}">
                  <a16:creationId xmlns:a16="http://schemas.microsoft.com/office/drawing/2014/main" id="{9ECC9B8B-ED69-1048-800A-F5C5E6DD3AFD}"/>
                </a:ext>
              </a:extLst>
            </p:cNvPr>
            <p:cNvSpPr/>
            <p:nvPr/>
          </p:nvSpPr>
          <p:spPr>
            <a:xfrm>
              <a:off x="5930188" y="827706"/>
              <a:ext cx="2283968" cy="1969178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Hexágono 17">
              <a:extLst>
                <a:ext uri="{FF2B5EF4-FFF2-40B4-BE49-F238E27FC236}">
                  <a16:creationId xmlns:a16="http://schemas.microsoft.com/office/drawing/2014/main" id="{9963FD87-0F5B-D5C7-0521-EE0BAF9A54D7}"/>
                </a:ext>
              </a:extLst>
            </p:cNvPr>
            <p:cNvSpPr/>
            <p:nvPr/>
          </p:nvSpPr>
          <p:spPr>
            <a:xfrm>
              <a:off x="5997651" y="1692376"/>
              <a:ext cx="267411" cy="230474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30907322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32DE97E8-BB9C-3E16-052B-4A64EBD1BFD8}"/>
              </a:ext>
            </a:extLst>
          </p:cNvPr>
          <p:cNvSpPr/>
          <p:nvPr/>
        </p:nvSpPr>
        <p:spPr>
          <a:xfrm>
            <a:off x="4527846" y="1755952"/>
            <a:ext cx="3511608" cy="4063523"/>
          </a:xfrm>
          <a:prstGeom prst="roundRect">
            <a:avLst>
              <a:gd name="adj" fmla="val 356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1F9AB0-F739-7192-D4C9-E4D8D62C5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</a:t>
            </a:r>
            <a:endParaRPr lang="es-AR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AB7DF60-BB3F-8C64-A910-47436B6C1B08}"/>
              </a:ext>
            </a:extLst>
          </p:cNvPr>
          <p:cNvSpPr txBox="1"/>
          <p:nvPr/>
        </p:nvSpPr>
        <p:spPr>
          <a:xfrm>
            <a:off x="838200" y="1755952"/>
            <a:ext cx="2102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EL NIÑO</a:t>
            </a:r>
          </a:p>
          <a:p>
            <a:r>
              <a:rPr lang="es-MX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OSCILACIÓN SUR</a:t>
            </a:r>
            <a:endParaRPr lang="es-AR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89E460E-5EA5-BA91-3F40-A6B9B8A0E3E8}"/>
              </a:ext>
            </a:extLst>
          </p:cNvPr>
          <p:cNvSpPr txBox="1"/>
          <p:nvPr/>
        </p:nvSpPr>
        <p:spPr>
          <a:xfrm>
            <a:off x="838199" y="2522557"/>
            <a:ext cx="351160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7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Es un patrón de 2-5 años que consiste en la variación de parámetros sobre el Pacífico Ecuatorial, con dos fases:</a:t>
            </a:r>
            <a:br>
              <a:rPr lang="es-MX" sz="17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</a:br>
            <a:r>
              <a:rPr lang="es-MX" sz="17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Fase cálida → El Niño</a:t>
            </a:r>
          </a:p>
          <a:p>
            <a:r>
              <a:rPr lang="es-MX" sz="17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Fase fría → La Niña</a:t>
            </a:r>
          </a:p>
          <a:p>
            <a:endParaRPr lang="es-MX" sz="1700" dirty="0"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r>
              <a:rPr lang="es-MX" sz="17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Se le asocian cambios en los patrones de presión, precipitación, etc. en otras partes del mundo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DBE900F-EAD3-97A6-C12B-32CD70D30986}"/>
              </a:ext>
            </a:extLst>
          </p:cNvPr>
          <p:cNvSpPr txBox="1"/>
          <p:nvPr/>
        </p:nvSpPr>
        <p:spPr>
          <a:xfrm>
            <a:off x="4527847" y="1921956"/>
            <a:ext cx="2102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DATOS</a:t>
            </a:r>
            <a:endParaRPr lang="es-AR" dirty="0">
              <a:solidFill>
                <a:schemeClr val="bg1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71FD2A9-0765-9EE8-A444-ADFC06F698D0}"/>
              </a:ext>
            </a:extLst>
          </p:cNvPr>
          <p:cNvSpPr txBox="1"/>
          <p:nvPr/>
        </p:nvSpPr>
        <p:spPr>
          <a:xfrm>
            <a:off x="4527846" y="2522557"/>
            <a:ext cx="351160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700" dirty="0">
                <a:solidFill>
                  <a:schemeClr val="bg1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Datos de </a:t>
            </a:r>
            <a:r>
              <a:rPr lang="es-MX" sz="1700" dirty="0" err="1">
                <a:solidFill>
                  <a:schemeClr val="bg1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skt</a:t>
            </a:r>
            <a:r>
              <a:rPr lang="es-MX" sz="1700" dirty="0">
                <a:solidFill>
                  <a:schemeClr val="bg1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(temperatura de superficie) media mensual para todo el globo, entre 1948 y 2021. Formato NCDF</a:t>
            </a:r>
          </a:p>
          <a:p>
            <a:r>
              <a:rPr lang="es-MX" sz="1700" dirty="0" err="1">
                <a:solidFill>
                  <a:schemeClr val="bg1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Lat</a:t>
            </a:r>
            <a:r>
              <a:rPr lang="es-MX" sz="1700" dirty="0">
                <a:solidFill>
                  <a:schemeClr val="bg1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: 94 valores</a:t>
            </a:r>
          </a:p>
          <a:p>
            <a:r>
              <a:rPr lang="es-MX" sz="1700" dirty="0">
                <a:solidFill>
                  <a:schemeClr val="bg1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Lon: 192 valores</a:t>
            </a:r>
          </a:p>
          <a:p>
            <a:r>
              <a:rPr lang="es-MX" sz="1700" dirty="0">
                <a:solidFill>
                  <a:schemeClr val="bg1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Tiempo: 885 valores</a:t>
            </a:r>
          </a:p>
          <a:p>
            <a:endParaRPr lang="es-MX" sz="1700" dirty="0">
              <a:solidFill>
                <a:schemeClr val="bg1"/>
              </a:solidFill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r>
              <a:rPr lang="es-MX" sz="1700" dirty="0">
                <a:solidFill>
                  <a:schemeClr val="bg1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Datos (NOAA) del índice SOI (mensual) entre 1951 y 2023. Formato ASCII.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3D23B2F-5345-F15B-9B9B-A86C87346AB1}"/>
              </a:ext>
            </a:extLst>
          </p:cNvPr>
          <p:cNvSpPr txBox="1"/>
          <p:nvPr/>
        </p:nvSpPr>
        <p:spPr>
          <a:xfrm>
            <a:off x="8217496" y="1921956"/>
            <a:ext cx="2102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OBJETIVOS</a:t>
            </a:r>
            <a:endParaRPr lang="es-AR" dirty="0">
              <a:solidFill>
                <a:schemeClr val="bg1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15F9A98-AE68-D2E3-7B22-B25EF5960E9F}"/>
              </a:ext>
            </a:extLst>
          </p:cNvPr>
          <p:cNvSpPr txBox="1"/>
          <p:nvPr/>
        </p:nvSpPr>
        <p:spPr>
          <a:xfrm>
            <a:off x="8217496" y="2522557"/>
            <a:ext cx="3511608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700" dirty="0">
                <a:solidFill>
                  <a:schemeClr val="bg1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Analizar los datos en la región de interés (El Niño 3.4) y realizar una climatología con ellos.</a:t>
            </a:r>
            <a:br>
              <a:rPr lang="es-MX" sz="1700" dirty="0">
                <a:solidFill>
                  <a:schemeClr val="bg1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</a:br>
            <a:endParaRPr lang="es-MX" sz="1700" dirty="0">
              <a:solidFill>
                <a:schemeClr val="bg1"/>
              </a:solidFill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r>
              <a:rPr lang="es-MX" sz="1700" dirty="0">
                <a:solidFill>
                  <a:schemeClr val="bg1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Identificar eventos de El Niño y La Niña y obtener resúmenes de los mismos.</a:t>
            </a:r>
            <a:br>
              <a:rPr lang="es-MX" sz="1700" dirty="0">
                <a:solidFill>
                  <a:schemeClr val="bg1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</a:br>
            <a:endParaRPr lang="es-MX" sz="1700" dirty="0">
              <a:solidFill>
                <a:schemeClr val="bg1"/>
              </a:solidFill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r>
              <a:rPr lang="es-MX" sz="1700" dirty="0">
                <a:solidFill>
                  <a:schemeClr val="bg1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Comparar la variación de </a:t>
            </a:r>
            <a:r>
              <a:rPr lang="es-MX" sz="1700" dirty="0" err="1">
                <a:solidFill>
                  <a:schemeClr val="bg1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skt</a:t>
            </a:r>
            <a:r>
              <a:rPr lang="es-MX" sz="1700" dirty="0">
                <a:solidFill>
                  <a:schemeClr val="bg1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con el índice SOI.</a:t>
            </a:r>
          </a:p>
        </p:txBody>
      </p:sp>
    </p:spTree>
    <p:extLst>
      <p:ext uri="{BB962C8B-B14F-4D97-AF65-F5344CB8AC3E}">
        <p14:creationId xmlns:p14="http://schemas.microsoft.com/office/powerpoint/2010/main" val="4028325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32DE97E8-BB9C-3E16-052B-4A64EBD1BFD8}"/>
              </a:ext>
            </a:extLst>
          </p:cNvPr>
          <p:cNvSpPr/>
          <p:nvPr/>
        </p:nvSpPr>
        <p:spPr>
          <a:xfrm>
            <a:off x="8217493" y="1755952"/>
            <a:ext cx="3511608" cy="4063523"/>
          </a:xfrm>
          <a:prstGeom prst="roundRect">
            <a:avLst>
              <a:gd name="adj" fmla="val 356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1F9AB0-F739-7192-D4C9-E4D8D62C5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</a:t>
            </a:r>
            <a:endParaRPr lang="es-AR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AB7DF60-BB3F-8C64-A910-47436B6C1B08}"/>
              </a:ext>
            </a:extLst>
          </p:cNvPr>
          <p:cNvSpPr txBox="1"/>
          <p:nvPr/>
        </p:nvSpPr>
        <p:spPr>
          <a:xfrm>
            <a:off x="838200" y="1755952"/>
            <a:ext cx="2102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EL NIÑO</a:t>
            </a:r>
          </a:p>
          <a:p>
            <a:r>
              <a:rPr lang="es-MX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OSCILACIÓN SUR</a:t>
            </a:r>
            <a:endParaRPr lang="es-AR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89E460E-5EA5-BA91-3F40-A6B9B8A0E3E8}"/>
              </a:ext>
            </a:extLst>
          </p:cNvPr>
          <p:cNvSpPr txBox="1"/>
          <p:nvPr/>
        </p:nvSpPr>
        <p:spPr>
          <a:xfrm>
            <a:off x="838199" y="2522557"/>
            <a:ext cx="351160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7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Es un patrón de 2-5 años que consiste en la variación de parámetros sobre el Pacífico Ecuatorial, con dos fases:</a:t>
            </a:r>
            <a:br>
              <a:rPr lang="es-MX" sz="17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</a:br>
            <a:r>
              <a:rPr lang="es-MX" sz="17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Fase cálida → El Niño</a:t>
            </a:r>
          </a:p>
          <a:p>
            <a:r>
              <a:rPr lang="es-MX" sz="17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Fase fría → La Niña</a:t>
            </a:r>
          </a:p>
          <a:p>
            <a:endParaRPr lang="es-MX" sz="1700" dirty="0"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r>
              <a:rPr lang="es-MX" sz="17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Se le asocian cambios en los patrones de presión, precipitación, etc. en otras partes del mundo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DBE900F-EAD3-97A6-C12B-32CD70D30986}"/>
              </a:ext>
            </a:extLst>
          </p:cNvPr>
          <p:cNvSpPr txBox="1"/>
          <p:nvPr/>
        </p:nvSpPr>
        <p:spPr>
          <a:xfrm>
            <a:off x="4527847" y="1921956"/>
            <a:ext cx="2102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DATOS</a:t>
            </a:r>
            <a:endParaRPr lang="es-AR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71FD2A9-0765-9EE8-A444-ADFC06F698D0}"/>
              </a:ext>
            </a:extLst>
          </p:cNvPr>
          <p:cNvSpPr txBox="1"/>
          <p:nvPr/>
        </p:nvSpPr>
        <p:spPr>
          <a:xfrm>
            <a:off x="4527846" y="2522557"/>
            <a:ext cx="351160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7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Datos de </a:t>
            </a:r>
            <a:r>
              <a:rPr lang="es-MX" sz="1700" dirty="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skt</a:t>
            </a:r>
            <a:r>
              <a:rPr lang="es-MX" sz="17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(temperatura de superficie) media mensual para todo el globo, entre 1948 y 2021. Formato NCDF</a:t>
            </a:r>
          </a:p>
          <a:p>
            <a:r>
              <a:rPr lang="es-MX" sz="1700" dirty="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Lat</a:t>
            </a:r>
            <a:r>
              <a:rPr lang="es-MX" sz="17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: 94 valores</a:t>
            </a:r>
          </a:p>
          <a:p>
            <a:r>
              <a:rPr lang="es-MX" sz="17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Lon: 192 valores</a:t>
            </a:r>
          </a:p>
          <a:p>
            <a:r>
              <a:rPr lang="es-MX" sz="17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Tiempo: 885 valores</a:t>
            </a:r>
          </a:p>
          <a:p>
            <a:endParaRPr lang="es-MX" sz="1700" dirty="0"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r>
              <a:rPr lang="es-MX" sz="17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Datos (NOAA) del índice SOI (mensual) entre 1951 y 2023. Formato ASCII.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A635DAB-E359-B535-53DD-ED9A5FDDD1B5}"/>
              </a:ext>
            </a:extLst>
          </p:cNvPr>
          <p:cNvSpPr txBox="1"/>
          <p:nvPr/>
        </p:nvSpPr>
        <p:spPr>
          <a:xfrm>
            <a:off x="8217496" y="1921956"/>
            <a:ext cx="2102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OBJETIVOS</a:t>
            </a:r>
            <a:endParaRPr lang="es-AR" dirty="0">
              <a:solidFill>
                <a:schemeClr val="bg1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B80F1A5-26E0-43C5-CADF-A7F66D32D6B5}"/>
              </a:ext>
            </a:extLst>
          </p:cNvPr>
          <p:cNvSpPr txBox="1"/>
          <p:nvPr/>
        </p:nvSpPr>
        <p:spPr>
          <a:xfrm>
            <a:off x="8217496" y="2522557"/>
            <a:ext cx="3511608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700" dirty="0">
                <a:solidFill>
                  <a:schemeClr val="bg1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Analizar los datos en la región de interés (El Niño 3.4) y realizar una climatología con ellos.</a:t>
            </a:r>
            <a:br>
              <a:rPr lang="es-MX" sz="1700" dirty="0">
                <a:solidFill>
                  <a:schemeClr val="bg1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</a:br>
            <a:endParaRPr lang="es-MX" sz="1700" dirty="0">
              <a:solidFill>
                <a:schemeClr val="bg1"/>
              </a:solidFill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r>
              <a:rPr lang="es-MX" sz="1700" dirty="0">
                <a:solidFill>
                  <a:schemeClr val="bg1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Identificar eventos de El Niño y La Niña y obtener resúmenes de los mismos.</a:t>
            </a:r>
            <a:br>
              <a:rPr lang="es-MX" sz="1700" dirty="0">
                <a:solidFill>
                  <a:schemeClr val="bg1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</a:br>
            <a:endParaRPr lang="es-MX" sz="1700" dirty="0">
              <a:solidFill>
                <a:schemeClr val="bg1"/>
              </a:solidFill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r>
              <a:rPr lang="es-MX" sz="1700" dirty="0">
                <a:solidFill>
                  <a:schemeClr val="bg1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Comparar la variación de </a:t>
            </a:r>
            <a:r>
              <a:rPr lang="es-MX" sz="1700" dirty="0" err="1">
                <a:solidFill>
                  <a:schemeClr val="bg1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skt</a:t>
            </a:r>
            <a:r>
              <a:rPr lang="es-MX" sz="1700" dirty="0">
                <a:solidFill>
                  <a:schemeClr val="bg1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con el índice SOI.</a:t>
            </a:r>
          </a:p>
        </p:txBody>
      </p:sp>
    </p:spTree>
    <p:extLst>
      <p:ext uri="{BB962C8B-B14F-4D97-AF65-F5344CB8AC3E}">
        <p14:creationId xmlns:p14="http://schemas.microsoft.com/office/powerpoint/2010/main" val="3986824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32DE97E8-BB9C-3E16-052B-4A64EBD1BFD8}"/>
              </a:ext>
            </a:extLst>
          </p:cNvPr>
          <p:cNvSpPr/>
          <p:nvPr/>
        </p:nvSpPr>
        <p:spPr>
          <a:xfrm>
            <a:off x="838199" y="1755952"/>
            <a:ext cx="3511608" cy="4063523"/>
          </a:xfrm>
          <a:prstGeom prst="roundRect">
            <a:avLst>
              <a:gd name="adj" fmla="val 3563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1F9AB0-F739-7192-D4C9-E4D8D62C5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Desafíos enfrentados</a:t>
            </a:r>
            <a:endParaRPr lang="es-AR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AB7DF60-BB3F-8C64-A910-47436B6C1B08}"/>
              </a:ext>
            </a:extLst>
          </p:cNvPr>
          <p:cNvSpPr txBox="1"/>
          <p:nvPr/>
        </p:nvSpPr>
        <p:spPr>
          <a:xfrm>
            <a:off x="838198" y="1921956"/>
            <a:ext cx="271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SERIE DE ANOMALÍAS</a:t>
            </a:r>
            <a:endParaRPr lang="es-AR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89E460E-5EA5-BA91-3F40-A6B9B8A0E3E8}"/>
              </a:ext>
            </a:extLst>
          </p:cNvPr>
          <p:cNvSpPr txBox="1"/>
          <p:nvPr/>
        </p:nvSpPr>
        <p:spPr>
          <a:xfrm>
            <a:off x="838199" y="2522557"/>
            <a:ext cx="351160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7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Tenemos una serie de datos mensuales de 60 años y a partir de ella queremos encontrar la serie de anomalías con respecto a la climatología.</a:t>
            </a:r>
            <a:br>
              <a:rPr lang="es-MX" sz="17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</a:br>
            <a:br>
              <a:rPr lang="es-MX" sz="17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</a:br>
            <a:r>
              <a:rPr lang="es-MX" sz="17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(Climatología: 1 valor por mes que surge del promedio de 30 años).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02CA5F3-D467-958C-5CE7-1A3BD7B8E21F}"/>
              </a:ext>
            </a:extLst>
          </p:cNvPr>
          <p:cNvSpPr txBox="1"/>
          <p:nvPr/>
        </p:nvSpPr>
        <p:spPr>
          <a:xfrm>
            <a:off x="4527846" y="1921956"/>
            <a:ext cx="2352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DATOS COMO TABLA</a:t>
            </a:r>
            <a:endParaRPr lang="es-AR" dirty="0">
              <a:solidFill>
                <a:schemeClr val="bg1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4AFD2AA-964C-C745-EE02-578E22CF936D}"/>
              </a:ext>
            </a:extLst>
          </p:cNvPr>
          <p:cNvSpPr txBox="1"/>
          <p:nvPr/>
        </p:nvSpPr>
        <p:spPr>
          <a:xfrm>
            <a:off x="4527846" y="2522557"/>
            <a:ext cx="351160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700" dirty="0">
                <a:solidFill>
                  <a:schemeClr val="bg1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Queremos pasar de la tabla del índice SOI a una serie temporal ordenada. A priori se ordena mal (por número de mes y no por año).</a:t>
            </a:r>
          </a:p>
        </p:txBody>
      </p:sp>
    </p:spTree>
    <p:extLst>
      <p:ext uri="{BB962C8B-B14F-4D97-AF65-F5344CB8AC3E}">
        <p14:creationId xmlns:p14="http://schemas.microsoft.com/office/powerpoint/2010/main" val="22206319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32DE97E8-BB9C-3E16-052B-4A64EBD1BFD8}"/>
              </a:ext>
            </a:extLst>
          </p:cNvPr>
          <p:cNvSpPr/>
          <p:nvPr/>
        </p:nvSpPr>
        <p:spPr>
          <a:xfrm>
            <a:off x="4527847" y="1755952"/>
            <a:ext cx="3511608" cy="4063523"/>
          </a:xfrm>
          <a:prstGeom prst="roundRect">
            <a:avLst>
              <a:gd name="adj" fmla="val 3563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1F9AB0-F739-7192-D4C9-E4D8D62C5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Desafíos enfrentados</a:t>
            </a:r>
            <a:endParaRPr lang="es-AR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AB7DF60-BB3F-8C64-A910-47436B6C1B08}"/>
              </a:ext>
            </a:extLst>
          </p:cNvPr>
          <p:cNvSpPr txBox="1"/>
          <p:nvPr/>
        </p:nvSpPr>
        <p:spPr>
          <a:xfrm>
            <a:off x="838198" y="1921956"/>
            <a:ext cx="271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SERIE DE ANOMALÍAS</a:t>
            </a:r>
            <a:endParaRPr lang="es-AR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89E460E-5EA5-BA91-3F40-A6B9B8A0E3E8}"/>
              </a:ext>
            </a:extLst>
          </p:cNvPr>
          <p:cNvSpPr txBox="1"/>
          <p:nvPr/>
        </p:nvSpPr>
        <p:spPr>
          <a:xfrm>
            <a:off x="838199" y="2522557"/>
            <a:ext cx="351160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7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Tenemos una serie de datos mensuales de 60 años y a partir de ella queremos encontrar la serie de anomalías con respecto a la climatología.</a:t>
            </a:r>
            <a:br>
              <a:rPr lang="es-MX" sz="17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</a:br>
            <a:br>
              <a:rPr lang="es-MX" sz="17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</a:br>
            <a:r>
              <a:rPr lang="es-MX" sz="17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(Climatología: 1 valor por mes que surge del promedio de 30 años).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02CA5F3-D467-958C-5CE7-1A3BD7B8E21F}"/>
              </a:ext>
            </a:extLst>
          </p:cNvPr>
          <p:cNvSpPr txBox="1"/>
          <p:nvPr/>
        </p:nvSpPr>
        <p:spPr>
          <a:xfrm>
            <a:off x="4527846" y="1921956"/>
            <a:ext cx="2352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DATOS COMO TABLA</a:t>
            </a:r>
            <a:endParaRPr lang="es-AR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4AFD2AA-964C-C745-EE02-578E22CF936D}"/>
              </a:ext>
            </a:extLst>
          </p:cNvPr>
          <p:cNvSpPr txBox="1"/>
          <p:nvPr/>
        </p:nvSpPr>
        <p:spPr>
          <a:xfrm>
            <a:off x="4527846" y="2522557"/>
            <a:ext cx="351160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7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Queremos pasar de la tabla del índice SOI a una serie temporal ordenada. A priori se ordena mal (por número de mes y no por año).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AB56A91-E6DF-6083-24DF-F75BBD172ABD}"/>
              </a:ext>
            </a:extLst>
          </p:cNvPr>
          <p:cNvSpPr txBox="1"/>
          <p:nvPr/>
        </p:nvSpPr>
        <p:spPr>
          <a:xfrm>
            <a:off x="8217493" y="1921956"/>
            <a:ext cx="2102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GRÁFICOS</a:t>
            </a:r>
            <a:endParaRPr lang="es-AR" dirty="0">
              <a:solidFill>
                <a:schemeClr val="bg1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2DDB581-E840-E0BA-2A82-D6DF1B3519E8}"/>
              </a:ext>
            </a:extLst>
          </p:cNvPr>
          <p:cNvSpPr txBox="1"/>
          <p:nvPr/>
        </p:nvSpPr>
        <p:spPr>
          <a:xfrm>
            <a:off x="8217493" y="2522557"/>
            <a:ext cx="366065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700" dirty="0">
                <a:solidFill>
                  <a:schemeClr val="bg1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Queremos centrar el gráfico en el Pacífico (</a:t>
            </a:r>
            <a:r>
              <a:rPr lang="es-MX" sz="1700" dirty="0" err="1">
                <a:solidFill>
                  <a:schemeClr val="bg1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lon</a:t>
            </a:r>
            <a:r>
              <a:rPr lang="es-MX" sz="1700" dirty="0">
                <a:solidFill>
                  <a:schemeClr val="bg1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180 en vez de </a:t>
            </a:r>
            <a:r>
              <a:rPr lang="es-MX" sz="1700" dirty="0" err="1">
                <a:solidFill>
                  <a:schemeClr val="bg1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lon</a:t>
            </a:r>
            <a:r>
              <a:rPr lang="es-MX" sz="1700" dirty="0">
                <a:solidFill>
                  <a:schemeClr val="bg1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0)</a:t>
            </a:r>
          </a:p>
          <a:p>
            <a:endParaRPr lang="es-MX" sz="1700" dirty="0">
              <a:solidFill>
                <a:schemeClr val="bg1"/>
              </a:solidFill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r>
              <a:rPr lang="es-MX" sz="1700" dirty="0">
                <a:solidFill>
                  <a:schemeClr val="bg1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Queremos hacer un “zoom” a la región de interés y ver con detalles las variaciones de la variable.</a:t>
            </a:r>
          </a:p>
          <a:p>
            <a:endParaRPr lang="es-MX" sz="1700" dirty="0">
              <a:solidFill>
                <a:schemeClr val="bg1"/>
              </a:solidFill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r>
              <a:rPr lang="es-MX" sz="1700" dirty="0">
                <a:solidFill>
                  <a:schemeClr val="bg1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Queremos superponer, a la serie de anomalías, los eventos cálidos y fríos</a:t>
            </a:r>
          </a:p>
        </p:txBody>
      </p:sp>
    </p:spTree>
    <p:extLst>
      <p:ext uri="{BB962C8B-B14F-4D97-AF65-F5344CB8AC3E}">
        <p14:creationId xmlns:p14="http://schemas.microsoft.com/office/powerpoint/2010/main" val="39773701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32DE97E8-BB9C-3E16-052B-4A64EBD1BFD8}"/>
              </a:ext>
            </a:extLst>
          </p:cNvPr>
          <p:cNvSpPr/>
          <p:nvPr/>
        </p:nvSpPr>
        <p:spPr>
          <a:xfrm>
            <a:off x="8217493" y="1751782"/>
            <a:ext cx="3615386" cy="4063523"/>
          </a:xfrm>
          <a:prstGeom prst="roundRect">
            <a:avLst>
              <a:gd name="adj" fmla="val 3563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1F9AB0-F739-7192-D4C9-E4D8D62C5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Desafíos enfrentados</a:t>
            </a:r>
            <a:endParaRPr lang="es-AR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AB7DF60-BB3F-8C64-A910-47436B6C1B08}"/>
              </a:ext>
            </a:extLst>
          </p:cNvPr>
          <p:cNvSpPr txBox="1"/>
          <p:nvPr/>
        </p:nvSpPr>
        <p:spPr>
          <a:xfrm>
            <a:off x="838198" y="1921956"/>
            <a:ext cx="271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SERIE DE ANOMALÍAS</a:t>
            </a:r>
            <a:endParaRPr lang="es-AR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89E460E-5EA5-BA91-3F40-A6B9B8A0E3E8}"/>
              </a:ext>
            </a:extLst>
          </p:cNvPr>
          <p:cNvSpPr txBox="1"/>
          <p:nvPr/>
        </p:nvSpPr>
        <p:spPr>
          <a:xfrm>
            <a:off x="838199" y="2522557"/>
            <a:ext cx="351160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7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Tenemos una serie de datos mensuales de 60 años y a partir de ella queremos encontrar la serie de anomalías con respecto a la climatología.</a:t>
            </a:r>
            <a:br>
              <a:rPr lang="es-MX" sz="17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</a:br>
            <a:br>
              <a:rPr lang="es-MX" sz="17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</a:br>
            <a:r>
              <a:rPr lang="es-MX" sz="17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(Climatología: 1 valor por mes que surge del promedio de 30 años).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02CA5F3-D467-958C-5CE7-1A3BD7B8E21F}"/>
              </a:ext>
            </a:extLst>
          </p:cNvPr>
          <p:cNvSpPr txBox="1"/>
          <p:nvPr/>
        </p:nvSpPr>
        <p:spPr>
          <a:xfrm>
            <a:off x="4527846" y="1921956"/>
            <a:ext cx="2352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DATOS COMO TABLA</a:t>
            </a:r>
            <a:endParaRPr lang="es-AR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4AFD2AA-964C-C745-EE02-578E22CF936D}"/>
              </a:ext>
            </a:extLst>
          </p:cNvPr>
          <p:cNvSpPr txBox="1"/>
          <p:nvPr/>
        </p:nvSpPr>
        <p:spPr>
          <a:xfrm>
            <a:off x="4527846" y="2522557"/>
            <a:ext cx="351160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7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Queremos pasar de la tabla del índice SOI a una serie temporal ordenada. A priori se ordena mal (por número de mes y no por año).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AB56A91-E6DF-6083-24DF-F75BBD172ABD}"/>
              </a:ext>
            </a:extLst>
          </p:cNvPr>
          <p:cNvSpPr txBox="1"/>
          <p:nvPr/>
        </p:nvSpPr>
        <p:spPr>
          <a:xfrm>
            <a:off x="8217493" y="1921956"/>
            <a:ext cx="2102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GRÁFICOS</a:t>
            </a:r>
            <a:endParaRPr lang="es-AR" dirty="0">
              <a:solidFill>
                <a:schemeClr val="bg1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2DDB581-E840-E0BA-2A82-D6DF1B3519E8}"/>
              </a:ext>
            </a:extLst>
          </p:cNvPr>
          <p:cNvSpPr txBox="1"/>
          <p:nvPr/>
        </p:nvSpPr>
        <p:spPr>
          <a:xfrm>
            <a:off x="8217493" y="2522557"/>
            <a:ext cx="361538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700" dirty="0">
                <a:solidFill>
                  <a:schemeClr val="bg1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Queremos centrar el gráfico en el Pacífico (</a:t>
            </a:r>
            <a:r>
              <a:rPr lang="es-MX" sz="1700" dirty="0" err="1">
                <a:solidFill>
                  <a:schemeClr val="bg1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lon</a:t>
            </a:r>
            <a:r>
              <a:rPr lang="es-MX" sz="1700" dirty="0">
                <a:solidFill>
                  <a:schemeClr val="bg1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180 en vez de </a:t>
            </a:r>
            <a:r>
              <a:rPr lang="es-MX" sz="1700" dirty="0" err="1">
                <a:solidFill>
                  <a:schemeClr val="bg1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lon</a:t>
            </a:r>
            <a:r>
              <a:rPr lang="es-MX" sz="1700" dirty="0">
                <a:solidFill>
                  <a:schemeClr val="bg1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0)</a:t>
            </a:r>
          </a:p>
          <a:p>
            <a:endParaRPr lang="es-MX" sz="1700" dirty="0">
              <a:solidFill>
                <a:schemeClr val="bg1"/>
              </a:solidFill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r>
              <a:rPr lang="es-MX" sz="1700" dirty="0">
                <a:solidFill>
                  <a:schemeClr val="bg1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Queremos hacer un “zoom” a la región de interés y ver con detalles las variaciones de la variable.</a:t>
            </a:r>
          </a:p>
          <a:p>
            <a:endParaRPr lang="es-MX" sz="1700" dirty="0">
              <a:solidFill>
                <a:schemeClr val="bg1"/>
              </a:solidFill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r>
              <a:rPr lang="es-MX" sz="1700" dirty="0">
                <a:solidFill>
                  <a:schemeClr val="bg1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Queremos superponer, a la serie de anomalías, los eventos cálidos y fríos</a:t>
            </a:r>
          </a:p>
        </p:txBody>
      </p:sp>
    </p:spTree>
    <p:extLst>
      <p:ext uri="{BB962C8B-B14F-4D97-AF65-F5344CB8AC3E}">
        <p14:creationId xmlns:p14="http://schemas.microsoft.com/office/powerpoint/2010/main" val="3672421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32DE97E8-BB9C-3E16-052B-4A64EBD1BFD8}"/>
              </a:ext>
            </a:extLst>
          </p:cNvPr>
          <p:cNvSpPr/>
          <p:nvPr/>
        </p:nvSpPr>
        <p:spPr>
          <a:xfrm>
            <a:off x="8217493" y="4819828"/>
            <a:ext cx="3615386" cy="995477"/>
          </a:xfrm>
          <a:prstGeom prst="roundRect">
            <a:avLst>
              <a:gd name="adj" fmla="val 3563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1F9AB0-F739-7192-D4C9-E4D8D62C5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Desafíos enfrentados</a:t>
            </a:r>
            <a:endParaRPr lang="es-AR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AB7DF60-BB3F-8C64-A910-47436B6C1B08}"/>
              </a:ext>
            </a:extLst>
          </p:cNvPr>
          <p:cNvSpPr txBox="1"/>
          <p:nvPr/>
        </p:nvSpPr>
        <p:spPr>
          <a:xfrm>
            <a:off x="838198" y="1921956"/>
            <a:ext cx="271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SERIE DE ANOMALÍAS</a:t>
            </a:r>
            <a:endParaRPr lang="es-AR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89E460E-5EA5-BA91-3F40-A6B9B8A0E3E8}"/>
              </a:ext>
            </a:extLst>
          </p:cNvPr>
          <p:cNvSpPr txBox="1"/>
          <p:nvPr/>
        </p:nvSpPr>
        <p:spPr>
          <a:xfrm>
            <a:off x="838199" y="2522557"/>
            <a:ext cx="351160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7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Tenemos una serie de datos mensuales de 60 años y a partir de ella queremos encontrar la serie de anomalías con respecto a la climatología.</a:t>
            </a:r>
            <a:br>
              <a:rPr lang="es-MX" sz="17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</a:br>
            <a:br>
              <a:rPr lang="es-MX" sz="17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</a:br>
            <a:r>
              <a:rPr lang="es-MX" sz="17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(Climatología: 1 valor por mes que surge del promedio de 30 años).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02CA5F3-D467-958C-5CE7-1A3BD7B8E21F}"/>
              </a:ext>
            </a:extLst>
          </p:cNvPr>
          <p:cNvSpPr txBox="1"/>
          <p:nvPr/>
        </p:nvSpPr>
        <p:spPr>
          <a:xfrm>
            <a:off x="4527846" y="1921956"/>
            <a:ext cx="2352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DATOS COMO TABLA</a:t>
            </a:r>
            <a:endParaRPr lang="es-AR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4AFD2AA-964C-C745-EE02-578E22CF936D}"/>
              </a:ext>
            </a:extLst>
          </p:cNvPr>
          <p:cNvSpPr txBox="1"/>
          <p:nvPr/>
        </p:nvSpPr>
        <p:spPr>
          <a:xfrm>
            <a:off x="4527846" y="2522557"/>
            <a:ext cx="351160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7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Queremos pasar de la tabla del índice SOI a una serie temporal ordenada. A priori se ordena mal (por número de mes y no por año).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AB56A91-E6DF-6083-24DF-F75BBD172ABD}"/>
              </a:ext>
            </a:extLst>
          </p:cNvPr>
          <p:cNvSpPr txBox="1"/>
          <p:nvPr/>
        </p:nvSpPr>
        <p:spPr>
          <a:xfrm>
            <a:off x="8217493" y="1921956"/>
            <a:ext cx="2102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GRÁFICOS</a:t>
            </a:r>
            <a:endParaRPr lang="es-AR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2DDB581-E840-E0BA-2A82-D6DF1B3519E8}"/>
              </a:ext>
            </a:extLst>
          </p:cNvPr>
          <p:cNvSpPr txBox="1"/>
          <p:nvPr/>
        </p:nvSpPr>
        <p:spPr>
          <a:xfrm>
            <a:off x="8217493" y="2522557"/>
            <a:ext cx="361538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7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Queremos centrar el gráfico en el Pacífico (</a:t>
            </a:r>
            <a:r>
              <a:rPr lang="es-MX" sz="1700" dirty="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lon</a:t>
            </a:r>
            <a:r>
              <a:rPr lang="es-MX" sz="17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180 en vez de </a:t>
            </a:r>
            <a:r>
              <a:rPr lang="es-MX" sz="1700" dirty="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lon</a:t>
            </a:r>
            <a:r>
              <a:rPr lang="es-MX" sz="17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0)</a:t>
            </a:r>
          </a:p>
          <a:p>
            <a:endParaRPr lang="es-MX" sz="1700" dirty="0"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r>
              <a:rPr lang="es-MX" sz="17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Queremos hacer un “zoom” a la región de interés y ver con detalles las variaciones de la variable</a:t>
            </a:r>
            <a:r>
              <a:rPr lang="es-MX" sz="1700" dirty="0">
                <a:solidFill>
                  <a:schemeClr val="bg1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.</a:t>
            </a:r>
          </a:p>
          <a:p>
            <a:endParaRPr lang="es-MX" sz="1700" dirty="0">
              <a:solidFill>
                <a:schemeClr val="bg1"/>
              </a:solidFill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r>
              <a:rPr lang="es-MX" sz="1700" dirty="0">
                <a:solidFill>
                  <a:schemeClr val="bg1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Queremos superponer, a la serie de anomalías, los eventos cálidos y fríos</a:t>
            </a:r>
          </a:p>
        </p:txBody>
      </p:sp>
    </p:spTree>
    <p:extLst>
      <p:ext uri="{BB962C8B-B14F-4D97-AF65-F5344CB8AC3E}">
        <p14:creationId xmlns:p14="http://schemas.microsoft.com/office/powerpoint/2010/main" val="25959084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543BC3F0-FBB0-177C-9629-BB93016E0D26}"/>
              </a:ext>
            </a:extLst>
          </p:cNvPr>
          <p:cNvSpPr/>
          <p:nvPr/>
        </p:nvSpPr>
        <p:spPr>
          <a:xfrm>
            <a:off x="925398" y="1140643"/>
            <a:ext cx="10341204" cy="4576714"/>
          </a:xfrm>
          <a:prstGeom prst="roundRect">
            <a:avLst>
              <a:gd name="adj" fmla="val 303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0100CA5-1409-B94D-ED5A-407B35DD1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619" y="1281226"/>
            <a:ext cx="10054762" cy="4295547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5912656C-48DF-3314-0A76-98ACF035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1488"/>
            <a:ext cx="10515600" cy="729154"/>
          </a:xfrm>
        </p:spPr>
        <p:txBody>
          <a:bodyPr>
            <a:normAutofit/>
          </a:bodyPr>
          <a:lstStyle/>
          <a:p>
            <a:r>
              <a:rPr lang="es-MX" sz="3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Anomalías + Eventos EN/LN</a:t>
            </a:r>
            <a:endParaRPr lang="es-AR" sz="32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07372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e Office">
  <a:themeElements>
    <a:clrScheme name="ENS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77DA1"/>
      </a:accent1>
      <a:accent2>
        <a:srgbClr val="43AA8B"/>
      </a:accent2>
      <a:accent3>
        <a:srgbClr val="90BE6D"/>
      </a:accent3>
      <a:accent4>
        <a:srgbClr val="F9C74F"/>
      </a:accent4>
      <a:accent5>
        <a:srgbClr val="F8961E"/>
      </a:accent5>
      <a:accent6>
        <a:srgbClr val="F94144"/>
      </a:accent6>
      <a:hlink>
        <a:srgbClr val="4D908E"/>
      </a:hlink>
      <a:folHlink>
        <a:srgbClr val="F3722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605</TotalTime>
  <Words>1051</Words>
  <Application>Microsoft Office PowerPoint</Application>
  <PresentationFormat>Panorámica</PresentationFormat>
  <Paragraphs>114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Cascadia Code</vt:lpstr>
      <vt:lpstr>Cascadia Code SemiBold</vt:lpstr>
      <vt:lpstr>Cascadia Code SemiLight</vt:lpstr>
      <vt:lpstr>Tema de Office</vt:lpstr>
      <vt:lpstr>Trabajo Final El Niño Oscilación del Sur Caterina Fosser</vt:lpstr>
      <vt:lpstr>Introducción</vt:lpstr>
      <vt:lpstr>Introducción</vt:lpstr>
      <vt:lpstr>Introducción</vt:lpstr>
      <vt:lpstr>Desafíos enfrentados</vt:lpstr>
      <vt:lpstr>Desafíos enfrentados</vt:lpstr>
      <vt:lpstr>Desafíos enfrentados</vt:lpstr>
      <vt:lpstr>Desafíos enfrentados</vt:lpstr>
      <vt:lpstr>Anomalías + Eventos EN/LN</vt:lpstr>
      <vt:lpstr>Anomalías + Eventos EN/LN</vt:lpstr>
      <vt:lpstr>Anomalías + Eventos EN/LN</vt:lpstr>
      <vt:lpstr>Anomalías + Eventos EN/LN</vt:lpstr>
      <vt:lpstr>Resultados</vt:lpstr>
      <vt:lpstr>Resultados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¡Gracias!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Final El Niño Oscilación del Sur Caterina Fosser</dc:title>
  <dc:creator>Caterina Fosser</dc:creator>
  <cp:lastModifiedBy>Caterina Fosser</cp:lastModifiedBy>
  <cp:revision>5</cp:revision>
  <dcterms:created xsi:type="dcterms:W3CDTF">2023-12-05T04:14:13Z</dcterms:created>
  <dcterms:modified xsi:type="dcterms:W3CDTF">2023-12-05T22:47:06Z</dcterms:modified>
</cp:coreProperties>
</file>