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0" r:id="rId2"/>
    <p:sldId id="281" r:id="rId3"/>
    <p:sldId id="282" r:id="rId4"/>
    <p:sldId id="261" r:id="rId5"/>
    <p:sldId id="305" r:id="rId6"/>
    <p:sldId id="257" r:id="rId7"/>
    <p:sldId id="265" r:id="rId8"/>
    <p:sldId id="283" r:id="rId9"/>
    <p:sldId id="284" r:id="rId10"/>
    <p:sldId id="296" r:id="rId11"/>
    <p:sldId id="297" r:id="rId12"/>
    <p:sldId id="298" r:id="rId13"/>
    <p:sldId id="285" r:id="rId14"/>
    <p:sldId id="286" r:id="rId15"/>
    <p:sldId id="287" r:id="rId16"/>
    <p:sldId id="299" r:id="rId17"/>
    <p:sldId id="289" r:id="rId18"/>
    <p:sldId id="290" r:id="rId19"/>
    <p:sldId id="303" r:id="rId20"/>
    <p:sldId id="291" r:id="rId21"/>
    <p:sldId id="292" r:id="rId22"/>
    <p:sldId id="293" r:id="rId23"/>
    <p:sldId id="304" r:id="rId24"/>
    <p:sldId id="294" r:id="rId25"/>
    <p:sldId id="295" r:id="rId26"/>
    <p:sldId id="307" r:id="rId27"/>
    <p:sldId id="30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714" autoAdjust="0"/>
  </p:normalViewPr>
  <p:slideViewPr>
    <p:cSldViewPr>
      <p:cViewPr>
        <p:scale>
          <a:sx n="70" d="100"/>
          <a:sy n="70" d="100"/>
        </p:scale>
        <p:origin x="-1733" y="-3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7EBC3F-1623-473D-9090-9EB03C96ECB3}" type="datetimeFigureOut">
              <a:rPr lang="en-GB" smtClean="0"/>
              <a:pPr/>
              <a:t>13/09/2017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7FC6A7-44D9-45C3-A83A-43F51D5EFE35}"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858CB65-C8F1-4DDE-B606-D7B28E4C8961}" type="datetimeFigureOut">
              <a:rPr lang="en-GB" smtClean="0"/>
              <a:pPr/>
              <a:t>13/09/2017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F94A26-77C0-42FA-B6F9-3EA706027518}"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858CB65-C8F1-4DDE-B606-D7B28E4C8961}" type="datetimeFigureOut">
              <a:rPr lang="en-GB" smtClean="0"/>
              <a:pPr/>
              <a:t>13/09/2017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F94A26-77C0-42FA-B6F9-3EA706027518}"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858CB65-C8F1-4DDE-B606-D7B28E4C8961}" type="datetimeFigureOut">
              <a:rPr lang="en-GB" smtClean="0"/>
              <a:pPr/>
              <a:t>13/09/2017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F94A26-77C0-42FA-B6F9-3EA706027518}"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858CB65-C8F1-4DDE-B606-D7B28E4C8961}" type="datetimeFigureOut">
              <a:rPr lang="en-GB" smtClean="0"/>
              <a:pPr/>
              <a:t>13/09/2017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F94A26-77C0-42FA-B6F9-3EA706027518}"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58CB65-C8F1-4DDE-B606-D7B28E4C8961}" type="datetimeFigureOut">
              <a:rPr lang="en-GB" smtClean="0"/>
              <a:pPr/>
              <a:t>13/09/2017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F94A26-77C0-42FA-B6F9-3EA706027518}"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858CB65-C8F1-4DDE-B606-D7B28E4C8961}" type="datetimeFigureOut">
              <a:rPr lang="en-GB" smtClean="0"/>
              <a:pPr/>
              <a:t>13/09/2017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F94A26-77C0-42FA-B6F9-3EA706027518}"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858CB65-C8F1-4DDE-B606-D7B28E4C8961}" type="datetimeFigureOut">
              <a:rPr lang="en-GB" smtClean="0"/>
              <a:pPr/>
              <a:t>13/09/2017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BF94A26-77C0-42FA-B6F9-3EA706027518}"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858CB65-C8F1-4DDE-B606-D7B28E4C8961}" type="datetimeFigureOut">
              <a:rPr lang="en-GB" smtClean="0"/>
              <a:pPr/>
              <a:t>13/09/2017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BF94A26-77C0-42FA-B6F9-3EA706027518}"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58CB65-C8F1-4DDE-B606-D7B28E4C8961}" type="datetimeFigureOut">
              <a:rPr lang="en-GB" smtClean="0"/>
              <a:pPr/>
              <a:t>13/09/2017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BF94A26-77C0-42FA-B6F9-3EA706027518}"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58CB65-C8F1-4DDE-B606-D7B28E4C8961}" type="datetimeFigureOut">
              <a:rPr lang="en-GB" smtClean="0"/>
              <a:pPr/>
              <a:t>13/09/2017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F94A26-77C0-42FA-B6F9-3EA706027518}"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58CB65-C8F1-4DDE-B606-D7B28E4C8961}" type="datetimeFigureOut">
              <a:rPr lang="en-GB" smtClean="0"/>
              <a:pPr/>
              <a:t>13/09/2017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F94A26-77C0-42FA-B6F9-3EA706027518}"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8CB65-C8F1-4DDE-B606-D7B28E4C8961}" type="datetimeFigureOut">
              <a:rPr lang="en-GB" smtClean="0"/>
              <a:pPr/>
              <a:t>13/09/2017</a:t>
            </a:fld>
            <a:endParaRPr lang="en-GB"/>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F94A26-77C0-42FA-B6F9-3EA706027518}"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9" Type="http://schemas.openxmlformats.org/officeDocument/2006/relationships/image" Target="../media/image39.png"/><Relationship Id="rId21" Type="http://schemas.openxmlformats.org/officeDocument/2006/relationships/image" Target="../media/image21.png"/><Relationship Id="rId34" Type="http://schemas.openxmlformats.org/officeDocument/2006/relationships/image" Target="../media/image34.png"/><Relationship Id="rId42" Type="http://schemas.openxmlformats.org/officeDocument/2006/relationships/image" Target="../media/image42.png"/><Relationship Id="rId47" Type="http://schemas.openxmlformats.org/officeDocument/2006/relationships/image" Target="../media/image47.png"/><Relationship Id="rId50" Type="http://schemas.openxmlformats.org/officeDocument/2006/relationships/image" Target="../media/image50.png"/><Relationship Id="rId55" Type="http://schemas.openxmlformats.org/officeDocument/2006/relationships/image" Target="../media/image55.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33" Type="http://schemas.openxmlformats.org/officeDocument/2006/relationships/image" Target="../media/image33.png"/><Relationship Id="rId38" Type="http://schemas.openxmlformats.org/officeDocument/2006/relationships/image" Target="../media/image38.png"/><Relationship Id="rId46" Type="http://schemas.openxmlformats.org/officeDocument/2006/relationships/image" Target="../media/image46.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41" Type="http://schemas.openxmlformats.org/officeDocument/2006/relationships/image" Target="../media/image41.png"/><Relationship Id="rId54"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32" Type="http://schemas.openxmlformats.org/officeDocument/2006/relationships/image" Target="../media/image32.png"/><Relationship Id="rId37" Type="http://schemas.openxmlformats.org/officeDocument/2006/relationships/image" Target="../media/image37.png"/><Relationship Id="rId40" Type="http://schemas.openxmlformats.org/officeDocument/2006/relationships/image" Target="../media/image40.png"/><Relationship Id="rId45" Type="http://schemas.openxmlformats.org/officeDocument/2006/relationships/image" Target="../media/image45.png"/><Relationship Id="rId53" Type="http://schemas.openxmlformats.org/officeDocument/2006/relationships/image" Target="../media/image53.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36" Type="http://schemas.openxmlformats.org/officeDocument/2006/relationships/image" Target="../media/image36.png"/><Relationship Id="rId49" Type="http://schemas.openxmlformats.org/officeDocument/2006/relationships/image" Target="../media/image49.png"/><Relationship Id="rId57" Type="http://schemas.openxmlformats.org/officeDocument/2006/relationships/image" Target="../media/image57.png"/><Relationship Id="rId10" Type="http://schemas.openxmlformats.org/officeDocument/2006/relationships/image" Target="../media/image10.png"/><Relationship Id="rId19" Type="http://schemas.openxmlformats.org/officeDocument/2006/relationships/image" Target="../media/image19.png"/><Relationship Id="rId31" Type="http://schemas.openxmlformats.org/officeDocument/2006/relationships/image" Target="../media/image31.png"/><Relationship Id="rId44" Type="http://schemas.openxmlformats.org/officeDocument/2006/relationships/image" Target="../media/image44.png"/><Relationship Id="rId52" Type="http://schemas.openxmlformats.org/officeDocument/2006/relationships/image" Target="../media/image52.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 Id="rId35" Type="http://schemas.openxmlformats.org/officeDocument/2006/relationships/image" Target="../media/image35.png"/><Relationship Id="rId43" Type="http://schemas.openxmlformats.org/officeDocument/2006/relationships/image" Target="../media/image43.png"/><Relationship Id="rId48" Type="http://schemas.openxmlformats.org/officeDocument/2006/relationships/image" Target="../media/image48.png"/><Relationship Id="rId56" Type="http://schemas.openxmlformats.org/officeDocument/2006/relationships/image" Target="../media/image56.png"/><Relationship Id="rId8" Type="http://schemas.openxmlformats.org/officeDocument/2006/relationships/image" Target="../media/image8.png"/><Relationship Id="rId51" Type="http://schemas.openxmlformats.org/officeDocument/2006/relationships/image" Target="../media/image51.png"/><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image" Target="../media/image74.png"/><Relationship Id="rId26" Type="http://schemas.openxmlformats.org/officeDocument/2006/relationships/image" Target="../media/image82.png"/><Relationship Id="rId39" Type="http://schemas.openxmlformats.org/officeDocument/2006/relationships/image" Target="../media/image95.png"/><Relationship Id="rId21" Type="http://schemas.openxmlformats.org/officeDocument/2006/relationships/image" Target="../media/image77.png"/><Relationship Id="rId34" Type="http://schemas.openxmlformats.org/officeDocument/2006/relationships/image" Target="../media/image90.png"/><Relationship Id="rId42" Type="http://schemas.openxmlformats.org/officeDocument/2006/relationships/image" Target="../media/image98.png"/><Relationship Id="rId47" Type="http://schemas.openxmlformats.org/officeDocument/2006/relationships/image" Target="../media/image103.png"/><Relationship Id="rId50" Type="http://schemas.openxmlformats.org/officeDocument/2006/relationships/image" Target="../media/image106.png"/><Relationship Id="rId55" Type="http://schemas.openxmlformats.org/officeDocument/2006/relationships/image" Target="../media/image111.png"/><Relationship Id="rId63" Type="http://schemas.openxmlformats.org/officeDocument/2006/relationships/image" Target="../media/image119.png"/><Relationship Id="rId7" Type="http://schemas.openxmlformats.org/officeDocument/2006/relationships/image" Target="../media/image63.png"/><Relationship Id="rId2" Type="http://schemas.openxmlformats.org/officeDocument/2006/relationships/image" Target="../media/image58.png"/><Relationship Id="rId16" Type="http://schemas.openxmlformats.org/officeDocument/2006/relationships/image" Target="../media/image72.png"/><Relationship Id="rId29" Type="http://schemas.openxmlformats.org/officeDocument/2006/relationships/image" Target="../media/image85.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7.png"/><Relationship Id="rId24" Type="http://schemas.openxmlformats.org/officeDocument/2006/relationships/image" Target="../media/image80.png"/><Relationship Id="rId32" Type="http://schemas.openxmlformats.org/officeDocument/2006/relationships/image" Target="../media/image88.png"/><Relationship Id="rId37" Type="http://schemas.openxmlformats.org/officeDocument/2006/relationships/image" Target="../media/image93.png"/><Relationship Id="rId40" Type="http://schemas.openxmlformats.org/officeDocument/2006/relationships/image" Target="../media/image96.png"/><Relationship Id="rId45" Type="http://schemas.openxmlformats.org/officeDocument/2006/relationships/image" Target="../media/image101.png"/><Relationship Id="rId53" Type="http://schemas.openxmlformats.org/officeDocument/2006/relationships/image" Target="../media/image109.png"/><Relationship Id="rId58" Type="http://schemas.openxmlformats.org/officeDocument/2006/relationships/image" Target="../media/image114.png"/><Relationship Id="rId66" Type="http://schemas.openxmlformats.org/officeDocument/2006/relationships/image" Target="../media/image122.png"/><Relationship Id="rId5" Type="http://schemas.openxmlformats.org/officeDocument/2006/relationships/image" Target="../media/image61.png"/><Relationship Id="rId15" Type="http://schemas.openxmlformats.org/officeDocument/2006/relationships/image" Target="../media/image71.png"/><Relationship Id="rId23" Type="http://schemas.openxmlformats.org/officeDocument/2006/relationships/image" Target="../media/image79.png"/><Relationship Id="rId28" Type="http://schemas.openxmlformats.org/officeDocument/2006/relationships/image" Target="../media/image84.png"/><Relationship Id="rId36" Type="http://schemas.openxmlformats.org/officeDocument/2006/relationships/image" Target="../media/image92.png"/><Relationship Id="rId49" Type="http://schemas.openxmlformats.org/officeDocument/2006/relationships/image" Target="../media/image105.png"/><Relationship Id="rId57" Type="http://schemas.openxmlformats.org/officeDocument/2006/relationships/image" Target="../media/image113.png"/><Relationship Id="rId61" Type="http://schemas.openxmlformats.org/officeDocument/2006/relationships/image" Target="../media/image117.png"/><Relationship Id="rId10" Type="http://schemas.openxmlformats.org/officeDocument/2006/relationships/image" Target="../media/image66.png"/><Relationship Id="rId19" Type="http://schemas.openxmlformats.org/officeDocument/2006/relationships/image" Target="../media/image75.png"/><Relationship Id="rId31" Type="http://schemas.openxmlformats.org/officeDocument/2006/relationships/image" Target="../media/image87.png"/><Relationship Id="rId44" Type="http://schemas.openxmlformats.org/officeDocument/2006/relationships/image" Target="../media/image100.png"/><Relationship Id="rId52" Type="http://schemas.openxmlformats.org/officeDocument/2006/relationships/image" Target="../media/image108.png"/><Relationship Id="rId60" Type="http://schemas.openxmlformats.org/officeDocument/2006/relationships/image" Target="../media/image116.png"/><Relationship Id="rId65" Type="http://schemas.openxmlformats.org/officeDocument/2006/relationships/image" Target="../media/image121.png"/><Relationship Id="rId4" Type="http://schemas.openxmlformats.org/officeDocument/2006/relationships/image" Target="../media/image60.png"/><Relationship Id="rId9" Type="http://schemas.openxmlformats.org/officeDocument/2006/relationships/image" Target="../media/image65.png"/><Relationship Id="rId14" Type="http://schemas.openxmlformats.org/officeDocument/2006/relationships/image" Target="../media/image70.png"/><Relationship Id="rId22" Type="http://schemas.openxmlformats.org/officeDocument/2006/relationships/image" Target="../media/image78.png"/><Relationship Id="rId27" Type="http://schemas.openxmlformats.org/officeDocument/2006/relationships/image" Target="../media/image83.png"/><Relationship Id="rId30" Type="http://schemas.openxmlformats.org/officeDocument/2006/relationships/image" Target="../media/image86.png"/><Relationship Id="rId35" Type="http://schemas.openxmlformats.org/officeDocument/2006/relationships/image" Target="../media/image91.png"/><Relationship Id="rId43" Type="http://schemas.openxmlformats.org/officeDocument/2006/relationships/image" Target="../media/image99.png"/><Relationship Id="rId48" Type="http://schemas.openxmlformats.org/officeDocument/2006/relationships/image" Target="../media/image104.png"/><Relationship Id="rId56" Type="http://schemas.openxmlformats.org/officeDocument/2006/relationships/image" Target="../media/image112.png"/><Relationship Id="rId64" Type="http://schemas.openxmlformats.org/officeDocument/2006/relationships/image" Target="../media/image120.png"/><Relationship Id="rId8" Type="http://schemas.openxmlformats.org/officeDocument/2006/relationships/image" Target="../media/image64.png"/><Relationship Id="rId51" Type="http://schemas.openxmlformats.org/officeDocument/2006/relationships/image" Target="../media/image107.png"/><Relationship Id="rId3" Type="http://schemas.openxmlformats.org/officeDocument/2006/relationships/image" Target="../media/image59.png"/><Relationship Id="rId12" Type="http://schemas.openxmlformats.org/officeDocument/2006/relationships/image" Target="../media/image68.png"/><Relationship Id="rId17" Type="http://schemas.openxmlformats.org/officeDocument/2006/relationships/image" Target="../media/image73.png"/><Relationship Id="rId25" Type="http://schemas.openxmlformats.org/officeDocument/2006/relationships/image" Target="../media/image81.png"/><Relationship Id="rId33" Type="http://schemas.openxmlformats.org/officeDocument/2006/relationships/image" Target="../media/image89.png"/><Relationship Id="rId38" Type="http://schemas.openxmlformats.org/officeDocument/2006/relationships/image" Target="../media/image94.png"/><Relationship Id="rId46" Type="http://schemas.openxmlformats.org/officeDocument/2006/relationships/image" Target="../media/image102.png"/><Relationship Id="rId59" Type="http://schemas.openxmlformats.org/officeDocument/2006/relationships/image" Target="../media/image115.png"/><Relationship Id="rId67" Type="http://schemas.openxmlformats.org/officeDocument/2006/relationships/image" Target="../media/image123.png"/><Relationship Id="rId20" Type="http://schemas.openxmlformats.org/officeDocument/2006/relationships/image" Target="../media/image76.png"/><Relationship Id="rId41" Type="http://schemas.openxmlformats.org/officeDocument/2006/relationships/image" Target="../media/image97.png"/><Relationship Id="rId54" Type="http://schemas.openxmlformats.org/officeDocument/2006/relationships/image" Target="../media/image110.png"/><Relationship Id="rId62" Type="http://schemas.openxmlformats.org/officeDocument/2006/relationships/image" Target="../media/image1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4.e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127.emf"/><Relationship Id="rId5" Type="http://schemas.openxmlformats.org/officeDocument/2006/relationships/image" Target="../media/image126.emf"/><Relationship Id="rId4" Type="http://schemas.openxmlformats.org/officeDocument/2006/relationships/image" Target="../media/image125.emf"/></Relationships>
</file>

<file path=ppt/slides/_rels/slide2.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3.xml"/><Relationship Id="rId7" Type="http://schemas.openxmlformats.org/officeDocument/2006/relationships/slide" Target="slide20.xml"/><Relationship Id="rId2" Type="http://schemas.openxmlformats.org/officeDocument/2006/relationships/slide" Target="slide1.xml"/><Relationship Id="rId1" Type="http://schemas.openxmlformats.org/officeDocument/2006/relationships/slideLayout" Target="../slideLayouts/slideLayout1.xml"/><Relationship Id="rId6" Type="http://schemas.openxmlformats.org/officeDocument/2006/relationships/slide" Target="slide13.xml"/><Relationship Id="rId5" Type="http://schemas.openxmlformats.org/officeDocument/2006/relationships/slide" Target="slide8.xml"/><Relationship Id="rId10" Type="http://schemas.openxmlformats.org/officeDocument/2006/relationships/slide" Target="slide27.xml"/><Relationship Id="rId4" Type="http://schemas.openxmlformats.org/officeDocument/2006/relationships/slide" Target="slide6.xml"/><Relationship Id="rId9" Type="http://schemas.openxmlformats.org/officeDocument/2006/relationships/slide" Target="slide24.xml"/></Relationships>
</file>

<file path=ppt/slides/_rels/slide2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www.mapaction.org/" TargetMode="Externa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hyperlink" Target="http://www.unosat.org/" TargetMode="External"/><Relationship Id="rId5" Type="http://schemas.openxmlformats.org/officeDocument/2006/relationships/hyperlink" Target="http://www.alertnet.org/" TargetMode="External"/><Relationship Id="rId4" Type="http://schemas.openxmlformats.org/officeDocument/2006/relationships/hyperlink" Target="http://www.reliefweb.int/" TargetMode="External"/></Relationships>
</file>

<file path=ppt/slides/_rels/slide2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30.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file:///E:\2010-11-22_MAWiki\file-snowdrop-2.6.jpg" TargetMode="External"/><Relationship Id="rId2" Type="http://schemas.openxmlformats.org/officeDocument/2006/relationships/slide" Target="slide2.xml"/><Relationship Id="rId1" Type="http://schemas.openxmlformats.org/officeDocument/2006/relationships/slideLayout" Target="../slideLayouts/slideLayout1.xml"/><Relationship Id="rId4" Type="http://schemas.openxmlformats.org/officeDocument/2006/relationships/image" Target="../media/image131.jpeg"/></Relationships>
</file>

<file path=ppt/slides/_rels/slide2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1.xml"/><Relationship Id="rId4" Type="http://schemas.openxmlformats.org/officeDocument/2006/relationships/slide" Target="slide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Placeholder 5" descr="MapAction Logo - No Background.png"/>
          <p:cNvPicPr>
            <a:picLocks noGrp="1" noChangeAspect="1"/>
          </p:cNvPicPr>
          <p:nvPr>
            <p:ph type="pic" idx="1"/>
          </p:nvPr>
        </p:nvPicPr>
        <p:blipFill>
          <a:blip r:embed="rId2" cstate="print"/>
          <a:stretch>
            <a:fillRect/>
          </a:stretch>
        </p:blipFill>
        <p:spPr>
          <a:xfrm>
            <a:off x="3591133" y="772935"/>
            <a:ext cx="1961733" cy="934196"/>
          </a:xfrm>
        </p:spPr>
      </p:pic>
      <p:sp>
        <p:nvSpPr>
          <p:cNvPr id="4" name="Title 1"/>
          <p:cNvSpPr>
            <a:spLocks noGrp="1"/>
          </p:cNvSpPr>
          <p:nvPr>
            <p:ph type="title"/>
          </p:nvPr>
        </p:nvSpPr>
        <p:spPr>
          <a:xfrm>
            <a:off x="251520" y="2420888"/>
            <a:ext cx="8640960" cy="490066"/>
          </a:xfrm>
        </p:spPr>
        <p:txBody>
          <a:bodyPr>
            <a:noAutofit/>
          </a:bodyPr>
          <a:lstStyle/>
          <a:p>
            <a:pPr algn="ctr"/>
            <a:r>
              <a:rPr lang="en-GB" sz="3200" b="0" dirty="0" smtClean="0">
                <a:solidFill>
                  <a:schemeClr val="bg1">
                    <a:lumMod val="50000"/>
                  </a:schemeClr>
                </a:solidFill>
              </a:rPr>
              <a:t>MapAction PowerPoint Maps</a:t>
            </a:r>
          </a:p>
        </p:txBody>
      </p:sp>
      <p:sp>
        <p:nvSpPr>
          <p:cNvPr id="5" name="Title 1"/>
          <p:cNvSpPr txBox="1">
            <a:spLocks/>
          </p:cNvSpPr>
          <p:nvPr/>
        </p:nvSpPr>
        <p:spPr>
          <a:xfrm>
            <a:off x="251520" y="3429000"/>
            <a:ext cx="8640960" cy="1080120"/>
          </a:xfrm>
          <a:prstGeom prst="rect">
            <a:avLst/>
          </a:prstGeom>
        </p:spPr>
        <p:txBody>
          <a:bodyPr vert="horz" lIns="91440" tIns="45720" rIns="91440" bIns="45720" rtlCol="0" anchor="t" anchorCtr="0">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GB" sz="2000" b="1" i="0" u="none" strike="noStrike" kern="1200" cap="none" spc="0" normalizeH="0" baseline="0" noProof="0" dirty="0" smtClean="0">
                <a:ln>
                  <a:noFill/>
                </a:ln>
                <a:solidFill>
                  <a:schemeClr val="bg1">
                    <a:lumMod val="50000"/>
                  </a:schemeClr>
                </a:solidFill>
                <a:effectLst/>
                <a:uLnTx/>
                <a:uFillTx/>
                <a:latin typeface="+mn-lt"/>
                <a:ea typeface="+mj-ea"/>
                <a:cs typeface="+mj-cs"/>
              </a:rPr>
              <a:t>Introduction</a:t>
            </a:r>
          </a:p>
          <a:p>
            <a:pPr marL="0" marR="0" lvl="0" indent="0" defTabSz="914400" rtl="0" eaLnBrk="1" fontAlgn="auto" latinLnBrk="0" hangingPunct="1">
              <a:lnSpc>
                <a:spcPct val="100000"/>
              </a:lnSpc>
              <a:spcBef>
                <a:spcPct val="0"/>
              </a:spcBef>
              <a:spcAft>
                <a:spcPts val="0"/>
              </a:spcAft>
              <a:buClrTx/>
              <a:buSzTx/>
              <a:buFontTx/>
              <a:buNone/>
              <a:tabLst/>
              <a:defRPr/>
            </a:pPr>
            <a:r>
              <a:rPr lang="en-GB" sz="1200" noProof="0" dirty="0" smtClean="0">
                <a:solidFill>
                  <a:schemeClr val="bg1">
                    <a:lumMod val="50000"/>
                  </a:schemeClr>
                </a:solidFill>
                <a:ea typeface="+mj-ea"/>
                <a:cs typeface="+mj-cs"/>
              </a:rPr>
              <a:t>The aim of this PowerPoint pack to provide you with some simple maps so that you can add your own data and information to them and use in presentations or reports. The maps are saved to the background so that  your write or draw over them without touching the map itself. The PowerPoint pack provides all the tools that you would need to produce including symbols, callout boxes, legends and labels. All you need to do is copy and paste. </a:t>
            </a:r>
            <a:endParaRPr kumimoji="0" lang="en-GB" sz="1200" b="0" i="0" u="none" strike="noStrike" kern="1200" cap="none" spc="0" normalizeH="0" baseline="0" noProof="0" dirty="0" smtClean="0">
              <a:ln>
                <a:noFill/>
              </a:ln>
              <a:solidFill>
                <a:schemeClr val="bg1">
                  <a:lumMod val="50000"/>
                </a:schemeClr>
              </a:solidFill>
              <a:effectLst/>
              <a:uLnTx/>
              <a:uFillTx/>
              <a:latin typeface="+mn-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GB" sz="2000" b="0" i="0" u="none" strike="noStrike" kern="1200" cap="none" spc="0" normalizeH="0" baseline="0" noProof="0" dirty="0">
              <a:ln>
                <a:noFill/>
              </a:ln>
              <a:solidFill>
                <a:schemeClr val="bg1">
                  <a:lumMod val="50000"/>
                </a:schemeClr>
              </a:solidFill>
              <a:effectLst/>
              <a:uLnTx/>
              <a:uFillTx/>
              <a:latin typeface="+mn-lt"/>
              <a:ea typeface="+mj-ea"/>
              <a:cs typeface="+mj-cs"/>
            </a:endParaRPr>
          </a:p>
        </p:txBody>
      </p:sp>
      <p:sp>
        <p:nvSpPr>
          <p:cNvPr id="7" name="Title 1"/>
          <p:cNvSpPr txBox="1">
            <a:spLocks/>
          </p:cNvSpPr>
          <p:nvPr/>
        </p:nvSpPr>
        <p:spPr>
          <a:xfrm>
            <a:off x="251520" y="4653136"/>
            <a:ext cx="8640960" cy="1512168"/>
          </a:xfrm>
          <a:prstGeom prst="rect">
            <a:avLst/>
          </a:prstGeom>
        </p:spPr>
        <p:txBody>
          <a:bodyPr vert="horz" lIns="91440" tIns="45720" rIns="91440" bIns="45720" rtlCol="0" anchor="t" anchorCtr="0">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GB" sz="2000" b="1" i="0" u="none" strike="noStrike" kern="1200" cap="none" spc="0" normalizeH="0" baseline="0" noProof="0" dirty="0" smtClean="0">
                <a:ln>
                  <a:noFill/>
                </a:ln>
                <a:solidFill>
                  <a:schemeClr val="bg1">
                    <a:lumMod val="50000"/>
                  </a:schemeClr>
                </a:solidFill>
                <a:effectLst/>
                <a:uLnTx/>
                <a:uFillTx/>
                <a:latin typeface="+mn-lt"/>
                <a:ea typeface="+mj-ea"/>
                <a:cs typeface="+mj-cs"/>
              </a:rPr>
              <a:t>How to guide</a:t>
            </a:r>
          </a:p>
          <a:p>
            <a:pPr marL="0" marR="0" lvl="0" indent="0" defTabSz="914400" rtl="0" eaLnBrk="1" fontAlgn="auto" latinLnBrk="0" hangingPunct="1">
              <a:lnSpc>
                <a:spcPct val="100000"/>
              </a:lnSpc>
              <a:spcBef>
                <a:spcPct val="0"/>
              </a:spcBef>
              <a:spcAft>
                <a:spcPts val="0"/>
              </a:spcAft>
              <a:buClrTx/>
              <a:buSzTx/>
              <a:buFontTx/>
              <a:buNone/>
              <a:tabLst/>
              <a:defRPr/>
            </a:pPr>
            <a:r>
              <a:rPr lang="en-GB" sz="1200" dirty="0" smtClean="0">
                <a:solidFill>
                  <a:schemeClr val="bg1">
                    <a:lumMod val="50000"/>
                  </a:schemeClr>
                </a:solidFill>
                <a:ea typeface="+mj-ea"/>
                <a:cs typeface="+mj-cs"/>
              </a:rPr>
              <a:t>Select the map you want to use. </a:t>
            </a:r>
          </a:p>
          <a:p>
            <a:pPr marL="0" marR="0" lvl="0" indent="0" defTabSz="914400" rtl="0" eaLnBrk="1" fontAlgn="auto" latinLnBrk="0" hangingPunct="1">
              <a:lnSpc>
                <a:spcPct val="100000"/>
              </a:lnSpc>
              <a:spcBef>
                <a:spcPct val="0"/>
              </a:spcBef>
              <a:spcAft>
                <a:spcPts val="0"/>
              </a:spcAft>
              <a:buClrTx/>
              <a:buSzTx/>
              <a:buFontTx/>
              <a:buNone/>
              <a:tabLst/>
              <a:defRPr/>
            </a:pPr>
            <a:r>
              <a:rPr kumimoji="0" lang="en-GB" sz="1200" b="0" i="0" u="none" strike="noStrike" kern="1200" cap="none" spc="0" normalizeH="0" baseline="0" noProof="0" dirty="0" smtClean="0">
                <a:ln>
                  <a:noFill/>
                </a:ln>
                <a:solidFill>
                  <a:schemeClr val="bg1">
                    <a:lumMod val="50000"/>
                  </a:schemeClr>
                </a:solidFill>
                <a:effectLst/>
                <a:uLnTx/>
                <a:uFillTx/>
                <a:latin typeface="+mn-lt"/>
                <a:ea typeface="+mj-ea"/>
                <a:cs typeface="+mj-cs"/>
              </a:rPr>
              <a:t>Add</a:t>
            </a:r>
            <a:r>
              <a:rPr kumimoji="0" lang="en-GB" sz="1200" b="0" i="0" u="none" strike="noStrike" kern="1200" cap="none" spc="0" normalizeH="0" noProof="0" dirty="0" smtClean="0">
                <a:ln>
                  <a:noFill/>
                </a:ln>
                <a:solidFill>
                  <a:schemeClr val="bg1">
                    <a:lumMod val="50000"/>
                  </a:schemeClr>
                </a:solidFill>
                <a:effectLst/>
                <a:uLnTx/>
                <a:uFillTx/>
                <a:latin typeface="+mn-lt"/>
                <a:ea typeface="+mj-ea"/>
                <a:cs typeface="+mj-cs"/>
              </a:rPr>
              <a:t> your data</a:t>
            </a:r>
          </a:p>
          <a:p>
            <a:pPr marL="0" marR="0" lvl="0" indent="0" defTabSz="914400" rtl="0" eaLnBrk="1" fontAlgn="auto" latinLnBrk="0" hangingPunct="1">
              <a:lnSpc>
                <a:spcPct val="100000"/>
              </a:lnSpc>
              <a:spcBef>
                <a:spcPct val="0"/>
              </a:spcBef>
              <a:spcAft>
                <a:spcPts val="0"/>
              </a:spcAft>
              <a:buClrTx/>
              <a:buSzTx/>
              <a:buFontTx/>
              <a:buNone/>
              <a:tabLst/>
              <a:defRPr/>
            </a:pPr>
            <a:r>
              <a:rPr lang="en-GB" sz="1200" dirty="0" smtClean="0">
                <a:solidFill>
                  <a:schemeClr val="bg1">
                    <a:lumMod val="50000"/>
                  </a:schemeClr>
                </a:solidFill>
                <a:ea typeface="+mj-ea"/>
                <a:cs typeface="+mj-cs"/>
              </a:rPr>
              <a:t>In the Labels and </a:t>
            </a:r>
            <a:r>
              <a:rPr lang="en-GB" sz="1200" dirty="0" err="1" smtClean="0">
                <a:solidFill>
                  <a:schemeClr val="bg1">
                    <a:lumMod val="50000"/>
                  </a:schemeClr>
                </a:solidFill>
                <a:ea typeface="+mj-ea"/>
                <a:cs typeface="+mj-cs"/>
              </a:rPr>
              <a:t>Symbology</a:t>
            </a:r>
            <a:r>
              <a:rPr lang="en-GB" sz="1200" dirty="0" smtClean="0">
                <a:solidFill>
                  <a:schemeClr val="bg1">
                    <a:lumMod val="50000"/>
                  </a:schemeClr>
                </a:solidFill>
                <a:ea typeface="+mj-ea"/>
                <a:cs typeface="+mj-cs"/>
              </a:rPr>
              <a:t> section there are ready made symbols, labels and callout boxes that can be cut and pasted onto your map. With the callout boxes, double click on them and begin typing your information. </a:t>
            </a: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GB" sz="1200" b="0" i="0" u="none" strike="noStrike" kern="1200" cap="none" spc="0" normalizeH="0" noProof="0" dirty="0" smtClean="0">
              <a:ln>
                <a:noFill/>
              </a:ln>
              <a:solidFill>
                <a:schemeClr val="bg1">
                  <a:lumMod val="50000"/>
                </a:schemeClr>
              </a:solidFill>
              <a:effectLst/>
              <a:uLnTx/>
              <a:uFillTx/>
              <a:latin typeface="+mn-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GB" sz="2000" b="0" i="0" u="none" strike="noStrike" kern="1200" cap="none" spc="0" normalizeH="0" baseline="0" noProof="0" dirty="0" smtClean="0">
              <a:ln>
                <a:noFill/>
              </a:ln>
              <a:solidFill>
                <a:schemeClr val="bg1">
                  <a:lumMod val="50000"/>
                </a:schemeClr>
              </a:solidFill>
              <a:effectLst/>
              <a:uLnTx/>
              <a:uFillTx/>
              <a:latin typeface="+mn-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GB" sz="2000" b="0" i="0" u="none" strike="noStrike" kern="1200" cap="none" spc="0" normalizeH="0" baseline="0" noProof="0" dirty="0">
              <a:ln>
                <a:noFill/>
              </a:ln>
              <a:solidFill>
                <a:schemeClr val="bg1">
                  <a:lumMod val="50000"/>
                </a:schemeClr>
              </a:solidFill>
              <a:effectLst/>
              <a:uLnTx/>
              <a:uFillTx/>
              <a:latin typeface="+mn-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251520" y="5949280"/>
            <a:ext cx="8640960" cy="792088"/>
          </a:xfrm>
          <a:prstGeom prst="rect">
            <a:avLst/>
          </a:prstGeom>
          <a:ln>
            <a:solidFill>
              <a:schemeClr val="bg1">
                <a:lumMod val="50000"/>
              </a:schemeClr>
            </a:solidFill>
          </a:ln>
        </p:spPr>
        <p:txBody>
          <a:bodyPr vert="horz" lIns="91440" tIns="45720" rIns="91440" bIns="45720" rtlCol="0" anchor="ctr">
            <a:normAutofit/>
          </a:bodyPr>
          <a:lstStyle/>
          <a:p>
            <a:pPr marL="342900" lvl="0" indent="-342900" algn="ctr">
              <a:spcBef>
                <a:spcPct val="20000"/>
              </a:spcBef>
              <a:defRPr/>
            </a:pPr>
            <a:r>
              <a:rPr lang="en-GB" sz="1700" b="1" dirty="0" smtClean="0">
                <a:solidFill>
                  <a:schemeClr val="bg1">
                    <a:lumMod val="50000"/>
                  </a:schemeClr>
                </a:solidFill>
                <a:latin typeface="Arial Black" pitchFamily="34" charset="0"/>
                <a:cs typeface="Arial" pitchFamily="34" charset="0"/>
              </a:rPr>
              <a:t>COUNTRY: </a:t>
            </a:r>
            <a:r>
              <a:rPr kumimoji="0" lang="en-GB" sz="1700" b="1" i="0" u="none" strike="noStrike" kern="1200" cap="none" spc="0" normalizeH="0" baseline="0" noProof="0" dirty="0" smtClean="0">
                <a:ln>
                  <a:noFill/>
                </a:ln>
                <a:solidFill>
                  <a:schemeClr val="bg1">
                    <a:lumMod val="50000"/>
                  </a:schemeClr>
                </a:solidFill>
                <a:effectLst/>
                <a:uLnTx/>
                <a:uFillTx/>
                <a:latin typeface="Arial Black" pitchFamily="34" charset="0"/>
                <a:cs typeface="Arial" pitchFamily="34" charset="0"/>
              </a:rPr>
              <a:t>Physical </a:t>
            </a:r>
            <a:r>
              <a:rPr kumimoji="0" lang="en-GB" sz="1700" b="1" i="0" u="none" strike="noStrike" kern="1200" cap="none" spc="0" normalizeH="0" noProof="0" dirty="0" smtClean="0">
                <a:ln>
                  <a:noFill/>
                </a:ln>
                <a:solidFill>
                  <a:schemeClr val="bg1">
                    <a:lumMod val="50000"/>
                  </a:schemeClr>
                </a:solidFill>
                <a:effectLst/>
                <a:uLnTx/>
                <a:uFillTx/>
                <a:latin typeface="Arial Black" pitchFamily="34" charset="0"/>
                <a:cs typeface="Arial" pitchFamily="34" charset="0"/>
              </a:rPr>
              <a:t>Map</a:t>
            </a:r>
            <a:endParaRPr kumimoji="0" lang="en-GB" sz="1700" b="1" i="0" u="none" strike="noStrike" kern="1200" cap="none" spc="0" normalizeH="0" baseline="0" noProof="0" dirty="0" smtClean="0">
              <a:ln>
                <a:noFill/>
              </a:ln>
              <a:solidFill>
                <a:schemeClr val="bg1">
                  <a:lumMod val="50000"/>
                </a:schemeClr>
              </a:solidFill>
              <a:effectLst/>
              <a:uLnTx/>
              <a:uFillTx/>
              <a:latin typeface="Arial Black"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251520" y="5949280"/>
            <a:ext cx="8640960" cy="792088"/>
          </a:xfrm>
          <a:prstGeom prst="rect">
            <a:avLst/>
          </a:prstGeom>
          <a:ln>
            <a:solidFill>
              <a:schemeClr val="bg1">
                <a:lumMod val="50000"/>
              </a:schemeClr>
            </a:solidFill>
          </a:ln>
        </p:spPr>
        <p:txBody>
          <a:bodyPr vert="horz" lIns="91440" tIns="45720" rIns="91440" bIns="45720" rtlCol="0" anchor="ctr">
            <a:normAutofit/>
          </a:bodyPr>
          <a:lstStyle/>
          <a:p>
            <a:pPr marL="342900" lvl="0" indent="-342900" algn="ctr">
              <a:spcBef>
                <a:spcPct val="20000"/>
              </a:spcBef>
              <a:defRPr/>
            </a:pPr>
            <a:r>
              <a:rPr lang="en-GB" sz="1700" b="1" dirty="0" smtClean="0">
                <a:solidFill>
                  <a:schemeClr val="bg1">
                    <a:lumMod val="50000"/>
                  </a:schemeClr>
                </a:solidFill>
                <a:latin typeface="Arial Black" pitchFamily="34" charset="0"/>
                <a:cs typeface="Arial" pitchFamily="34" charset="0"/>
              </a:rPr>
              <a:t>COUNTRY: </a:t>
            </a:r>
            <a:r>
              <a:rPr kumimoji="0" lang="en-GB" sz="1700" b="1" i="0" u="none" strike="noStrike" kern="1200" cap="none" spc="0" normalizeH="0" baseline="0" noProof="0" dirty="0" smtClean="0">
                <a:ln>
                  <a:noFill/>
                </a:ln>
                <a:solidFill>
                  <a:schemeClr val="bg1">
                    <a:lumMod val="50000"/>
                  </a:schemeClr>
                </a:solidFill>
                <a:effectLst/>
                <a:uLnTx/>
                <a:uFillTx/>
                <a:latin typeface="Arial Black" pitchFamily="34" charset="0"/>
                <a:cs typeface="Arial" pitchFamily="34" charset="0"/>
              </a:rPr>
              <a:t>Baseline</a:t>
            </a:r>
            <a:r>
              <a:rPr kumimoji="0" lang="en-GB" sz="1700" b="1" i="0" u="none" strike="noStrike" kern="1200" cap="none" spc="0" normalizeH="0" noProof="0" dirty="0" smtClean="0">
                <a:ln>
                  <a:noFill/>
                </a:ln>
                <a:solidFill>
                  <a:schemeClr val="bg1">
                    <a:lumMod val="50000"/>
                  </a:schemeClr>
                </a:solidFill>
                <a:effectLst/>
                <a:uLnTx/>
                <a:uFillTx/>
                <a:latin typeface="Arial Black" pitchFamily="34" charset="0"/>
                <a:cs typeface="Arial" pitchFamily="34" charset="0"/>
              </a:rPr>
              <a:t> (Date) </a:t>
            </a:r>
            <a:r>
              <a:rPr kumimoji="0" lang="en-GB" sz="1700" b="1" i="0" u="none" strike="noStrike" kern="1200" cap="none" spc="0" normalizeH="0" baseline="0" noProof="0" dirty="0" smtClean="0">
                <a:ln>
                  <a:noFill/>
                </a:ln>
                <a:solidFill>
                  <a:schemeClr val="bg1">
                    <a:lumMod val="50000"/>
                  </a:schemeClr>
                </a:solidFill>
                <a:effectLst/>
                <a:uLnTx/>
                <a:uFillTx/>
                <a:latin typeface="Arial Black" pitchFamily="34" charset="0"/>
                <a:cs typeface="Arial" pitchFamily="34" charset="0"/>
              </a:rPr>
              <a:t>Population </a:t>
            </a:r>
            <a:r>
              <a:rPr kumimoji="0" lang="en-GB" sz="1700" b="1" i="0" u="none" strike="noStrike" kern="1200" cap="none" spc="0" normalizeH="0" noProof="0" dirty="0" smtClean="0">
                <a:ln>
                  <a:noFill/>
                </a:ln>
                <a:solidFill>
                  <a:schemeClr val="bg1">
                    <a:lumMod val="50000"/>
                  </a:schemeClr>
                </a:solidFill>
                <a:effectLst/>
                <a:uLnTx/>
                <a:uFillTx/>
                <a:latin typeface="Arial Black" pitchFamily="34" charset="0"/>
                <a:cs typeface="Arial" pitchFamily="34" charset="0"/>
              </a:rPr>
              <a:t>Map</a:t>
            </a:r>
            <a:endParaRPr kumimoji="0" lang="en-GB" sz="1700" b="1" i="0" u="none" strike="noStrike" kern="1200" cap="none" spc="0" normalizeH="0" baseline="0" noProof="0" dirty="0" smtClean="0">
              <a:ln>
                <a:noFill/>
              </a:ln>
              <a:solidFill>
                <a:schemeClr val="bg1">
                  <a:lumMod val="50000"/>
                </a:schemeClr>
              </a:solidFill>
              <a:effectLst/>
              <a:uLnTx/>
              <a:uFillTx/>
              <a:latin typeface="Arial Black"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251520" y="5949280"/>
            <a:ext cx="8640960" cy="792088"/>
          </a:xfrm>
          <a:prstGeom prst="rect">
            <a:avLst/>
          </a:prstGeom>
          <a:ln>
            <a:solidFill>
              <a:schemeClr val="bg1">
                <a:lumMod val="50000"/>
              </a:schemeClr>
            </a:solidFill>
          </a:ln>
        </p:spPr>
        <p:txBody>
          <a:bodyPr vert="horz" lIns="91440" tIns="45720" rIns="91440" bIns="45720" rtlCol="0" anchor="ctr">
            <a:normAutofit/>
          </a:bodyPr>
          <a:lstStyle/>
          <a:p>
            <a:pPr marL="342900" lvl="0" indent="-342900" algn="ctr">
              <a:spcBef>
                <a:spcPct val="20000"/>
              </a:spcBef>
              <a:defRPr/>
            </a:pPr>
            <a:r>
              <a:rPr lang="en-GB" sz="1700" b="1" dirty="0" smtClean="0">
                <a:solidFill>
                  <a:schemeClr val="bg1">
                    <a:lumMod val="50000"/>
                  </a:schemeClr>
                </a:solidFill>
                <a:latin typeface="Arial Black" pitchFamily="34" charset="0"/>
                <a:cs typeface="Arial" pitchFamily="34" charset="0"/>
              </a:rPr>
              <a:t>COUNTRY</a:t>
            </a:r>
            <a:r>
              <a:rPr kumimoji="0" lang="en-GB" sz="1700" b="1" i="0" u="none" strike="noStrike" kern="1200" cap="none" spc="0" normalizeH="0" baseline="0" noProof="0" dirty="0" smtClean="0">
                <a:ln>
                  <a:noFill/>
                </a:ln>
                <a:solidFill>
                  <a:schemeClr val="bg1">
                    <a:lumMod val="50000"/>
                  </a:schemeClr>
                </a:solidFill>
                <a:effectLst/>
                <a:uLnTx/>
                <a:uFillTx/>
                <a:latin typeface="Arial Black" pitchFamily="34" charset="0"/>
                <a:cs typeface="Arial" pitchFamily="34" charset="0"/>
              </a:rPr>
              <a:t>: Roads</a:t>
            </a:r>
            <a:r>
              <a:rPr kumimoji="0" lang="en-GB" sz="1700" b="1" i="0" u="none" strike="noStrike" kern="1200" cap="none" spc="0" normalizeH="0" noProof="0" dirty="0" smtClean="0">
                <a:ln>
                  <a:noFill/>
                </a:ln>
                <a:solidFill>
                  <a:schemeClr val="bg1">
                    <a:lumMod val="50000"/>
                  </a:schemeClr>
                </a:solidFill>
                <a:effectLst/>
                <a:uLnTx/>
                <a:uFillTx/>
                <a:latin typeface="Arial Black" pitchFamily="34" charset="0"/>
                <a:cs typeface="Arial" pitchFamily="34" charset="0"/>
              </a:rPr>
              <a:t> Map</a:t>
            </a:r>
            <a:endParaRPr kumimoji="0" lang="en-GB" sz="1700" b="1" i="0" u="none" strike="noStrike" kern="1200" cap="none" spc="0" normalizeH="0" baseline="0" noProof="0" dirty="0" smtClean="0">
              <a:ln>
                <a:noFill/>
              </a:ln>
              <a:solidFill>
                <a:schemeClr val="bg1">
                  <a:lumMod val="50000"/>
                </a:schemeClr>
              </a:solidFill>
              <a:effectLst/>
              <a:uLnTx/>
              <a:uFillTx/>
              <a:latin typeface="Arial Black"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331640" y="2132856"/>
            <a:ext cx="6400800" cy="1752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tint val="75000"/>
                  </a:schemeClr>
                </a:solidFill>
                <a:effectLst/>
                <a:uLnTx/>
                <a:uFillTx/>
                <a:latin typeface="+mn-lt"/>
                <a:ea typeface="+mn-ea"/>
                <a:cs typeface="+mn-cs"/>
              </a:rPr>
              <a:t>Labels and </a:t>
            </a:r>
            <a:r>
              <a:rPr kumimoji="0" lang="en-GB" sz="3200" b="0" i="0" u="none" strike="noStrike" kern="1200" cap="none" spc="0" normalizeH="0" baseline="0" noProof="0" dirty="0" err="1" smtClean="0">
                <a:ln>
                  <a:noFill/>
                </a:ln>
                <a:solidFill>
                  <a:schemeClr val="tx1">
                    <a:tint val="75000"/>
                  </a:schemeClr>
                </a:solidFill>
                <a:effectLst/>
                <a:uLnTx/>
                <a:uFillTx/>
                <a:latin typeface="+mn-lt"/>
                <a:ea typeface="+mn-ea"/>
                <a:cs typeface="+mn-cs"/>
              </a:rPr>
              <a:t>Symbology</a:t>
            </a:r>
            <a:endParaRPr kumimoji="0" lang="en-GB"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2000" b="0" i="0" u="none" strike="noStrike" kern="1200" cap="none" spc="0" normalizeH="0" baseline="0" noProof="0" dirty="0" smtClean="0">
                <a:ln>
                  <a:noFill/>
                </a:ln>
                <a:solidFill>
                  <a:schemeClr val="tx1">
                    <a:tint val="75000"/>
                  </a:schemeClr>
                </a:solidFill>
                <a:effectLst/>
                <a:uLnTx/>
                <a:uFillTx/>
                <a:latin typeface="+mn-lt"/>
                <a:ea typeface="+mn-ea"/>
                <a:cs typeface="+mn-cs"/>
              </a:rPr>
              <a:t>General Symbols</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2000" b="0" i="0" u="none" strike="noStrike" kern="1200" cap="none" spc="0" normalizeH="0" baseline="0" noProof="0" dirty="0" smtClean="0">
                <a:ln>
                  <a:noFill/>
                </a:ln>
                <a:solidFill>
                  <a:schemeClr val="tx1">
                    <a:tint val="75000"/>
                  </a:schemeClr>
                </a:solidFill>
                <a:effectLst/>
                <a:uLnTx/>
                <a:uFillTx/>
                <a:latin typeface="+mn-lt"/>
                <a:ea typeface="+mn-ea"/>
                <a:cs typeface="+mn-cs"/>
              </a:rPr>
              <a:t>OCHA Symbols</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2000" b="0" i="0" u="none" strike="noStrike" kern="1200" cap="none" spc="0" normalizeH="0" baseline="0" noProof="0" dirty="0" smtClean="0">
                <a:ln>
                  <a:noFill/>
                </a:ln>
                <a:solidFill>
                  <a:schemeClr val="tx1">
                    <a:tint val="75000"/>
                  </a:schemeClr>
                </a:solidFill>
                <a:effectLst/>
                <a:uLnTx/>
                <a:uFillTx/>
                <a:latin typeface="+mn-lt"/>
                <a:ea typeface="+mn-ea"/>
                <a:cs typeface="+mn-cs"/>
              </a:rPr>
              <a:t>Callout Boxes</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 name="Subtitle 2">
            <a:hlinkClick r:id="rId2" action="ppaction://hlinksldjump"/>
          </p:cNvPr>
          <p:cNvSpPr txBox="1">
            <a:spLocks/>
          </p:cNvSpPr>
          <p:nvPr/>
        </p:nvSpPr>
        <p:spPr>
          <a:xfrm>
            <a:off x="251520" y="6309320"/>
            <a:ext cx="792088" cy="216024"/>
          </a:xfrm>
          <a:prstGeom prst="rect">
            <a:avLst/>
          </a:prstGeom>
        </p:spPr>
        <p:txBody>
          <a:bodyPr vert="horz" lIns="91440" tIns="45720" rIns="91440" bIns="45720" rtlCol="0">
            <a:normAutofit fontScale="85000" lnSpcReduction="2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1200" b="0" i="0" u="none" strike="noStrike" kern="1200" cap="none" spc="0" normalizeH="0" baseline="0" noProof="0" dirty="0" smtClean="0">
                <a:ln>
                  <a:noFill/>
                </a:ln>
                <a:solidFill>
                  <a:schemeClr val="tx1">
                    <a:tint val="75000"/>
                  </a:schemeClr>
                </a:solidFill>
                <a:effectLst/>
                <a:uLnTx/>
                <a:uFillTx/>
                <a:latin typeface="+mn-lt"/>
                <a:ea typeface="+mn-ea"/>
                <a:cs typeface="+mn-cs"/>
                <a:hlinkClick r:id="rId2" action="ppaction://hlinksldjump"/>
              </a:rPr>
              <a:t>Contents</a:t>
            </a:r>
            <a:endParaRPr kumimoji="0" lang="en-GB"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0" name="Table 129"/>
          <p:cNvGraphicFramePr>
            <a:graphicFrameLocks noGrp="1"/>
          </p:cNvGraphicFramePr>
          <p:nvPr/>
        </p:nvGraphicFramePr>
        <p:xfrm>
          <a:off x="7020272" y="692698"/>
          <a:ext cx="1728192" cy="4720113"/>
        </p:xfrm>
        <a:graphic>
          <a:graphicData uri="http://schemas.openxmlformats.org/drawingml/2006/table">
            <a:tbl>
              <a:tblPr/>
              <a:tblGrid>
                <a:gridCol w="206792"/>
                <a:gridCol w="1521400"/>
              </a:tblGrid>
              <a:tr h="248427">
                <a:tc gridSpan="2">
                  <a:txBody>
                    <a:bodyPr/>
                    <a:lstStyle/>
                    <a:p>
                      <a:pPr algn="l" fontAlgn="t"/>
                      <a:r>
                        <a:rPr lang="en-GB" sz="1100" b="1" i="0" u="none" strike="noStrike" dirty="0">
                          <a:solidFill>
                            <a:schemeClr val="bg1">
                              <a:lumMod val="50000"/>
                            </a:schemeClr>
                          </a:solidFill>
                          <a:latin typeface="+mn-lt"/>
                        </a:rPr>
                        <a:t>Infrastructure</a:t>
                      </a:r>
                    </a:p>
                  </a:txBody>
                  <a:tcPr marL="0" marR="0" marT="0" marB="0">
                    <a:lnL>
                      <a:noFill/>
                    </a:lnL>
                    <a:lnR>
                      <a:noFill/>
                    </a:lnR>
                    <a:lnT>
                      <a:noFill/>
                    </a:lnT>
                    <a:lnB>
                      <a:noFill/>
                    </a:lnB>
                  </a:tcPr>
                </a:tc>
                <a:tc hMerge="1">
                  <a:txBody>
                    <a:bodyPr/>
                    <a:lstStyle/>
                    <a:p>
                      <a:endParaRPr lang="en-GB"/>
                    </a:p>
                  </a:txBody>
                  <a:tcPr/>
                </a:tc>
              </a:tr>
              <a:tr h="248427">
                <a:tc>
                  <a:txBody>
                    <a:bodyPr/>
                    <a:lstStyle/>
                    <a:p>
                      <a:pPr algn="l" fontAlgn="t"/>
                      <a:endParaRPr lang="en-GB" sz="1100" b="0" i="0" u="none" strike="noStrike" dirty="0">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dirty="0">
                          <a:solidFill>
                            <a:schemeClr val="bg1">
                              <a:lumMod val="50000"/>
                            </a:schemeClr>
                          </a:solidFill>
                          <a:latin typeface="+mn-lt"/>
                        </a:rPr>
                        <a:t>Airport</a:t>
                      </a:r>
                    </a:p>
                  </a:txBody>
                  <a:tcPr marL="0" marR="0" marT="0" marB="0">
                    <a:lnL>
                      <a:noFill/>
                    </a:lnL>
                    <a:lnR>
                      <a:noFill/>
                    </a:lnR>
                    <a:lnT>
                      <a:noFill/>
                    </a:lnT>
                    <a:lnB>
                      <a:noFill/>
                    </a:lnB>
                  </a:tcPr>
                </a:tc>
              </a:tr>
              <a:tr h="248427">
                <a:tc>
                  <a:txBody>
                    <a:bodyPr/>
                    <a:lstStyle/>
                    <a:p>
                      <a:pPr algn="l" fontAlgn="b"/>
                      <a:endParaRPr lang="en-GB" sz="1100" b="0" i="0" u="none" strike="noStrike" dirty="0">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dirty="0">
                          <a:solidFill>
                            <a:schemeClr val="bg1">
                              <a:lumMod val="50000"/>
                            </a:schemeClr>
                          </a:solidFill>
                          <a:latin typeface="+mn-lt"/>
                        </a:rPr>
                        <a:t>Airport Civil</a:t>
                      </a:r>
                    </a:p>
                  </a:txBody>
                  <a:tcPr marL="0" marR="0" marT="0" marB="0">
                    <a:lnL>
                      <a:noFill/>
                    </a:lnL>
                    <a:lnR>
                      <a:noFill/>
                    </a:lnR>
                    <a:lnT>
                      <a:noFill/>
                    </a:lnT>
                    <a:lnB>
                      <a:noFill/>
                    </a:lnB>
                  </a:tcPr>
                </a:tc>
              </a:tr>
              <a:tr h="248427">
                <a:tc>
                  <a:txBody>
                    <a:bodyPr/>
                    <a:lstStyle/>
                    <a:p>
                      <a:pPr algn="l" fontAlgn="b"/>
                      <a:endParaRPr lang="en-GB" sz="1100" b="0" i="0" u="none" strike="noStrike" dirty="0">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Airport Military</a:t>
                      </a:r>
                    </a:p>
                  </a:txBody>
                  <a:tcPr marL="0" marR="0" marT="0" marB="0">
                    <a:lnL>
                      <a:noFill/>
                    </a:lnL>
                    <a:lnR>
                      <a:noFill/>
                    </a:lnR>
                    <a:lnT>
                      <a:noFill/>
                    </a:lnT>
                    <a:lnB>
                      <a:noFill/>
                    </a:lnB>
                  </a:tcPr>
                </a:tc>
              </a:tr>
              <a:tr h="248427">
                <a:tc>
                  <a:txBody>
                    <a:bodyPr/>
                    <a:lstStyle/>
                    <a:p>
                      <a:pPr algn="l" fontAlgn="t"/>
                      <a:endParaRPr lang="en-GB" sz="1100" b="0" i="0" u="none" strike="noStrike" dirty="0">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Bridge</a:t>
                      </a:r>
                    </a:p>
                  </a:txBody>
                  <a:tcPr marL="0" marR="0" marT="0" marB="0">
                    <a:lnL>
                      <a:noFill/>
                    </a:lnL>
                    <a:lnR>
                      <a:noFill/>
                    </a:lnR>
                    <a:lnT>
                      <a:noFill/>
                    </a:lnT>
                    <a:lnB>
                      <a:noFill/>
                    </a:lnB>
                  </a:tcPr>
                </a:tc>
              </a:tr>
              <a:tr h="248427">
                <a:tc>
                  <a:txBody>
                    <a:bodyPr/>
                    <a:lstStyle/>
                    <a:p>
                      <a:pPr algn="l" fontAlgn="b"/>
                      <a:endParaRPr lang="en-GB" sz="1100" b="0" i="0" u="none" strike="noStrike" dirty="0">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dirty="0">
                          <a:solidFill>
                            <a:schemeClr val="bg1">
                              <a:lumMod val="50000"/>
                            </a:schemeClr>
                          </a:solidFill>
                          <a:latin typeface="+mn-lt"/>
                        </a:rPr>
                        <a:t>Buddhism Temple</a:t>
                      </a:r>
                    </a:p>
                  </a:txBody>
                  <a:tcPr marL="0" marR="0" marT="0" marB="0">
                    <a:lnL>
                      <a:noFill/>
                    </a:lnL>
                    <a:lnR>
                      <a:noFill/>
                    </a:lnR>
                    <a:lnT>
                      <a:noFill/>
                    </a:lnT>
                    <a:lnB>
                      <a:noFill/>
                    </a:lnB>
                  </a:tcPr>
                </a:tc>
              </a:tr>
              <a:tr h="248427">
                <a:tc>
                  <a:txBody>
                    <a:bodyPr/>
                    <a:lstStyle/>
                    <a:p>
                      <a:pPr algn="l" fontAlgn="t"/>
                      <a:endParaRPr lang="en-GB" sz="1100" b="0" i="0" u="none" strike="noStrike" dirty="0">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Church</a:t>
                      </a:r>
                    </a:p>
                  </a:txBody>
                  <a:tcPr marL="0" marR="0" marT="0" marB="0">
                    <a:lnL>
                      <a:noFill/>
                    </a:lnL>
                    <a:lnR>
                      <a:noFill/>
                    </a:lnR>
                    <a:lnT>
                      <a:noFill/>
                    </a:lnT>
                    <a:lnB>
                      <a:noFill/>
                    </a:lnB>
                  </a:tcPr>
                </a:tc>
              </a:tr>
              <a:tr h="248427">
                <a:tc>
                  <a:txBody>
                    <a:bodyPr/>
                    <a:lstStyle/>
                    <a:p>
                      <a:pPr algn="l" fontAlgn="b"/>
                      <a:endParaRPr lang="en-GB" sz="1100" b="0" i="0" u="none" strike="noStrike" dirty="0">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dirty="0">
                          <a:solidFill>
                            <a:schemeClr val="bg1">
                              <a:lumMod val="50000"/>
                            </a:schemeClr>
                          </a:solidFill>
                          <a:latin typeface="+mn-lt"/>
                        </a:rPr>
                        <a:t>Community Building</a:t>
                      </a:r>
                    </a:p>
                  </a:txBody>
                  <a:tcPr marL="0" marR="0" marT="0" marB="0">
                    <a:lnL>
                      <a:noFill/>
                    </a:lnL>
                    <a:lnR>
                      <a:noFill/>
                    </a:lnR>
                    <a:lnT>
                      <a:noFill/>
                    </a:lnT>
                    <a:lnB>
                      <a:noFill/>
                    </a:lnB>
                  </a:tcPr>
                </a:tc>
              </a:tr>
              <a:tr h="248427">
                <a:tc>
                  <a:txBody>
                    <a:bodyPr/>
                    <a:lstStyle/>
                    <a:p>
                      <a:pPr algn="l" fontAlgn="t"/>
                      <a:endParaRPr lang="en-GB" sz="1100" b="0" i="0" u="none" strike="noStrike" dirty="0">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Food Warehouse Storage</a:t>
                      </a:r>
                    </a:p>
                  </a:txBody>
                  <a:tcPr marL="0" marR="0" marT="0" marB="0">
                    <a:lnL>
                      <a:noFill/>
                    </a:lnL>
                    <a:lnR>
                      <a:noFill/>
                    </a:lnR>
                    <a:lnT>
                      <a:noFill/>
                    </a:lnT>
                    <a:lnB>
                      <a:noFill/>
                    </a:lnB>
                  </a:tcPr>
                </a:tc>
              </a:tr>
              <a:tr h="248427">
                <a:tc>
                  <a:txBody>
                    <a:bodyPr/>
                    <a:lstStyle/>
                    <a:p>
                      <a:pPr algn="l" fontAlgn="t"/>
                      <a:endParaRPr lang="en-GB" sz="1100" b="0" i="0" u="none" strike="noStrike" dirty="0">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Government Office</a:t>
                      </a:r>
                    </a:p>
                  </a:txBody>
                  <a:tcPr marL="0" marR="0" marT="0" marB="0">
                    <a:lnL>
                      <a:noFill/>
                    </a:lnL>
                    <a:lnR>
                      <a:noFill/>
                    </a:lnR>
                    <a:lnT>
                      <a:noFill/>
                    </a:lnT>
                    <a:lnB>
                      <a:noFill/>
                    </a:lnB>
                  </a:tcPr>
                </a:tc>
              </a:tr>
              <a:tr h="248427">
                <a:tc>
                  <a:txBody>
                    <a:bodyPr/>
                    <a:lstStyle/>
                    <a:p>
                      <a:pPr algn="l" fontAlgn="b"/>
                      <a:endParaRPr lang="en-GB" sz="1100" b="0" i="0" u="none" strike="noStrike" dirty="0">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Helipad</a:t>
                      </a:r>
                    </a:p>
                  </a:txBody>
                  <a:tcPr marL="0" marR="0" marT="0" marB="0">
                    <a:lnL>
                      <a:noFill/>
                    </a:lnL>
                    <a:lnR>
                      <a:noFill/>
                    </a:lnR>
                    <a:lnT>
                      <a:noFill/>
                    </a:lnT>
                    <a:lnB>
                      <a:noFill/>
                    </a:lnB>
                  </a:tcPr>
                </a:tc>
              </a:tr>
              <a:tr h="248427">
                <a:tc>
                  <a:txBody>
                    <a:bodyPr/>
                    <a:lstStyle/>
                    <a:p>
                      <a:pPr algn="l" fontAlgn="t"/>
                      <a:endParaRPr lang="en-GB" sz="1100" b="0" i="0" u="none" strike="noStrike" dirty="0">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Hindu Temple</a:t>
                      </a:r>
                    </a:p>
                  </a:txBody>
                  <a:tcPr marL="0" marR="0" marT="0" marB="0">
                    <a:lnL>
                      <a:noFill/>
                    </a:lnL>
                    <a:lnR>
                      <a:noFill/>
                    </a:lnR>
                    <a:lnT>
                      <a:noFill/>
                    </a:lnT>
                    <a:lnB>
                      <a:noFill/>
                    </a:lnB>
                  </a:tcPr>
                </a:tc>
              </a:tr>
              <a:tr h="248427">
                <a:tc>
                  <a:txBody>
                    <a:bodyPr/>
                    <a:lstStyle/>
                    <a:p>
                      <a:pPr algn="l" fontAlgn="b"/>
                      <a:endParaRPr lang="en-GB" sz="1100" b="0" i="0" u="none" strike="noStrike" dirty="0">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Infrastructure</a:t>
                      </a:r>
                    </a:p>
                  </a:txBody>
                  <a:tcPr marL="0" marR="0" marT="0" marB="0">
                    <a:lnL>
                      <a:noFill/>
                    </a:lnL>
                    <a:lnR>
                      <a:noFill/>
                    </a:lnR>
                    <a:lnT>
                      <a:noFill/>
                    </a:lnT>
                    <a:lnB>
                      <a:noFill/>
                    </a:lnB>
                  </a:tcPr>
                </a:tc>
              </a:tr>
              <a:tr h="248427">
                <a:tc>
                  <a:txBody>
                    <a:bodyPr/>
                    <a:lstStyle/>
                    <a:p>
                      <a:pPr algn="l" fontAlgn="b"/>
                      <a:endParaRPr lang="en-GB" sz="1100" b="0" i="0" u="none" strike="noStrike" dirty="0">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Mosque</a:t>
                      </a:r>
                    </a:p>
                  </a:txBody>
                  <a:tcPr marL="0" marR="0" marT="0" marB="0">
                    <a:lnL>
                      <a:noFill/>
                    </a:lnL>
                    <a:lnR>
                      <a:noFill/>
                    </a:lnR>
                    <a:lnT>
                      <a:noFill/>
                    </a:lnT>
                    <a:lnB>
                      <a:noFill/>
                    </a:lnB>
                  </a:tcPr>
                </a:tc>
              </a:tr>
              <a:tr h="248427">
                <a:tc>
                  <a:txBody>
                    <a:bodyPr/>
                    <a:lstStyle/>
                    <a:p>
                      <a:pPr algn="l" fontAlgn="t"/>
                      <a:endParaRPr lang="en-GB" sz="1100" b="0" i="0" u="none" strike="noStrike" dirty="0">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Police Station</a:t>
                      </a:r>
                    </a:p>
                  </a:txBody>
                  <a:tcPr marL="0" marR="0" marT="0" marB="0">
                    <a:lnL>
                      <a:noFill/>
                    </a:lnL>
                    <a:lnR>
                      <a:noFill/>
                    </a:lnR>
                    <a:lnT>
                      <a:noFill/>
                    </a:lnT>
                    <a:lnB>
                      <a:noFill/>
                    </a:lnB>
                  </a:tcPr>
                </a:tc>
              </a:tr>
              <a:tr h="248427">
                <a:tc>
                  <a:txBody>
                    <a:bodyPr/>
                    <a:lstStyle/>
                    <a:p>
                      <a:pPr algn="l" fontAlgn="b"/>
                      <a:endParaRPr lang="en-GB" sz="1100" b="0" i="0" u="none" strike="noStrike" dirty="0">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Road</a:t>
                      </a:r>
                    </a:p>
                  </a:txBody>
                  <a:tcPr marL="0" marR="0" marT="0" marB="0">
                    <a:lnL>
                      <a:noFill/>
                    </a:lnL>
                    <a:lnR>
                      <a:noFill/>
                    </a:lnR>
                    <a:lnT>
                      <a:noFill/>
                    </a:lnT>
                    <a:lnB>
                      <a:noFill/>
                    </a:lnB>
                  </a:tcPr>
                </a:tc>
              </a:tr>
              <a:tr h="248427">
                <a:tc>
                  <a:txBody>
                    <a:bodyPr/>
                    <a:lstStyle/>
                    <a:p>
                      <a:pPr algn="l" fontAlgn="b"/>
                      <a:endParaRPr lang="en-GB" sz="1100" b="0" i="0" u="none" strike="noStrike" dirty="0">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School</a:t>
                      </a:r>
                    </a:p>
                  </a:txBody>
                  <a:tcPr marL="0" marR="0" marT="0" marB="0">
                    <a:lnL>
                      <a:noFill/>
                    </a:lnL>
                    <a:lnR>
                      <a:noFill/>
                    </a:lnR>
                    <a:lnT>
                      <a:noFill/>
                    </a:lnT>
                    <a:lnB>
                      <a:noFill/>
                    </a:lnB>
                  </a:tcPr>
                </a:tc>
              </a:tr>
              <a:tr h="248427">
                <a:tc>
                  <a:txBody>
                    <a:bodyPr/>
                    <a:lstStyle/>
                    <a:p>
                      <a:pPr algn="l" fontAlgn="b"/>
                      <a:endParaRPr lang="en-GB" sz="1100" b="0" i="0" u="none" strike="noStrike" dirty="0">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Seaport</a:t>
                      </a:r>
                    </a:p>
                  </a:txBody>
                  <a:tcPr marL="0" marR="0" marT="0" marB="0">
                    <a:lnL>
                      <a:noFill/>
                    </a:lnL>
                    <a:lnR>
                      <a:noFill/>
                    </a:lnR>
                    <a:lnT>
                      <a:noFill/>
                    </a:lnT>
                    <a:lnB>
                      <a:noFill/>
                    </a:lnB>
                  </a:tcPr>
                </a:tc>
              </a:tr>
              <a:tr h="248427">
                <a:tc>
                  <a:txBody>
                    <a:bodyPr/>
                    <a:lstStyle/>
                    <a:p>
                      <a:pPr algn="l" fontAlgn="b"/>
                      <a:endParaRPr lang="en-GB" sz="1100" b="0" i="0" u="none" strike="noStrike" dirty="0">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dirty="0">
                          <a:solidFill>
                            <a:schemeClr val="bg1">
                              <a:lumMod val="50000"/>
                            </a:schemeClr>
                          </a:solidFill>
                          <a:latin typeface="+mn-lt"/>
                        </a:rPr>
                        <a:t>Tunnel</a:t>
                      </a:r>
                    </a:p>
                  </a:txBody>
                  <a:tcPr marL="0" marR="0" marT="0" marB="0">
                    <a:lnL>
                      <a:noFill/>
                    </a:lnL>
                    <a:lnR>
                      <a:noFill/>
                    </a:lnR>
                    <a:lnT>
                      <a:noFill/>
                    </a:lnT>
                    <a:lnB>
                      <a:noFill/>
                    </a:lnB>
                  </a:tcPr>
                </a:tc>
              </a:tr>
            </a:tbl>
          </a:graphicData>
        </a:graphic>
      </p:graphicFrame>
      <p:graphicFrame>
        <p:nvGraphicFramePr>
          <p:cNvPr id="50" name="Table 49"/>
          <p:cNvGraphicFramePr>
            <a:graphicFrameLocks noGrp="1"/>
          </p:cNvGraphicFramePr>
          <p:nvPr/>
        </p:nvGraphicFramePr>
        <p:xfrm>
          <a:off x="251520" y="692696"/>
          <a:ext cx="2235200" cy="3467100"/>
        </p:xfrm>
        <a:graphic>
          <a:graphicData uri="http://schemas.openxmlformats.org/drawingml/2006/table">
            <a:tbl>
              <a:tblPr/>
              <a:tblGrid>
                <a:gridCol w="267460"/>
                <a:gridCol w="1967740"/>
              </a:tblGrid>
              <a:tr h="247650">
                <a:tc gridSpan="2">
                  <a:txBody>
                    <a:bodyPr/>
                    <a:lstStyle/>
                    <a:p>
                      <a:pPr algn="l" fontAlgn="t"/>
                      <a:r>
                        <a:rPr lang="en-GB" sz="1100" b="1" i="0" u="none" strike="noStrike" dirty="0">
                          <a:solidFill>
                            <a:schemeClr val="bg1">
                              <a:lumMod val="50000"/>
                            </a:schemeClr>
                          </a:solidFill>
                          <a:latin typeface="Calibri"/>
                        </a:rPr>
                        <a:t>Cluster</a:t>
                      </a:r>
                    </a:p>
                  </a:txBody>
                  <a:tcPr marL="0" marR="0" marT="0" marB="0">
                    <a:lnL>
                      <a:noFill/>
                    </a:lnL>
                    <a:lnR>
                      <a:noFill/>
                    </a:lnR>
                    <a:lnT>
                      <a:noFill/>
                    </a:lnT>
                    <a:lnB>
                      <a:noFill/>
                    </a:lnB>
                  </a:tcPr>
                </a:tc>
                <a:tc hMerge="1">
                  <a:txBody>
                    <a:bodyPr/>
                    <a:lstStyle/>
                    <a:p>
                      <a:endParaRPr lang="en-GB"/>
                    </a:p>
                  </a:txBody>
                  <a:tcPr/>
                </a:tc>
              </a:tr>
              <a:tr h="247650">
                <a:tc>
                  <a:txBody>
                    <a:bodyPr/>
                    <a:lstStyle/>
                    <a:p>
                      <a:pPr algn="l" fontAlgn="b"/>
                      <a:endParaRPr lang="en-GB" sz="1100" b="0" i="0" u="none" strike="noStrike">
                        <a:solidFill>
                          <a:schemeClr val="bg1">
                            <a:lumMod val="50000"/>
                          </a:schemeClr>
                        </a:solidFill>
                        <a:latin typeface="Calibri"/>
                      </a:endParaRPr>
                    </a:p>
                  </a:txBody>
                  <a:tcPr marL="0" marR="0" marT="0" marB="0">
                    <a:lnL>
                      <a:noFill/>
                    </a:lnL>
                    <a:lnR>
                      <a:noFill/>
                    </a:lnR>
                    <a:lnT>
                      <a:noFill/>
                    </a:lnT>
                    <a:lnB>
                      <a:noFill/>
                    </a:lnB>
                  </a:tcPr>
                </a:tc>
                <a:tc>
                  <a:txBody>
                    <a:bodyPr/>
                    <a:lstStyle/>
                    <a:p>
                      <a:pPr algn="l" fontAlgn="t"/>
                      <a:r>
                        <a:rPr lang="en-GB" sz="1000" b="0" i="0" u="none" strike="noStrike" dirty="0">
                          <a:solidFill>
                            <a:schemeClr val="bg1">
                              <a:lumMod val="50000"/>
                            </a:schemeClr>
                          </a:solidFill>
                          <a:latin typeface="Arial"/>
                        </a:rPr>
                        <a:t>Agriculture</a:t>
                      </a:r>
                    </a:p>
                  </a:txBody>
                  <a:tcPr marL="0" marR="0" marT="0" marB="0">
                    <a:lnL>
                      <a:noFill/>
                    </a:lnL>
                    <a:lnR>
                      <a:noFill/>
                    </a:lnR>
                    <a:lnT>
                      <a:noFill/>
                    </a:lnT>
                    <a:lnB>
                      <a:noFill/>
                    </a:lnB>
                  </a:tcPr>
                </a:tc>
              </a:tr>
              <a:tr h="247650">
                <a:tc>
                  <a:txBody>
                    <a:bodyPr/>
                    <a:lstStyle/>
                    <a:p>
                      <a:pPr algn="l" fontAlgn="t"/>
                      <a:endParaRPr lang="en-GB" sz="1100" b="0" i="0" u="none" strike="noStrike">
                        <a:solidFill>
                          <a:schemeClr val="bg1">
                            <a:lumMod val="50000"/>
                          </a:schemeClr>
                        </a:solidFill>
                        <a:latin typeface="Calibri"/>
                      </a:endParaRPr>
                    </a:p>
                  </a:txBody>
                  <a:tcPr marL="0" marR="0" marT="0" marB="0">
                    <a:lnL>
                      <a:noFill/>
                    </a:lnL>
                    <a:lnR>
                      <a:noFill/>
                    </a:lnR>
                    <a:lnT>
                      <a:noFill/>
                    </a:lnT>
                    <a:lnB>
                      <a:noFill/>
                    </a:lnB>
                  </a:tcPr>
                </a:tc>
                <a:tc>
                  <a:txBody>
                    <a:bodyPr/>
                    <a:lstStyle/>
                    <a:p>
                      <a:pPr algn="l" fontAlgn="t"/>
                      <a:r>
                        <a:rPr lang="en-GB" sz="1000" b="0" i="0" u="none" strike="noStrike">
                          <a:solidFill>
                            <a:schemeClr val="bg1">
                              <a:lumMod val="50000"/>
                            </a:schemeClr>
                          </a:solidFill>
                          <a:latin typeface="Arial"/>
                        </a:rPr>
                        <a:t>CCCM</a:t>
                      </a:r>
                    </a:p>
                  </a:txBody>
                  <a:tcPr marL="0" marR="0" marT="0" marB="0">
                    <a:lnL>
                      <a:noFill/>
                    </a:lnL>
                    <a:lnR>
                      <a:noFill/>
                    </a:lnR>
                    <a:lnT>
                      <a:noFill/>
                    </a:lnT>
                    <a:lnB>
                      <a:noFill/>
                    </a:lnB>
                  </a:tcPr>
                </a:tc>
              </a:tr>
              <a:tr h="247650">
                <a:tc>
                  <a:txBody>
                    <a:bodyPr/>
                    <a:lstStyle/>
                    <a:p>
                      <a:pPr algn="l" fontAlgn="t"/>
                      <a:endParaRPr lang="en-GB" sz="1100" b="0" i="0" u="none" strike="noStrike">
                        <a:solidFill>
                          <a:schemeClr val="bg1">
                            <a:lumMod val="50000"/>
                          </a:schemeClr>
                        </a:solidFill>
                        <a:latin typeface="Calibri"/>
                      </a:endParaRPr>
                    </a:p>
                  </a:txBody>
                  <a:tcPr marL="0" marR="0" marT="0" marB="0">
                    <a:lnL>
                      <a:noFill/>
                    </a:lnL>
                    <a:lnR>
                      <a:noFill/>
                    </a:lnR>
                    <a:lnT>
                      <a:noFill/>
                    </a:lnT>
                    <a:lnB>
                      <a:noFill/>
                    </a:lnB>
                  </a:tcPr>
                </a:tc>
                <a:tc>
                  <a:txBody>
                    <a:bodyPr/>
                    <a:lstStyle/>
                    <a:p>
                      <a:pPr algn="l" fontAlgn="t"/>
                      <a:r>
                        <a:rPr lang="en-GB" sz="1000" b="0" i="0" u="none" strike="noStrike" dirty="0">
                          <a:solidFill>
                            <a:schemeClr val="bg1">
                              <a:lumMod val="50000"/>
                            </a:schemeClr>
                          </a:solidFill>
                          <a:latin typeface="Arial"/>
                        </a:rPr>
                        <a:t>Coordination</a:t>
                      </a:r>
                    </a:p>
                  </a:txBody>
                  <a:tcPr marL="0" marR="0" marT="0" marB="0">
                    <a:lnL>
                      <a:noFill/>
                    </a:lnL>
                    <a:lnR>
                      <a:noFill/>
                    </a:lnR>
                    <a:lnT>
                      <a:noFill/>
                    </a:lnT>
                    <a:lnB>
                      <a:noFill/>
                    </a:lnB>
                  </a:tcPr>
                </a:tc>
              </a:tr>
              <a:tr h="247650">
                <a:tc>
                  <a:txBody>
                    <a:bodyPr/>
                    <a:lstStyle/>
                    <a:p>
                      <a:pPr algn="l" fontAlgn="b"/>
                      <a:endParaRPr lang="en-GB" sz="1100" b="0" i="0" u="none" strike="noStrike">
                        <a:solidFill>
                          <a:schemeClr val="bg1">
                            <a:lumMod val="50000"/>
                          </a:schemeClr>
                        </a:solidFill>
                        <a:latin typeface="Calibri"/>
                      </a:endParaRPr>
                    </a:p>
                  </a:txBody>
                  <a:tcPr marL="0" marR="0" marT="0" marB="0">
                    <a:lnL>
                      <a:noFill/>
                    </a:lnL>
                    <a:lnR>
                      <a:noFill/>
                    </a:lnR>
                    <a:lnT>
                      <a:noFill/>
                    </a:lnT>
                    <a:lnB>
                      <a:noFill/>
                    </a:lnB>
                  </a:tcPr>
                </a:tc>
                <a:tc>
                  <a:txBody>
                    <a:bodyPr/>
                    <a:lstStyle/>
                    <a:p>
                      <a:pPr algn="l" fontAlgn="t"/>
                      <a:r>
                        <a:rPr lang="en-GB" sz="1000" b="0" i="0" u="none" strike="noStrike" dirty="0">
                          <a:solidFill>
                            <a:schemeClr val="bg1">
                              <a:lumMod val="50000"/>
                            </a:schemeClr>
                          </a:solidFill>
                          <a:latin typeface="Arial"/>
                        </a:rPr>
                        <a:t>Early Recovery</a:t>
                      </a:r>
                    </a:p>
                  </a:txBody>
                  <a:tcPr marL="0" marR="0" marT="0" marB="0">
                    <a:lnL>
                      <a:noFill/>
                    </a:lnL>
                    <a:lnR>
                      <a:noFill/>
                    </a:lnR>
                    <a:lnT>
                      <a:noFill/>
                    </a:lnT>
                    <a:lnB>
                      <a:noFill/>
                    </a:lnB>
                  </a:tcPr>
                </a:tc>
              </a:tr>
              <a:tr h="247650">
                <a:tc>
                  <a:txBody>
                    <a:bodyPr/>
                    <a:lstStyle/>
                    <a:p>
                      <a:pPr algn="l" fontAlgn="b"/>
                      <a:endParaRPr lang="en-GB" sz="1100" b="0" i="0" u="none" strike="noStrike">
                        <a:solidFill>
                          <a:schemeClr val="bg1">
                            <a:lumMod val="50000"/>
                          </a:schemeClr>
                        </a:solidFill>
                        <a:latin typeface="Calibri"/>
                      </a:endParaRPr>
                    </a:p>
                  </a:txBody>
                  <a:tcPr marL="0" marR="0" marT="0" marB="0">
                    <a:lnL>
                      <a:noFill/>
                    </a:lnL>
                    <a:lnR>
                      <a:noFill/>
                    </a:lnR>
                    <a:lnT>
                      <a:noFill/>
                    </a:lnT>
                    <a:lnB>
                      <a:noFill/>
                    </a:lnB>
                  </a:tcPr>
                </a:tc>
                <a:tc>
                  <a:txBody>
                    <a:bodyPr/>
                    <a:lstStyle/>
                    <a:p>
                      <a:pPr algn="l" fontAlgn="t"/>
                      <a:r>
                        <a:rPr lang="en-GB" sz="1000" b="0" i="0" u="none" strike="noStrike">
                          <a:solidFill>
                            <a:schemeClr val="bg1">
                              <a:lumMod val="50000"/>
                            </a:schemeClr>
                          </a:solidFill>
                          <a:latin typeface="Arial"/>
                        </a:rPr>
                        <a:t>Education</a:t>
                      </a:r>
                    </a:p>
                  </a:txBody>
                  <a:tcPr marL="0" marR="0" marT="0" marB="0">
                    <a:lnL>
                      <a:noFill/>
                    </a:lnL>
                    <a:lnR>
                      <a:noFill/>
                    </a:lnR>
                    <a:lnT>
                      <a:noFill/>
                    </a:lnT>
                    <a:lnB>
                      <a:noFill/>
                    </a:lnB>
                  </a:tcPr>
                </a:tc>
              </a:tr>
              <a:tr h="247650">
                <a:tc>
                  <a:txBody>
                    <a:bodyPr/>
                    <a:lstStyle/>
                    <a:p>
                      <a:pPr algn="l" fontAlgn="b"/>
                      <a:endParaRPr lang="en-GB" sz="1100" b="0" i="0" u="none" strike="noStrike">
                        <a:solidFill>
                          <a:schemeClr val="bg1">
                            <a:lumMod val="50000"/>
                          </a:schemeClr>
                        </a:solidFill>
                        <a:latin typeface="Calibri"/>
                      </a:endParaRPr>
                    </a:p>
                  </a:txBody>
                  <a:tcPr marL="0" marR="0" marT="0" marB="0">
                    <a:lnL>
                      <a:noFill/>
                    </a:lnL>
                    <a:lnR>
                      <a:noFill/>
                    </a:lnR>
                    <a:lnT>
                      <a:noFill/>
                    </a:lnT>
                    <a:lnB>
                      <a:noFill/>
                    </a:lnB>
                  </a:tcPr>
                </a:tc>
                <a:tc>
                  <a:txBody>
                    <a:bodyPr/>
                    <a:lstStyle/>
                    <a:p>
                      <a:pPr algn="l" fontAlgn="t"/>
                      <a:r>
                        <a:rPr lang="en-GB" sz="1000" b="0" i="0" u="none" strike="noStrike">
                          <a:solidFill>
                            <a:schemeClr val="bg1">
                              <a:lumMod val="50000"/>
                            </a:schemeClr>
                          </a:solidFill>
                          <a:latin typeface="Arial"/>
                        </a:rPr>
                        <a:t>Emergency Shelter</a:t>
                      </a:r>
                    </a:p>
                  </a:txBody>
                  <a:tcPr marL="0" marR="0" marT="0" marB="0">
                    <a:lnL>
                      <a:noFill/>
                    </a:lnL>
                    <a:lnR>
                      <a:noFill/>
                    </a:lnR>
                    <a:lnT>
                      <a:noFill/>
                    </a:lnT>
                    <a:lnB>
                      <a:noFill/>
                    </a:lnB>
                  </a:tcPr>
                </a:tc>
              </a:tr>
              <a:tr h="247650">
                <a:tc>
                  <a:txBody>
                    <a:bodyPr/>
                    <a:lstStyle/>
                    <a:p>
                      <a:pPr algn="l" fontAlgn="b"/>
                      <a:endParaRPr lang="en-GB" sz="1100" b="0" i="0" u="none" strike="noStrike">
                        <a:solidFill>
                          <a:schemeClr val="bg1">
                            <a:lumMod val="50000"/>
                          </a:schemeClr>
                        </a:solidFill>
                        <a:latin typeface="Calibri"/>
                      </a:endParaRPr>
                    </a:p>
                  </a:txBody>
                  <a:tcPr marL="0" marR="0" marT="0" marB="0">
                    <a:lnL>
                      <a:noFill/>
                    </a:lnL>
                    <a:lnR>
                      <a:noFill/>
                    </a:lnR>
                    <a:lnT>
                      <a:noFill/>
                    </a:lnT>
                    <a:lnB>
                      <a:noFill/>
                    </a:lnB>
                  </a:tcPr>
                </a:tc>
                <a:tc>
                  <a:txBody>
                    <a:bodyPr/>
                    <a:lstStyle/>
                    <a:p>
                      <a:pPr algn="l" fontAlgn="t"/>
                      <a:r>
                        <a:rPr lang="en-GB" sz="1000" b="0" i="0" u="none" strike="noStrike" dirty="0">
                          <a:solidFill>
                            <a:schemeClr val="bg1">
                              <a:lumMod val="50000"/>
                            </a:schemeClr>
                          </a:solidFill>
                          <a:latin typeface="Arial"/>
                        </a:rPr>
                        <a:t>Emergency Telecommunications</a:t>
                      </a:r>
                    </a:p>
                  </a:txBody>
                  <a:tcPr marL="0" marR="0" marT="0" marB="0">
                    <a:lnL>
                      <a:noFill/>
                    </a:lnL>
                    <a:lnR>
                      <a:noFill/>
                    </a:lnR>
                    <a:lnT>
                      <a:noFill/>
                    </a:lnT>
                    <a:lnB>
                      <a:noFill/>
                    </a:lnB>
                  </a:tcPr>
                </a:tc>
              </a:tr>
              <a:tr h="247650">
                <a:tc>
                  <a:txBody>
                    <a:bodyPr/>
                    <a:lstStyle/>
                    <a:p>
                      <a:pPr algn="l" fontAlgn="b"/>
                      <a:endParaRPr lang="en-GB" sz="1100" b="0" i="0" u="none" strike="noStrike">
                        <a:solidFill>
                          <a:schemeClr val="bg1">
                            <a:lumMod val="50000"/>
                          </a:schemeClr>
                        </a:solidFill>
                        <a:latin typeface="Calibri"/>
                      </a:endParaRPr>
                    </a:p>
                  </a:txBody>
                  <a:tcPr marL="0" marR="0" marT="0" marB="0">
                    <a:lnL>
                      <a:noFill/>
                    </a:lnL>
                    <a:lnR>
                      <a:noFill/>
                    </a:lnR>
                    <a:lnT>
                      <a:noFill/>
                    </a:lnT>
                    <a:lnB>
                      <a:noFill/>
                    </a:lnB>
                  </a:tcPr>
                </a:tc>
                <a:tc>
                  <a:txBody>
                    <a:bodyPr/>
                    <a:lstStyle/>
                    <a:p>
                      <a:pPr algn="l" fontAlgn="t"/>
                      <a:r>
                        <a:rPr lang="en-GB" sz="1000" b="0" i="0" u="none" strike="noStrike">
                          <a:solidFill>
                            <a:schemeClr val="bg1">
                              <a:lumMod val="50000"/>
                            </a:schemeClr>
                          </a:solidFill>
                          <a:latin typeface="Arial"/>
                        </a:rPr>
                        <a:t>Food Security</a:t>
                      </a:r>
                    </a:p>
                  </a:txBody>
                  <a:tcPr marL="0" marR="0" marT="0" marB="0">
                    <a:lnL>
                      <a:noFill/>
                    </a:lnL>
                    <a:lnR>
                      <a:noFill/>
                    </a:lnR>
                    <a:lnT>
                      <a:noFill/>
                    </a:lnT>
                    <a:lnB>
                      <a:noFill/>
                    </a:lnB>
                  </a:tcPr>
                </a:tc>
              </a:tr>
              <a:tr h="247650">
                <a:tc>
                  <a:txBody>
                    <a:bodyPr/>
                    <a:lstStyle/>
                    <a:p>
                      <a:pPr algn="l" fontAlgn="b"/>
                      <a:endParaRPr lang="en-GB" sz="1100" b="0" i="0" u="none" strike="noStrike">
                        <a:solidFill>
                          <a:schemeClr val="bg1">
                            <a:lumMod val="50000"/>
                          </a:schemeClr>
                        </a:solidFill>
                        <a:latin typeface="Calibri"/>
                      </a:endParaRPr>
                    </a:p>
                  </a:txBody>
                  <a:tcPr marL="0" marR="0" marT="0" marB="0">
                    <a:lnL>
                      <a:noFill/>
                    </a:lnL>
                    <a:lnR>
                      <a:noFill/>
                    </a:lnR>
                    <a:lnT>
                      <a:noFill/>
                    </a:lnT>
                    <a:lnB>
                      <a:noFill/>
                    </a:lnB>
                  </a:tcPr>
                </a:tc>
                <a:tc>
                  <a:txBody>
                    <a:bodyPr/>
                    <a:lstStyle/>
                    <a:p>
                      <a:pPr algn="l" fontAlgn="t"/>
                      <a:r>
                        <a:rPr lang="en-GB" sz="1000" b="0" i="0" u="none" strike="noStrike">
                          <a:solidFill>
                            <a:schemeClr val="bg1">
                              <a:lumMod val="50000"/>
                            </a:schemeClr>
                          </a:solidFill>
                          <a:latin typeface="Arial"/>
                        </a:rPr>
                        <a:t>Health</a:t>
                      </a:r>
                    </a:p>
                  </a:txBody>
                  <a:tcPr marL="0" marR="0" marT="0" marB="0">
                    <a:lnL>
                      <a:noFill/>
                    </a:lnL>
                    <a:lnR>
                      <a:noFill/>
                    </a:lnR>
                    <a:lnT>
                      <a:noFill/>
                    </a:lnT>
                    <a:lnB>
                      <a:noFill/>
                    </a:lnB>
                  </a:tcPr>
                </a:tc>
              </a:tr>
              <a:tr h="247650">
                <a:tc>
                  <a:txBody>
                    <a:bodyPr/>
                    <a:lstStyle/>
                    <a:p>
                      <a:pPr algn="l" fontAlgn="b"/>
                      <a:endParaRPr lang="en-GB" sz="1100" b="0" i="0" u="none" strike="noStrike">
                        <a:solidFill>
                          <a:schemeClr val="bg1">
                            <a:lumMod val="50000"/>
                          </a:schemeClr>
                        </a:solidFill>
                        <a:latin typeface="Calibri"/>
                      </a:endParaRPr>
                    </a:p>
                  </a:txBody>
                  <a:tcPr marL="0" marR="0" marT="0" marB="0">
                    <a:lnL>
                      <a:noFill/>
                    </a:lnL>
                    <a:lnR>
                      <a:noFill/>
                    </a:lnR>
                    <a:lnT>
                      <a:noFill/>
                    </a:lnT>
                    <a:lnB>
                      <a:noFill/>
                    </a:lnB>
                  </a:tcPr>
                </a:tc>
                <a:tc>
                  <a:txBody>
                    <a:bodyPr/>
                    <a:lstStyle/>
                    <a:p>
                      <a:pPr algn="l" fontAlgn="t"/>
                      <a:r>
                        <a:rPr lang="en-GB" sz="1000" b="0" i="0" u="none" strike="noStrike" dirty="0">
                          <a:solidFill>
                            <a:schemeClr val="bg1">
                              <a:lumMod val="50000"/>
                            </a:schemeClr>
                          </a:solidFill>
                          <a:latin typeface="Arial"/>
                        </a:rPr>
                        <a:t>Logistics</a:t>
                      </a:r>
                    </a:p>
                  </a:txBody>
                  <a:tcPr marL="0" marR="0" marT="0" marB="0">
                    <a:lnL>
                      <a:noFill/>
                    </a:lnL>
                    <a:lnR>
                      <a:noFill/>
                    </a:lnR>
                    <a:lnT>
                      <a:noFill/>
                    </a:lnT>
                    <a:lnB>
                      <a:noFill/>
                    </a:lnB>
                  </a:tcPr>
                </a:tc>
              </a:tr>
              <a:tr h="247650">
                <a:tc>
                  <a:txBody>
                    <a:bodyPr/>
                    <a:lstStyle/>
                    <a:p>
                      <a:pPr algn="l" fontAlgn="b"/>
                      <a:endParaRPr lang="en-GB" sz="1100" b="0" i="0" u="none" strike="noStrike">
                        <a:solidFill>
                          <a:schemeClr val="bg1">
                            <a:lumMod val="50000"/>
                          </a:schemeClr>
                        </a:solidFill>
                        <a:latin typeface="Calibri"/>
                      </a:endParaRPr>
                    </a:p>
                  </a:txBody>
                  <a:tcPr marL="0" marR="0" marT="0" marB="0">
                    <a:lnL>
                      <a:noFill/>
                    </a:lnL>
                    <a:lnR>
                      <a:noFill/>
                    </a:lnR>
                    <a:lnT>
                      <a:noFill/>
                    </a:lnT>
                    <a:lnB>
                      <a:noFill/>
                    </a:lnB>
                  </a:tcPr>
                </a:tc>
                <a:tc>
                  <a:txBody>
                    <a:bodyPr/>
                    <a:lstStyle/>
                    <a:p>
                      <a:pPr algn="l" fontAlgn="t"/>
                      <a:r>
                        <a:rPr lang="en-GB" sz="1000" b="0" i="0" u="none" strike="noStrike">
                          <a:solidFill>
                            <a:schemeClr val="bg1">
                              <a:lumMod val="50000"/>
                            </a:schemeClr>
                          </a:solidFill>
                          <a:latin typeface="Arial"/>
                        </a:rPr>
                        <a:t>Nutrition</a:t>
                      </a:r>
                    </a:p>
                  </a:txBody>
                  <a:tcPr marL="0" marR="0" marT="0" marB="0">
                    <a:lnL>
                      <a:noFill/>
                    </a:lnL>
                    <a:lnR>
                      <a:noFill/>
                    </a:lnR>
                    <a:lnT>
                      <a:noFill/>
                    </a:lnT>
                    <a:lnB>
                      <a:noFill/>
                    </a:lnB>
                  </a:tcPr>
                </a:tc>
              </a:tr>
              <a:tr h="247650">
                <a:tc>
                  <a:txBody>
                    <a:bodyPr/>
                    <a:lstStyle/>
                    <a:p>
                      <a:pPr algn="l" fontAlgn="b"/>
                      <a:endParaRPr lang="en-GB" sz="1100" b="0" i="0" u="none" strike="noStrike">
                        <a:solidFill>
                          <a:schemeClr val="bg1">
                            <a:lumMod val="50000"/>
                          </a:schemeClr>
                        </a:solidFill>
                        <a:latin typeface="Calibri"/>
                      </a:endParaRPr>
                    </a:p>
                  </a:txBody>
                  <a:tcPr marL="0" marR="0" marT="0" marB="0">
                    <a:lnL>
                      <a:noFill/>
                    </a:lnL>
                    <a:lnR>
                      <a:noFill/>
                    </a:lnR>
                    <a:lnT>
                      <a:noFill/>
                    </a:lnT>
                    <a:lnB>
                      <a:noFill/>
                    </a:lnB>
                  </a:tcPr>
                </a:tc>
                <a:tc>
                  <a:txBody>
                    <a:bodyPr/>
                    <a:lstStyle/>
                    <a:p>
                      <a:pPr algn="l" fontAlgn="t"/>
                      <a:r>
                        <a:rPr lang="en-GB" sz="1000" b="0" i="0" u="none" strike="noStrike">
                          <a:solidFill>
                            <a:schemeClr val="bg1">
                              <a:lumMod val="50000"/>
                            </a:schemeClr>
                          </a:solidFill>
                          <a:latin typeface="Arial"/>
                        </a:rPr>
                        <a:t>Protection</a:t>
                      </a:r>
                    </a:p>
                  </a:txBody>
                  <a:tcPr marL="0" marR="0" marT="0" marB="0">
                    <a:lnL>
                      <a:noFill/>
                    </a:lnL>
                    <a:lnR>
                      <a:noFill/>
                    </a:lnR>
                    <a:lnT>
                      <a:noFill/>
                    </a:lnT>
                    <a:lnB>
                      <a:noFill/>
                    </a:lnB>
                  </a:tcPr>
                </a:tc>
              </a:tr>
              <a:tr h="247650">
                <a:tc>
                  <a:txBody>
                    <a:bodyPr/>
                    <a:lstStyle/>
                    <a:p>
                      <a:pPr algn="l" fontAlgn="b"/>
                      <a:endParaRPr lang="en-GB" sz="1100" b="0" i="0" u="none" strike="noStrike">
                        <a:solidFill>
                          <a:schemeClr val="bg1">
                            <a:lumMod val="50000"/>
                          </a:schemeClr>
                        </a:solidFill>
                        <a:latin typeface="Calibri"/>
                      </a:endParaRPr>
                    </a:p>
                  </a:txBody>
                  <a:tcPr marL="0" marR="0" marT="0" marB="0">
                    <a:lnL>
                      <a:noFill/>
                    </a:lnL>
                    <a:lnR>
                      <a:noFill/>
                    </a:lnR>
                    <a:lnT>
                      <a:noFill/>
                    </a:lnT>
                    <a:lnB>
                      <a:noFill/>
                    </a:lnB>
                  </a:tcPr>
                </a:tc>
                <a:tc>
                  <a:txBody>
                    <a:bodyPr/>
                    <a:lstStyle/>
                    <a:p>
                      <a:pPr algn="l" fontAlgn="t"/>
                      <a:r>
                        <a:rPr lang="en-GB" sz="1000" b="0" i="0" u="none" strike="noStrike" dirty="0">
                          <a:solidFill>
                            <a:schemeClr val="bg1">
                              <a:lumMod val="50000"/>
                            </a:schemeClr>
                          </a:solidFill>
                          <a:latin typeface="Arial"/>
                        </a:rPr>
                        <a:t>WASH</a:t>
                      </a:r>
                    </a:p>
                  </a:txBody>
                  <a:tcPr marL="0" marR="0" marT="0" marB="0">
                    <a:lnL>
                      <a:noFill/>
                    </a:lnL>
                    <a:lnR>
                      <a:noFill/>
                    </a:lnR>
                    <a:lnT>
                      <a:noFill/>
                    </a:lnT>
                    <a:lnB>
                      <a:noFill/>
                    </a:lnB>
                  </a:tcPr>
                </a:tc>
              </a:tr>
            </a:tbl>
          </a:graphicData>
        </a:graphic>
      </p:graphicFrame>
      <p:graphicFrame>
        <p:nvGraphicFramePr>
          <p:cNvPr id="84" name="Table 83"/>
          <p:cNvGraphicFramePr>
            <a:graphicFrameLocks noGrp="1"/>
          </p:cNvGraphicFramePr>
          <p:nvPr/>
        </p:nvGraphicFramePr>
        <p:xfrm>
          <a:off x="2627785" y="692696"/>
          <a:ext cx="2037789" cy="4464504"/>
        </p:xfrm>
        <a:graphic>
          <a:graphicData uri="http://schemas.openxmlformats.org/drawingml/2006/table">
            <a:tbl>
              <a:tblPr/>
              <a:tblGrid>
                <a:gridCol w="243838"/>
                <a:gridCol w="1793951"/>
              </a:tblGrid>
              <a:tr h="248028">
                <a:tc gridSpan="2">
                  <a:txBody>
                    <a:bodyPr/>
                    <a:lstStyle/>
                    <a:p>
                      <a:pPr algn="l" fontAlgn="t"/>
                      <a:r>
                        <a:rPr lang="en-GB" sz="1000" b="1" i="0" u="none" strike="noStrike" dirty="0">
                          <a:solidFill>
                            <a:schemeClr val="bg1">
                              <a:lumMod val="50000"/>
                            </a:schemeClr>
                          </a:solidFill>
                          <a:latin typeface="Calibri"/>
                        </a:rPr>
                        <a:t>Disaster</a:t>
                      </a:r>
                    </a:p>
                  </a:txBody>
                  <a:tcPr marL="0" marR="0" marT="0" marB="0">
                    <a:lnL>
                      <a:noFill/>
                    </a:lnL>
                    <a:lnR>
                      <a:noFill/>
                    </a:lnR>
                    <a:lnT>
                      <a:noFill/>
                    </a:lnT>
                    <a:lnB>
                      <a:noFill/>
                    </a:lnB>
                  </a:tcPr>
                </a:tc>
                <a:tc hMerge="1">
                  <a:txBody>
                    <a:bodyPr/>
                    <a:lstStyle/>
                    <a:p>
                      <a:endParaRPr lang="en-GB"/>
                    </a:p>
                  </a:txBody>
                  <a:tcPr/>
                </a:tc>
              </a:tr>
              <a:tr h="248028">
                <a:tc>
                  <a:txBody>
                    <a:bodyPr/>
                    <a:lstStyle/>
                    <a:p>
                      <a:pPr algn="l" fontAlgn="t"/>
                      <a:endParaRPr lang="en-GB" sz="1000" b="0" i="0" u="none" strike="noStrike">
                        <a:solidFill>
                          <a:schemeClr val="bg1">
                            <a:lumMod val="50000"/>
                          </a:schemeClr>
                        </a:solidFill>
                        <a:latin typeface="Calibri"/>
                      </a:endParaRPr>
                    </a:p>
                  </a:txBody>
                  <a:tcPr marL="0" marR="0" marT="0" marB="0">
                    <a:lnL>
                      <a:noFill/>
                    </a:lnL>
                    <a:lnR>
                      <a:noFill/>
                    </a:lnR>
                    <a:lnT>
                      <a:noFill/>
                    </a:lnT>
                    <a:lnB>
                      <a:noFill/>
                    </a:lnB>
                  </a:tcPr>
                </a:tc>
                <a:tc>
                  <a:txBody>
                    <a:bodyPr/>
                    <a:lstStyle/>
                    <a:p>
                      <a:pPr algn="l" fontAlgn="t"/>
                      <a:r>
                        <a:rPr lang="en-GB" sz="1000" b="0" i="0" u="none" strike="noStrike" dirty="0">
                          <a:solidFill>
                            <a:schemeClr val="bg1">
                              <a:lumMod val="50000"/>
                            </a:schemeClr>
                          </a:solidFill>
                          <a:latin typeface="Arial"/>
                        </a:rPr>
                        <a:t>Cold Wave</a:t>
                      </a:r>
                    </a:p>
                  </a:txBody>
                  <a:tcPr marL="0" marR="0" marT="0" marB="0">
                    <a:lnL>
                      <a:noFill/>
                    </a:lnL>
                    <a:lnR>
                      <a:noFill/>
                    </a:lnR>
                    <a:lnT>
                      <a:noFill/>
                    </a:lnT>
                    <a:lnB>
                      <a:noFill/>
                    </a:lnB>
                  </a:tcPr>
                </a:tc>
              </a:tr>
              <a:tr h="248028">
                <a:tc>
                  <a:txBody>
                    <a:bodyPr/>
                    <a:lstStyle/>
                    <a:p>
                      <a:pPr algn="l" fontAlgn="b"/>
                      <a:endParaRPr lang="en-GB" sz="1000" b="0" i="0" u="none" strike="noStrike">
                        <a:solidFill>
                          <a:schemeClr val="bg1">
                            <a:lumMod val="50000"/>
                          </a:schemeClr>
                        </a:solidFill>
                        <a:latin typeface="Calibri"/>
                      </a:endParaRPr>
                    </a:p>
                  </a:txBody>
                  <a:tcPr marL="0" marR="0" marT="0" marB="0">
                    <a:lnL>
                      <a:noFill/>
                    </a:lnL>
                    <a:lnR>
                      <a:noFill/>
                    </a:lnR>
                    <a:lnT>
                      <a:noFill/>
                    </a:lnT>
                    <a:lnB>
                      <a:noFill/>
                    </a:lnB>
                  </a:tcPr>
                </a:tc>
                <a:tc>
                  <a:txBody>
                    <a:bodyPr/>
                    <a:lstStyle/>
                    <a:p>
                      <a:pPr algn="l" fontAlgn="t"/>
                      <a:r>
                        <a:rPr lang="en-GB" sz="1000" b="0" i="0" u="none" strike="noStrike" dirty="0">
                          <a:solidFill>
                            <a:schemeClr val="bg1">
                              <a:lumMod val="50000"/>
                            </a:schemeClr>
                          </a:solidFill>
                          <a:latin typeface="Arial"/>
                        </a:rPr>
                        <a:t>Cyclone Hurricane Typhoon</a:t>
                      </a:r>
                    </a:p>
                  </a:txBody>
                  <a:tcPr marL="0" marR="0" marT="0" marB="0">
                    <a:lnL>
                      <a:noFill/>
                    </a:lnL>
                    <a:lnR>
                      <a:noFill/>
                    </a:lnR>
                    <a:lnT>
                      <a:noFill/>
                    </a:lnT>
                    <a:lnB>
                      <a:noFill/>
                    </a:lnB>
                  </a:tcPr>
                </a:tc>
              </a:tr>
              <a:tr h="248028">
                <a:tc>
                  <a:txBody>
                    <a:bodyPr/>
                    <a:lstStyle/>
                    <a:p>
                      <a:pPr algn="l" fontAlgn="t"/>
                      <a:endParaRPr lang="en-GB" sz="1000" b="0" i="0" u="none" strike="noStrike">
                        <a:solidFill>
                          <a:schemeClr val="bg1">
                            <a:lumMod val="50000"/>
                          </a:schemeClr>
                        </a:solidFill>
                        <a:latin typeface="Calibri"/>
                      </a:endParaRPr>
                    </a:p>
                  </a:txBody>
                  <a:tcPr marL="0" marR="0" marT="0" marB="0">
                    <a:lnL>
                      <a:noFill/>
                    </a:lnL>
                    <a:lnR>
                      <a:noFill/>
                    </a:lnR>
                    <a:lnT>
                      <a:noFill/>
                    </a:lnT>
                    <a:lnB>
                      <a:noFill/>
                    </a:lnB>
                  </a:tcPr>
                </a:tc>
                <a:tc>
                  <a:txBody>
                    <a:bodyPr/>
                    <a:lstStyle/>
                    <a:p>
                      <a:pPr algn="l" fontAlgn="t"/>
                      <a:r>
                        <a:rPr lang="en-GB" sz="1000" b="0" i="0" u="none" strike="noStrike">
                          <a:solidFill>
                            <a:schemeClr val="bg1">
                              <a:lumMod val="50000"/>
                            </a:schemeClr>
                          </a:solidFill>
                          <a:latin typeface="Arial"/>
                        </a:rPr>
                        <a:t>Drought</a:t>
                      </a:r>
                    </a:p>
                  </a:txBody>
                  <a:tcPr marL="0" marR="0" marT="0" marB="0">
                    <a:lnL>
                      <a:noFill/>
                    </a:lnL>
                    <a:lnR>
                      <a:noFill/>
                    </a:lnR>
                    <a:lnT>
                      <a:noFill/>
                    </a:lnT>
                    <a:lnB>
                      <a:noFill/>
                    </a:lnB>
                  </a:tcPr>
                </a:tc>
              </a:tr>
              <a:tr h="248028">
                <a:tc>
                  <a:txBody>
                    <a:bodyPr/>
                    <a:lstStyle/>
                    <a:p>
                      <a:pPr algn="l" fontAlgn="t"/>
                      <a:endParaRPr lang="en-GB" sz="1000" b="0" i="0" u="none" strike="noStrike">
                        <a:solidFill>
                          <a:schemeClr val="bg1">
                            <a:lumMod val="50000"/>
                          </a:schemeClr>
                        </a:solidFill>
                        <a:latin typeface="Calibri"/>
                      </a:endParaRPr>
                    </a:p>
                  </a:txBody>
                  <a:tcPr marL="0" marR="0" marT="0" marB="0">
                    <a:lnL>
                      <a:noFill/>
                    </a:lnL>
                    <a:lnR>
                      <a:noFill/>
                    </a:lnR>
                    <a:lnT>
                      <a:noFill/>
                    </a:lnT>
                    <a:lnB>
                      <a:noFill/>
                    </a:lnB>
                  </a:tcPr>
                </a:tc>
                <a:tc>
                  <a:txBody>
                    <a:bodyPr/>
                    <a:lstStyle/>
                    <a:p>
                      <a:pPr algn="l" fontAlgn="t"/>
                      <a:r>
                        <a:rPr lang="en-GB" sz="1000" b="0" i="0" u="none" strike="noStrike" dirty="0">
                          <a:solidFill>
                            <a:schemeClr val="bg1">
                              <a:lumMod val="50000"/>
                            </a:schemeClr>
                          </a:solidFill>
                          <a:latin typeface="Arial"/>
                        </a:rPr>
                        <a:t>Earthquake</a:t>
                      </a:r>
                    </a:p>
                  </a:txBody>
                  <a:tcPr marL="0" marR="0" marT="0" marB="0">
                    <a:lnL>
                      <a:noFill/>
                    </a:lnL>
                    <a:lnR>
                      <a:noFill/>
                    </a:lnR>
                    <a:lnT>
                      <a:noFill/>
                    </a:lnT>
                    <a:lnB>
                      <a:noFill/>
                    </a:lnB>
                  </a:tcPr>
                </a:tc>
              </a:tr>
              <a:tr h="248028">
                <a:tc>
                  <a:txBody>
                    <a:bodyPr/>
                    <a:lstStyle/>
                    <a:p>
                      <a:pPr algn="l" fontAlgn="b"/>
                      <a:endParaRPr lang="en-GB" sz="1000" b="0" i="0" u="none" strike="noStrike">
                        <a:solidFill>
                          <a:schemeClr val="bg1">
                            <a:lumMod val="50000"/>
                          </a:schemeClr>
                        </a:solidFill>
                        <a:latin typeface="Calibri"/>
                      </a:endParaRPr>
                    </a:p>
                  </a:txBody>
                  <a:tcPr marL="0" marR="0" marT="0" marB="0">
                    <a:lnL>
                      <a:noFill/>
                    </a:lnL>
                    <a:lnR>
                      <a:noFill/>
                    </a:lnR>
                    <a:lnT>
                      <a:noFill/>
                    </a:lnT>
                    <a:lnB>
                      <a:noFill/>
                    </a:lnB>
                  </a:tcPr>
                </a:tc>
                <a:tc>
                  <a:txBody>
                    <a:bodyPr/>
                    <a:lstStyle/>
                    <a:p>
                      <a:pPr algn="l" fontAlgn="t"/>
                      <a:r>
                        <a:rPr lang="en-GB" sz="1000" b="0" i="0" u="none" strike="noStrike">
                          <a:solidFill>
                            <a:schemeClr val="bg1">
                              <a:lumMod val="50000"/>
                            </a:schemeClr>
                          </a:solidFill>
                          <a:latin typeface="Arial"/>
                        </a:rPr>
                        <a:t>Epidemic</a:t>
                      </a:r>
                    </a:p>
                  </a:txBody>
                  <a:tcPr marL="0" marR="0" marT="0" marB="0">
                    <a:lnL>
                      <a:noFill/>
                    </a:lnL>
                    <a:lnR>
                      <a:noFill/>
                    </a:lnR>
                    <a:lnT>
                      <a:noFill/>
                    </a:lnT>
                    <a:lnB>
                      <a:noFill/>
                    </a:lnB>
                  </a:tcPr>
                </a:tc>
              </a:tr>
              <a:tr h="248028">
                <a:tc>
                  <a:txBody>
                    <a:bodyPr/>
                    <a:lstStyle/>
                    <a:p>
                      <a:pPr algn="l" fontAlgn="b"/>
                      <a:endParaRPr lang="en-GB" sz="1000" b="0" i="0" u="none" strike="noStrike">
                        <a:solidFill>
                          <a:schemeClr val="bg1">
                            <a:lumMod val="50000"/>
                          </a:schemeClr>
                        </a:solidFill>
                        <a:latin typeface="Calibri"/>
                      </a:endParaRPr>
                    </a:p>
                  </a:txBody>
                  <a:tcPr marL="0" marR="0" marT="0" marB="0">
                    <a:lnL>
                      <a:noFill/>
                    </a:lnL>
                    <a:lnR>
                      <a:noFill/>
                    </a:lnR>
                    <a:lnT>
                      <a:noFill/>
                    </a:lnT>
                    <a:lnB>
                      <a:noFill/>
                    </a:lnB>
                  </a:tcPr>
                </a:tc>
                <a:tc>
                  <a:txBody>
                    <a:bodyPr/>
                    <a:lstStyle/>
                    <a:p>
                      <a:pPr algn="l" fontAlgn="t"/>
                      <a:r>
                        <a:rPr lang="en-GB" sz="1000" b="0" i="0" u="none" strike="noStrike" dirty="0">
                          <a:solidFill>
                            <a:schemeClr val="bg1">
                              <a:lumMod val="50000"/>
                            </a:schemeClr>
                          </a:solidFill>
                          <a:latin typeface="Arial"/>
                        </a:rPr>
                        <a:t>Fire</a:t>
                      </a:r>
                    </a:p>
                  </a:txBody>
                  <a:tcPr marL="0" marR="0" marT="0" marB="0">
                    <a:lnL>
                      <a:noFill/>
                    </a:lnL>
                    <a:lnR>
                      <a:noFill/>
                    </a:lnR>
                    <a:lnT>
                      <a:noFill/>
                    </a:lnT>
                    <a:lnB>
                      <a:noFill/>
                    </a:lnB>
                  </a:tcPr>
                </a:tc>
              </a:tr>
              <a:tr h="248028">
                <a:tc>
                  <a:txBody>
                    <a:bodyPr/>
                    <a:lstStyle/>
                    <a:p>
                      <a:pPr algn="l" fontAlgn="b"/>
                      <a:endParaRPr lang="en-GB" sz="1000" b="0" i="0" u="none" strike="noStrike">
                        <a:solidFill>
                          <a:schemeClr val="bg1">
                            <a:lumMod val="50000"/>
                          </a:schemeClr>
                        </a:solidFill>
                        <a:latin typeface="Calibri"/>
                      </a:endParaRPr>
                    </a:p>
                  </a:txBody>
                  <a:tcPr marL="0" marR="0" marT="0" marB="0">
                    <a:lnL>
                      <a:noFill/>
                    </a:lnL>
                    <a:lnR>
                      <a:noFill/>
                    </a:lnR>
                    <a:lnT>
                      <a:noFill/>
                    </a:lnT>
                    <a:lnB>
                      <a:noFill/>
                    </a:lnB>
                  </a:tcPr>
                </a:tc>
                <a:tc>
                  <a:txBody>
                    <a:bodyPr/>
                    <a:lstStyle/>
                    <a:p>
                      <a:pPr algn="l" fontAlgn="t"/>
                      <a:r>
                        <a:rPr lang="en-GB" sz="1000" b="0" i="0" u="none" strike="noStrike">
                          <a:solidFill>
                            <a:schemeClr val="bg1">
                              <a:lumMod val="50000"/>
                            </a:schemeClr>
                          </a:solidFill>
                          <a:latin typeface="Arial"/>
                        </a:rPr>
                        <a:t>Flash Flood</a:t>
                      </a:r>
                    </a:p>
                  </a:txBody>
                  <a:tcPr marL="0" marR="0" marT="0" marB="0">
                    <a:lnL>
                      <a:noFill/>
                    </a:lnL>
                    <a:lnR>
                      <a:noFill/>
                    </a:lnR>
                    <a:lnT>
                      <a:noFill/>
                    </a:lnT>
                    <a:lnB>
                      <a:noFill/>
                    </a:lnB>
                  </a:tcPr>
                </a:tc>
              </a:tr>
              <a:tr h="248028">
                <a:tc>
                  <a:txBody>
                    <a:bodyPr/>
                    <a:lstStyle/>
                    <a:p>
                      <a:pPr algn="l" fontAlgn="t"/>
                      <a:endParaRPr lang="en-GB" sz="1000" b="0" i="0" u="none" strike="noStrike">
                        <a:solidFill>
                          <a:schemeClr val="bg1">
                            <a:lumMod val="50000"/>
                          </a:schemeClr>
                        </a:solidFill>
                        <a:latin typeface="Calibri"/>
                      </a:endParaRPr>
                    </a:p>
                  </a:txBody>
                  <a:tcPr marL="0" marR="0" marT="0" marB="0">
                    <a:lnL>
                      <a:noFill/>
                    </a:lnL>
                    <a:lnR>
                      <a:noFill/>
                    </a:lnR>
                    <a:lnT>
                      <a:noFill/>
                    </a:lnT>
                    <a:lnB>
                      <a:noFill/>
                    </a:lnB>
                  </a:tcPr>
                </a:tc>
                <a:tc>
                  <a:txBody>
                    <a:bodyPr/>
                    <a:lstStyle/>
                    <a:p>
                      <a:pPr algn="l" fontAlgn="t"/>
                      <a:r>
                        <a:rPr lang="en-GB" sz="1000" b="0" i="0" u="none" strike="noStrike">
                          <a:solidFill>
                            <a:schemeClr val="bg1">
                              <a:lumMod val="50000"/>
                            </a:schemeClr>
                          </a:solidFill>
                          <a:latin typeface="Arial"/>
                        </a:rPr>
                        <a:t>Flood</a:t>
                      </a:r>
                    </a:p>
                  </a:txBody>
                  <a:tcPr marL="0" marR="0" marT="0" marB="0">
                    <a:lnL>
                      <a:noFill/>
                    </a:lnL>
                    <a:lnR>
                      <a:noFill/>
                    </a:lnR>
                    <a:lnT>
                      <a:noFill/>
                    </a:lnT>
                    <a:lnB>
                      <a:noFill/>
                    </a:lnB>
                  </a:tcPr>
                </a:tc>
              </a:tr>
              <a:tr h="248028">
                <a:tc>
                  <a:txBody>
                    <a:bodyPr/>
                    <a:lstStyle/>
                    <a:p>
                      <a:pPr algn="l" fontAlgn="b"/>
                      <a:endParaRPr lang="en-GB" sz="1000" b="0" i="0" u="none" strike="noStrike">
                        <a:solidFill>
                          <a:schemeClr val="bg1">
                            <a:lumMod val="50000"/>
                          </a:schemeClr>
                        </a:solidFill>
                        <a:latin typeface="Calibri"/>
                      </a:endParaRPr>
                    </a:p>
                  </a:txBody>
                  <a:tcPr marL="0" marR="0" marT="0" marB="0">
                    <a:lnL>
                      <a:noFill/>
                    </a:lnL>
                    <a:lnR>
                      <a:noFill/>
                    </a:lnR>
                    <a:lnT>
                      <a:noFill/>
                    </a:lnT>
                    <a:lnB>
                      <a:noFill/>
                    </a:lnB>
                  </a:tcPr>
                </a:tc>
                <a:tc>
                  <a:txBody>
                    <a:bodyPr/>
                    <a:lstStyle/>
                    <a:p>
                      <a:pPr algn="l" fontAlgn="t"/>
                      <a:r>
                        <a:rPr lang="en-GB" sz="1000" b="0" i="0" u="none" strike="noStrike">
                          <a:solidFill>
                            <a:schemeClr val="bg1">
                              <a:lumMod val="50000"/>
                            </a:schemeClr>
                          </a:solidFill>
                          <a:latin typeface="Arial"/>
                        </a:rPr>
                        <a:t>Heat Wave</a:t>
                      </a:r>
                    </a:p>
                  </a:txBody>
                  <a:tcPr marL="0" marR="0" marT="0" marB="0">
                    <a:lnL>
                      <a:noFill/>
                    </a:lnL>
                    <a:lnR>
                      <a:noFill/>
                    </a:lnR>
                    <a:lnT>
                      <a:noFill/>
                    </a:lnT>
                    <a:lnB>
                      <a:noFill/>
                    </a:lnB>
                  </a:tcPr>
                </a:tc>
              </a:tr>
              <a:tr h="248028">
                <a:tc>
                  <a:txBody>
                    <a:bodyPr/>
                    <a:lstStyle/>
                    <a:p>
                      <a:pPr algn="l" fontAlgn="b"/>
                      <a:endParaRPr lang="en-GB" sz="1000" b="0" i="0" u="none" strike="noStrike">
                        <a:solidFill>
                          <a:schemeClr val="bg1">
                            <a:lumMod val="50000"/>
                          </a:schemeClr>
                        </a:solidFill>
                        <a:latin typeface="Calibri"/>
                      </a:endParaRPr>
                    </a:p>
                  </a:txBody>
                  <a:tcPr marL="0" marR="0" marT="0" marB="0">
                    <a:lnL>
                      <a:noFill/>
                    </a:lnL>
                    <a:lnR>
                      <a:noFill/>
                    </a:lnR>
                    <a:lnT>
                      <a:noFill/>
                    </a:lnT>
                    <a:lnB>
                      <a:noFill/>
                    </a:lnB>
                  </a:tcPr>
                </a:tc>
                <a:tc>
                  <a:txBody>
                    <a:bodyPr/>
                    <a:lstStyle/>
                    <a:p>
                      <a:pPr algn="l" fontAlgn="t"/>
                      <a:r>
                        <a:rPr lang="en-GB" sz="1000" b="0" i="0" u="none" strike="noStrike">
                          <a:solidFill>
                            <a:schemeClr val="bg1">
                              <a:lumMod val="50000"/>
                            </a:schemeClr>
                          </a:solidFill>
                          <a:latin typeface="Arial"/>
                        </a:rPr>
                        <a:t>Insect Infestation</a:t>
                      </a:r>
                    </a:p>
                  </a:txBody>
                  <a:tcPr marL="0" marR="0" marT="0" marB="0">
                    <a:lnL>
                      <a:noFill/>
                    </a:lnL>
                    <a:lnR>
                      <a:noFill/>
                    </a:lnR>
                    <a:lnT>
                      <a:noFill/>
                    </a:lnT>
                    <a:lnB>
                      <a:noFill/>
                    </a:lnB>
                  </a:tcPr>
                </a:tc>
              </a:tr>
              <a:tr h="248028">
                <a:tc>
                  <a:txBody>
                    <a:bodyPr/>
                    <a:lstStyle/>
                    <a:p>
                      <a:pPr algn="l" fontAlgn="t"/>
                      <a:endParaRPr lang="en-GB" sz="1000" b="0" i="0" u="none" strike="noStrike">
                        <a:solidFill>
                          <a:schemeClr val="bg1">
                            <a:lumMod val="50000"/>
                          </a:schemeClr>
                        </a:solidFill>
                        <a:latin typeface="Calibri"/>
                      </a:endParaRPr>
                    </a:p>
                  </a:txBody>
                  <a:tcPr marL="0" marR="0" marT="0" marB="0">
                    <a:lnL>
                      <a:noFill/>
                    </a:lnL>
                    <a:lnR>
                      <a:noFill/>
                    </a:lnR>
                    <a:lnT>
                      <a:noFill/>
                    </a:lnT>
                    <a:lnB>
                      <a:noFill/>
                    </a:lnB>
                  </a:tcPr>
                </a:tc>
                <a:tc>
                  <a:txBody>
                    <a:bodyPr/>
                    <a:lstStyle/>
                    <a:p>
                      <a:pPr algn="l" fontAlgn="t"/>
                      <a:r>
                        <a:rPr lang="en-GB" sz="1000" b="0" i="0" u="none" strike="noStrike">
                          <a:solidFill>
                            <a:schemeClr val="bg1">
                              <a:lumMod val="50000"/>
                            </a:schemeClr>
                          </a:solidFill>
                          <a:latin typeface="Arial"/>
                        </a:rPr>
                        <a:t>Landslide Mudslide</a:t>
                      </a:r>
                    </a:p>
                  </a:txBody>
                  <a:tcPr marL="0" marR="0" marT="0" marB="0">
                    <a:lnL>
                      <a:noFill/>
                    </a:lnL>
                    <a:lnR>
                      <a:noFill/>
                    </a:lnR>
                    <a:lnT>
                      <a:noFill/>
                    </a:lnT>
                    <a:lnB>
                      <a:noFill/>
                    </a:lnB>
                  </a:tcPr>
                </a:tc>
              </a:tr>
              <a:tr h="248028">
                <a:tc>
                  <a:txBody>
                    <a:bodyPr/>
                    <a:lstStyle/>
                    <a:p>
                      <a:pPr algn="l" fontAlgn="b"/>
                      <a:endParaRPr lang="en-GB" sz="1000" b="0" i="0" u="none" strike="noStrike">
                        <a:solidFill>
                          <a:schemeClr val="bg1">
                            <a:lumMod val="50000"/>
                          </a:schemeClr>
                        </a:solidFill>
                        <a:latin typeface="Calibri"/>
                      </a:endParaRPr>
                    </a:p>
                  </a:txBody>
                  <a:tcPr marL="0" marR="0" marT="0" marB="0">
                    <a:lnL>
                      <a:noFill/>
                    </a:lnL>
                    <a:lnR>
                      <a:noFill/>
                    </a:lnR>
                    <a:lnT>
                      <a:noFill/>
                    </a:lnT>
                    <a:lnB>
                      <a:noFill/>
                    </a:lnB>
                  </a:tcPr>
                </a:tc>
                <a:tc>
                  <a:txBody>
                    <a:bodyPr/>
                    <a:lstStyle/>
                    <a:p>
                      <a:pPr algn="l" fontAlgn="t"/>
                      <a:r>
                        <a:rPr lang="en-GB" sz="1000" b="0" i="0" u="none" strike="noStrike">
                          <a:solidFill>
                            <a:schemeClr val="bg1">
                              <a:lumMod val="50000"/>
                            </a:schemeClr>
                          </a:solidFill>
                          <a:latin typeface="Arial"/>
                        </a:rPr>
                        <a:t>Snow Avalanche</a:t>
                      </a:r>
                    </a:p>
                  </a:txBody>
                  <a:tcPr marL="0" marR="0" marT="0" marB="0">
                    <a:lnL>
                      <a:noFill/>
                    </a:lnL>
                    <a:lnR>
                      <a:noFill/>
                    </a:lnR>
                    <a:lnT>
                      <a:noFill/>
                    </a:lnT>
                    <a:lnB>
                      <a:noFill/>
                    </a:lnB>
                  </a:tcPr>
                </a:tc>
              </a:tr>
              <a:tr h="248028">
                <a:tc>
                  <a:txBody>
                    <a:bodyPr/>
                    <a:lstStyle/>
                    <a:p>
                      <a:pPr algn="l" fontAlgn="b"/>
                      <a:endParaRPr lang="en-GB" sz="1000" b="0" i="0" u="none" strike="noStrike">
                        <a:solidFill>
                          <a:schemeClr val="bg1">
                            <a:lumMod val="50000"/>
                          </a:schemeClr>
                        </a:solidFill>
                        <a:latin typeface="Calibri"/>
                      </a:endParaRPr>
                    </a:p>
                  </a:txBody>
                  <a:tcPr marL="0" marR="0" marT="0" marB="0">
                    <a:lnL>
                      <a:noFill/>
                    </a:lnL>
                    <a:lnR>
                      <a:noFill/>
                    </a:lnR>
                    <a:lnT>
                      <a:noFill/>
                    </a:lnT>
                    <a:lnB>
                      <a:noFill/>
                    </a:lnB>
                  </a:tcPr>
                </a:tc>
                <a:tc>
                  <a:txBody>
                    <a:bodyPr/>
                    <a:lstStyle/>
                    <a:p>
                      <a:pPr algn="l" fontAlgn="t"/>
                      <a:r>
                        <a:rPr lang="en-GB" sz="1000" b="0" i="0" u="none" strike="noStrike">
                          <a:solidFill>
                            <a:schemeClr val="bg1">
                              <a:lumMod val="50000"/>
                            </a:schemeClr>
                          </a:solidFill>
                          <a:latin typeface="Arial"/>
                        </a:rPr>
                        <a:t>Storm</a:t>
                      </a:r>
                    </a:p>
                  </a:txBody>
                  <a:tcPr marL="0" marR="0" marT="0" marB="0">
                    <a:lnL>
                      <a:noFill/>
                    </a:lnL>
                    <a:lnR>
                      <a:noFill/>
                    </a:lnR>
                    <a:lnT>
                      <a:noFill/>
                    </a:lnT>
                    <a:lnB>
                      <a:noFill/>
                    </a:lnB>
                  </a:tcPr>
                </a:tc>
              </a:tr>
              <a:tr h="248028">
                <a:tc>
                  <a:txBody>
                    <a:bodyPr/>
                    <a:lstStyle/>
                    <a:p>
                      <a:pPr algn="l" fontAlgn="t"/>
                      <a:endParaRPr lang="en-GB" sz="1000" b="0" i="0" u="none" strike="noStrike">
                        <a:solidFill>
                          <a:schemeClr val="bg1">
                            <a:lumMod val="50000"/>
                          </a:schemeClr>
                        </a:solidFill>
                        <a:latin typeface="Calibri"/>
                      </a:endParaRPr>
                    </a:p>
                  </a:txBody>
                  <a:tcPr marL="0" marR="0" marT="0" marB="0">
                    <a:lnL>
                      <a:noFill/>
                    </a:lnL>
                    <a:lnR>
                      <a:noFill/>
                    </a:lnR>
                    <a:lnT>
                      <a:noFill/>
                    </a:lnT>
                    <a:lnB>
                      <a:noFill/>
                    </a:lnB>
                  </a:tcPr>
                </a:tc>
                <a:tc>
                  <a:txBody>
                    <a:bodyPr/>
                    <a:lstStyle/>
                    <a:p>
                      <a:pPr algn="l" fontAlgn="t"/>
                      <a:r>
                        <a:rPr lang="en-GB" sz="1000" b="0" i="0" u="none" strike="noStrike">
                          <a:solidFill>
                            <a:schemeClr val="bg1">
                              <a:lumMod val="50000"/>
                            </a:schemeClr>
                          </a:solidFill>
                          <a:latin typeface="Arial"/>
                        </a:rPr>
                        <a:t>Storm Surge</a:t>
                      </a:r>
                    </a:p>
                  </a:txBody>
                  <a:tcPr marL="0" marR="0" marT="0" marB="0">
                    <a:lnL>
                      <a:noFill/>
                    </a:lnL>
                    <a:lnR>
                      <a:noFill/>
                    </a:lnR>
                    <a:lnT>
                      <a:noFill/>
                    </a:lnT>
                    <a:lnB>
                      <a:noFill/>
                    </a:lnB>
                  </a:tcPr>
                </a:tc>
              </a:tr>
              <a:tr h="248028">
                <a:tc>
                  <a:txBody>
                    <a:bodyPr/>
                    <a:lstStyle/>
                    <a:p>
                      <a:pPr algn="l" fontAlgn="b"/>
                      <a:endParaRPr lang="en-GB" sz="1000" b="0" i="0" u="none" strike="noStrike">
                        <a:solidFill>
                          <a:schemeClr val="bg1">
                            <a:lumMod val="50000"/>
                          </a:schemeClr>
                        </a:solidFill>
                        <a:latin typeface="Calibri"/>
                      </a:endParaRPr>
                    </a:p>
                  </a:txBody>
                  <a:tcPr marL="0" marR="0" marT="0" marB="0">
                    <a:lnL>
                      <a:noFill/>
                    </a:lnL>
                    <a:lnR>
                      <a:noFill/>
                    </a:lnR>
                    <a:lnT>
                      <a:noFill/>
                    </a:lnT>
                    <a:lnB>
                      <a:noFill/>
                    </a:lnB>
                  </a:tcPr>
                </a:tc>
                <a:tc>
                  <a:txBody>
                    <a:bodyPr/>
                    <a:lstStyle/>
                    <a:p>
                      <a:pPr algn="l" fontAlgn="t"/>
                      <a:r>
                        <a:rPr lang="en-GB" sz="1000" b="0" i="0" u="none" strike="noStrike">
                          <a:solidFill>
                            <a:schemeClr val="bg1">
                              <a:lumMod val="50000"/>
                            </a:schemeClr>
                          </a:solidFill>
                          <a:latin typeface="Arial"/>
                        </a:rPr>
                        <a:t>Tornado</a:t>
                      </a:r>
                    </a:p>
                  </a:txBody>
                  <a:tcPr marL="0" marR="0" marT="0" marB="0">
                    <a:lnL>
                      <a:noFill/>
                    </a:lnL>
                    <a:lnR>
                      <a:noFill/>
                    </a:lnR>
                    <a:lnT>
                      <a:noFill/>
                    </a:lnT>
                    <a:lnB>
                      <a:noFill/>
                    </a:lnB>
                  </a:tcPr>
                </a:tc>
              </a:tr>
              <a:tr h="248028">
                <a:tc>
                  <a:txBody>
                    <a:bodyPr/>
                    <a:lstStyle/>
                    <a:p>
                      <a:pPr algn="l" fontAlgn="t"/>
                      <a:endParaRPr lang="en-GB" sz="1000" b="0" i="0" u="none" strike="noStrike">
                        <a:solidFill>
                          <a:schemeClr val="bg1">
                            <a:lumMod val="50000"/>
                          </a:schemeClr>
                        </a:solidFill>
                        <a:latin typeface="Calibri"/>
                      </a:endParaRPr>
                    </a:p>
                  </a:txBody>
                  <a:tcPr marL="0" marR="0" marT="0" marB="0">
                    <a:lnL>
                      <a:noFill/>
                    </a:lnL>
                    <a:lnR>
                      <a:noFill/>
                    </a:lnR>
                    <a:lnT>
                      <a:noFill/>
                    </a:lnT>
                    <a:lnB>
                      <a:noFill/>
                    </a:lnB>
                  </a:tcPr>
                </a:tc>
                <a:tc>
                  <a:txBody>
                    <a:bodyPr/>
                    <a:lstStyle/>
                    <a:p>
                      <a:pPr algn="l" fontAlgn="t"/>
                      <a:r>
                        <a:rPr lang="en-GB" sz="1000" b="0" i="0" u="none" strike="noStrike">
                          <a:solidFill>
                            <a:schemeClr val="bg1">
                              <a:lumMod val="50000"/>
                            </a:schemeClr>
                          </a:solidFill>
                          <a:latin typeface="Arial"/>
                        </a:rPr>
                        <a:t>Tsunami</a:t>
                      </a:r>
                    </a:p>
                  </a:txBody>
                  <a:tcPr marL="0" marR="0" marT="0" marB="0">
                    <a:lnL>
                      <a:noFill/>
                    </a:lnL>
                    <a:lnR>
                      <a:noFill/>
                    </a:lnR>
                    <a:lnT>
                      <a:noFill/>
                    </a:lnT>
                    <a:lnB>
                      <a:noFill/>
                    </a:lnB>
                  </a:tcPr>
                </a:tc>
              </a:tr>
              <a:tr h="248028">
                <a:tc>
                  <a:txBody>
                    <a:bodyPr/>
                    <a:lstStyle/>
                    <a:p>
                      <a:pPr algn="l" fontAlgn="t"/>
                      <a:endParaRPr lang="en-GB" sz="1000" b="0" i="0" u="none" strike="noStrike">
                        <a:solidFill>
                          <a:schemeClr val="bg1">
                            <a:lumMod val="50000"/>
                          </a:schemeClr>
                        </a:solidFill>
                        <a:latin typeface="Calibri"/>
                      </a:endParaRPr>
                    </a:p>
                  </a:txBody>
                  <a:tcPr marL="0" marR="0" marT="0" marB="0">
                    <a:lnL>
                      <a:noFill/>
                    </a:lnL>
                    <a:lnR>
                      <a:noFill/>
                    </a:lnR>
                    <a:lnT>
                      <a:noFill/>
                    </a:lnT>
                    <a:lnB>
                      <a:noFill/>
                    </a:lnB>
                  </a:tcPr>
                </a:tc>
                <a:tc>
                  <a:txBody>
                    <a:bodyPr/>
                    <a:lstStyle/>
                    <a:p>
                      <a:pPr algn="l" fontAlgn="t"/>
                      <a:r>
                        <a:rPr lang="en-GB" sz="1000" b="0" i="0" u="none" strike="noStrike" dirty="0">
                          <a:solidFill>
                            <a:schemeClr val="bg1">
                              <a:lumMod val="50000"/>
                            </a:schemeClr>
                          </a:solidFill>
                          <a:latin typeface="Arial"/>
                        </a:rPr>
                        <a:t>Volcanic Eruption</a:t>
                      </a:r>
                    </a:p>
                  </a:txBody>
                  <a:tcPr marL="0" marR="0" marT="0" marB="0">
                    <a:lnL>
                      <a:noFill/>
                    </a:lnL>
                    <a:lnR>
                      <a:noFill/>
                    </a:lnR>
                    <a:lnT>
                      <a:noFill/>
                    </a:lnT>
                    <a:lnB>
                      <a:noFill/>
                    </a:lnB>
                  </a:tcPr>
                </a:tc>
              </a:tr>
            </a:tbl>
          </a:graphicData>
        </a:graphic>
      </p:graphicFrame>
      <p:sp>
        <p:nvSpPr>
          <p:cNvPr id="2" name="Title 1"/>
          <p:cNvSpPr>
            <a:spLocks noGrp="1"/>
          </p:cNvSpPr>
          <p:nvPr>
            <p:ph type="title"/>
          </p:nvPr>
        </p:nvSpPr>
        <p:spPr>
          <a:xfrm>
            <a:off x="457200" y="274638"/>
            <a:ext cx="8229600" cy="346050"/>
          </a:xfrm>
        </p:spPr>
        <p:txBody>
          <a:bodyPr>
            <a:noAutofit/>
          </a:bodyPr>
          <a:lstStyle/>
          <a:p>
            <a:r>
              <a:rPr lang="en-GB" sz="2000" b="0" dirty="0" smtClean="0">
                <a:solidFill>
                  <a:schemeClr val="bg1">
                    <a:lumMod val="50000"/>
                  </a:schemeClr>
                </a:solidFill>
                <a:latin typeface="+mn-lt"/>
              </a:rPr>
              <a:t>OCHA Symbols</a:t>
            </a:r>
            <a:endParaRPr lang="en-GB" sz="2000" b="0" dirty="0">
              <a:solidFill>
                <a:schemeClr val="bg1">
                  <a:lumMod val="50000"/>
                </a:schemeClr>
              </a:solidFill>
              <a:latin typeface="+mn-lt"/>
            </a:endParaRPr>
          </a:p>
        </p:txBody>
      </p:sp>
      <p:pic>
        <p:nvPicPr>
          <p:cNvPr id="36" name="Picture 35" descr="Agriculture.png"/>
          <p:cNvPicPr>
            <a:picLocks noChangeAspect="1"/>
          </p:cNvPicPr>
          <p:nvPr/>
        </p:nvPicPr>
        <p:blipFill>
          <a:blip r:embed="rId2" cstate="print"/>
          <a:stretch>
            <a:fillRect/>
          </a:stretch>
        </p:blipFill>
        <p:spPr>
          <a:xfrm>
            <a:off x="251520" y="908720"/>
            <a:ext cx="180000" cy="180000"/>
          </a:xfrm>
          <a:prstGeom prst="rect">
            <a:avLst/>
          </a:prstGeom>
        </p:spPr>
      </p:pic>
      <p:pic>
        <p:nvPicPr>
          <p:cNvPr id="37" name="Picture 36" descr="Camp_Coordination_Management.png"/>
          <p:cNvPicPr>
            <a:picLocks noChangeAspect="1"/>
          </p:cNvPicPr>
          <p:nvPr/>
        </p:nvPicPr>
        <p:blipFill>
          <a:blip r:embed="rId3" cstate="print"/>
          <a:stretch>
            <a:fillRect/>
          </a:stretch>
        </p:blipFill>
        <p:spPr>
          <a:xfrm>
            <a:off x="251521" y="1157145"/>
            <a:ext cx="181721" cy="180000"/>
          </a:xfrm>
          <a:prstGeom prst="rect">
            <a:avLst/>
          </a:prstGeom>
        </p:spPr>
      </p:pic>
      <p:pic>
        <p:nvPicPr>
          <p:cNvPr id="38" name="Picture 37" descr="Coordination.png"/>
          <p:cNvPicPr>
            <a:picLocks noChangeAspect="1"/>
          </p:cNvPicPr>
          <p:nvPr/>
        </p:nvPicPr>
        <p:blipFill>
          <a:blip r:embed="rId4" cstate="print"/>
          <a:stretch>
            <a:fillRect/>
          </a:stretch>
        </p:blipFill>
        <p:spPr>
          <a:xfrm>
            <a:off x="251520" y="1405570"/>
            <a:ext cx="180000" cy="180000"/>
          </a:xfrm>
          <a:prstGeom prst="rect">
            <a:avLst/>
          </a:prstGeom>
        </p:spPr>
      </p:pic>
      <p:pic>
        <p:nvPicPr>
          <p:cNvPr id="39" name="Picture 38" descr="Early_Recovery.png"/>
          <p:cNvPicPr>
            <a:picLocks noChangeAspect="1"/>
          </p:cNvPicPr>
          <p:nvPr/>
        </p:nvPicPr>
        <p:blipFill>
          <a:blip r:embed="rId5" cstate="print"/>
          <a:stretch>
            <a:fillRect/>
          </a:stretch>
        </p:blipFill>
        <p:spPr>
          <a:xfrm>
            <a:off x="251521" y="1653995"/>
            <a:ext cx="181721" cy="180000"/>
          </a:xfrm>
          <a:prstGeom prst="rect">
            <a:avLst/>
          </a:prstGeom>
        </p:spPr>
      </p:pic>
      <p:pic>
        <p:nvPicPr>
          <p:cNvPr id="40" name="Picture 39" descr="Education.png"/>
          <p:cNvPicPr>
            <a:picLocks noChangeAspect="1"/>
          </p:cNvPicPr>
          <p:nvPr/>
        </p:nvPicPr>
        <p:blipFill>
          <a:blip r:embed="rId6" cstate="print"/>
          <a:stretch>
            <a:fillRect/>
          </a:stretch>
        </p:blipFill>
        <p:spPr>
          <a:xfrm>
            <a:off x="251521" y="1902420"/>
            <a:ext cx="181721" cy="180000"/>
          </a:xfrm>
          <a:prstGeom prst="rect">
            <a:avLst/>
          </a:prstGeom>
        </p:spPr>
      </p:pic>
      <p:pic>
        <p:nvPicPr>
          <p:cNvPr id="41" name="Picture 40" descr="Emergency_Shelter.png"/>
          <p:cNvPicPr>
            <a:picLocks noChangeAspect="1"/>
          </p:cNvPicPr>
          <p:nvPr/>
        </p:nvPicPr>
        <p:blipFill>
          <a:blip r:embed="rId7" cstate="print"/>
          <a:stretch>
            <a:fillRect/>
          </a:stretch>
        </p:blipFill>
        <p:spPr>
          <a:xfrm>
            <a:off x="251521" y="2150845"/>
            <a:ext cx="181721" cy="180000"/>
          </a:xfrm>
          <a:prstGeom prst="rect">
            <a:avLst/>
          </a:prstGeom>
        </p:spPr>
      </p:pic>
      <p:pic>
        <p:nvPicPr>
          <p:cNvPr id="42" name="Picture 41" descr="Emergency_Telecommunications.png"/>
          <p:cNvPicPr>
            <a:picLocks noChangeAspect="1"/>
          </p:cNvPicPr>
          <p:nvPr/>
        </p:nvPicPr>
        <p:blipFill>
          <a:blip r:embed="rId8" cstate="print"/>
          <a:stretch>
            <a:fillRect/>
          </a:stretch>
        </p:blipFill>
        <p:spPr>
          <a:xfrm>
            <a:off x="251521" y="2399270"/>
            <a:ext cx="181721" cy="180000"/>
          </a:xfrm>
          <a:prstGeom prst="rect">
            <a:avLst/>
          </a:prstGeom>
        </p:spPr>
      </p:pic>
      <p:pic>
        <p:nvPicPr>
          <p:cNvPr id="43" name="Picture 42" descr="Food_Security.png"/>
          <p:cNvPicPr>
            <a:picLocks noChangeAspect="1"/>
          </p:cNvPicPr>
          <p:nvPr/>
        </p:nvPicPr>
        <p:blipFill>
          <a:blip r:embed="rId9" cstate="print"/>
          <a:stretch>
            <a:fillRect/>
          </a:stretch>
        </p:blipFill>
        <p:spPr>
          <a:xfrm>
            <a:off x="251521" y="2647695"/>
            <a:ext cx="181721" cy="180000"/>
          </a:xfrm>
          <a:prstGeom prst="rect">
            <a:avLst/>
          </a:prstGeom>
        </p:spPr>
      </p:pic>
      <p:pic>
        <p:nvPicPr>
          <p:cNvPr id="44" name="Picture 43" descr="Health.png"/>
          <p:cNvPicPr>
            <a:picLocks noChangeAspect="1"/>
          </p:cNvPicPr>
          <p:nvPr/>
        </p:nvPicPr>
        <p:blipFill>
          <a:blip r:embed="rId10" cstate="print"/>
          <a:stretch>
            <a:fillRect/>
          </a:stretch>
        </p:blipFill>
        <p:spPr>
          <a:xfrm>
            <a:off x="251521" y="2896120"/>
            <a:ext cx="181721" cy="180000"/>
          </a:xfrm>
          <a:prstGeom prst="rect">
            <a:avLst/>
          </a:prstGeom>
        </p:spPr>
      </p:pic>
      <p:pic>
        <p:nvPicPr>
          <p:cNvPr id="45" name="Picture 44" descr="Logistics.png"/>
          <p:cNvPicPr>
            <a:picLocks noChangeAspect="1"/>
          </p:cNvPicPr>
          <p:nvPr/>
        </p:nvPicPr>
        <p:blipFill>
          <a:blip r:embed="rId11" cstate="print"/>
          <a:stretch>
            <a:fillRect/>
          </a:stretch>
        </p:blipFill>
        <p:spPr>
          <a:xfrm>
            <a:off x="251520" y="3144545"/>
            <a:ext cx="180000" cy="180000"/>
          </a:xfrm>
          <a:prstGeom prst="rect">
            <a:avLst/>
          </a:prstGeom>
        </p:spPr>
      </p:pic>
      <p:pic>
        <p:nvPicPr>
          <p:cNvPr id="46" name="Picture 45" descr="Nutrition.png"/>
          <p:cNvPicPr>
            <a:picLocks noChangeAspect="1"/>
          </p:cNvPicPr>
          <p:nvPr/>
        </p:nvPicPr>
        <p:blipFill>
          <a:blip r:embed="rId12" cstate="print"/>
          <a:stretch>
            <a:fillRect/>
          </a:stretch>
        </p:blipFill>
        <p:spPr>
          <a:xfrm>
            <a:off x="251520" y="3392970"/>
            <a:ext cx="180000" cy="180000"/>
          </a:xfrm>
          <a:prstGeom prst="rect">
            <a:avLst/>
          </a:prstGeom>
        </p:spPr>
      </p:pic>
      <p:pic>
        <p:nvPicPr>
          <p:cNvPr id="47" name="Picture 46" descr="Protection.png"/>
          <p:cNvPicPr>
            <a:picLocks noChangeAspect="1"/>
          </p:cNvPicPr>
          <p:nvPr/>
        </p:nvPicPr>
        <p:blipFill>
          <a:blip r:embed="rId13" cstate="print"/>
          <a:stretch>
            <a:fillRect/>
          </a:stretch>
        </p:blipFill>
        <p:spPr>
          <a:xfrm>
            <a:off x="251520" y="3641395"/>
            <a:ext cx="180000" cy="180000"/>
          </a:xfrm>
          <a:prstGeom prst="rect">
            <a:avLst/>
          </a:prstGeom>
        </p:spPr>
      </p:pic>
      <p:pic>
        <p:nvPicPr>
          <p:cNvPr id="48" name="Picture 47" descr="Water_Sanitation_Hygiene.png"/>
          <p:cNvPicPr>
            <a:picLocks noChangeAspect="1"/>
          </p:cNvPicPr>
          <p:nvPr/>
        </p:nvPicPr>
        <p:blipFill>
          <a:blip r:embed="rId14" cstate="print"/>
          <a:stretch>
            <a:fillRect/>
          </a:stretch>
        </p:blipFill>
        <p:spPr>
          <a:xfrm>
            <a:off x="251521" y="3889820"/>
            <a:ext cx="181721" cy="180000"/>
          </a:xfrm>
          <a:prstGeom prst="rect">
            <a:avLst/>
          </a:prstGeom>
        </p:spPr>
      </p:pic>
      <p:pic>
        <p:nvPicPr>
          <p:cNvPr id="66" name="Picture 65" descr="Cold_Wave.png"/>
          <p:cNvPicPr>
            <a:picLocks noChangeAspect="1"/>
          </p:cNvPicPr>
          <p:nvPr/>
        </p:nvPicPr>
        <p:blipFill>
          <a:blip r:embed="rId15" cstate="print"/>
          <a:stretch>
            <a:fillRect/>
          </a:stretch>
        </p:blipFill>
        <p:spPr>
          <a:xfrm>
            <a:off x="2627784" y="908720"/>
            <a:ext cx="180000" cy="180000"/>
          </a:xfrm>
          <a:prstGeom prst="rect">
            <a:avLst/>
          </a:prstGeom>
        </p:spPr>
      </p:pic>
      <p:pic>
        <p:nvPicPr>
          <p:cNvPr id="67" name="Picture 66" descr="Cyclone_Hurricane_Typhoon.png"/>
          <p:cNvPicPr>
            <a:picLocks noChangeAspect="1"/>
          </p:cNvPicPr>
          <p:nvPr/>
        </p:nvPicPr>
        <p:blipFill>
          <a:blip r:embed="rId16" cstate="print"/>
          <a:stretch>
            <a:fillRect/>
          </a:stretch>
        </p:blipFill>
        <p:spPr>
          <a:xfrm>
            <a:off x="2627784" y="1163495"/>
            <a:ext cx="180000" cy="180000"/>
          </a:xfrm>
          <a:prstGeom prst="rect">
            <a:avLst/>
          </a:prstGeom>
        </p:spPr>
      </p:pic>
      <p:pic>
        <p:nvPicPr>
          <p:cNvPr id="68" name="Picture 67" descr="Drought.png"/>
          <p:cNvPicPr>
            <a:picLocks noChangeAspect="1"/>
          </p:cNvPicPr>
          <p:nvPr/>
        </p:nvPicPr>
        <p:blipFill>
          <a:blip r:embed="rId17" cstate="print"/>
          <a:stretch>
            <a:fillRect/>
          </a:stretch>
        </p:blipFill>
        <p:spPr>
          <a:xfrm>
            <a:off x="2627784" y="1404020"/>
            <a:ext cx="180000" cy="180000"/>
          </a:xfrm>
          <a:prstGeom prst="rect">
            <a:avLst/>
          </a:prstGeom>
        </p:spPr>
      </p:pic>
      <p:pic>
        <p:nvPicPr>
          <p:cNvPr id="69" name="Picture 68" descr="Earthquake.png"/>
          <p:cNvPicPr>
            <a:picLocks noChangeAspect="1"/>
          </p:cNvPicPr>
          <p:nvPr/>
        </p:nvPicPr>
        <p:blipFill>
          <a:blip r:embed="rId18" cstate="print"/>
          <a:stretch>
            <a:fillRect/>
          </a:stretch>
        </p:blipFill>
        <p:spPr>
          <a:xfrm>
            <a:off x="2627784" y="1651670"/>
            <a:ext cx="180000" cy="180000"/>
          </a:xfrm>
          <a:prstGeom prst="rect">
            <a:avLst/>
          </a:prstGeom>
        </p:spPr>
      </p:pic>
      <p:pic>
        <p:nvPicPr>
          <p:cNvPr id="70" name="Picture 69" descr="Epidemic.png"/>
          <p:cNvPicPr>
            <a:picLocks noChangeAspect="1"/>
          </p:cNvPicPr>
          <p:nvPr/>
        </p:nvPicPr>
        <p:blipFill>
          <a:blip r:embed="rId19" cstate="print"/>
          <a:stretch>
            <a:fillRect/>
          </a:stretch>
        </p:blipFill>
        <p:spPr>
          <a:xfrm>
            <a:off x="2627784" y="1909820"/>
            <a:ext cx="180000" cy="180000"/>
          </a:xfrm>
          <a:prstGeom prst="rect">
            <a:avLst/>
          </a:prstGeom>
        </p:spPr>
      </p:pic>
      <p:pic>
        <p:nvPicPr>
          <p:cNvPr id="71" name="Picture 70" descr="Fire.png"/>
          <p:cNvPicPr>
            <a:picLocks noChangeAspect="1"/>
          </p:cNvPicPr>
          <p:nvPr/>
        </p:nvPicPr>
        <p:blipFill>
          <a:blip r:embed="rId20" cstate="print"/>
          <a:stretch>
            <a:fillRect/>
          </a:stretch>
        </p:blipFill>
        <p:spPr>
          <a:xfrm>
            <a:off x="2627784" y="2157470"/>
            <a:ext cx="180000" cy="180000"/>
          </a:xfrm>
          <a:prstGeom prst="rect">
            <a:avLst/>
          </a:prstGeom>
        </p:spPr>
      </p:pic>
      <p:pic>
        <p:nvPicPr>
          <p:cNvPr id="72" name="Picture 71" descr="Flash_Flood.png"/>
          <p:cNvPicPr>
            <a:picLocks noChangeAspect="1"/>
          </p:cNvPicPr>
          <p:nvPr/>
        </p:nvPicPr>
        <p:blipFill>
          <a:blip r:embed="rId21" cstate="print"/>
          <a:stretch>
            <a:fillRect/>
          </a:stretch>
        </p:blipFill>
        <p:spPr>
          <a:xfrm>
            <a:off x="2627784" y="2405120"/>
            <a:ext cx="180000" cy="180000"/>
          </a:xfrm>
          <a:prstGeom prst="rect">
            <a:avLst/>
          </a:prstGeom>
        </p:spPr>
      </p:pic>
      <p:pic>
        <p:nvPicPr>
          <p:cNvPr id="73" name="Picture 72" descr="Flood.png"/>
          <p:cNvPicPr>
            <a:picLocks noChangeAspect="1"/>
          </p:cNvPicPr>
          <p:nvPr/>
        </p:nvPicPr>
        <p:blipFill>
          <a:blip r:embed="rId22" cstate="print"/>
          <a:stretch>
            <a:fillRect/>
          </a:stretch>
        </p:blipFill>
        <p:spPr>
          <a:xfrm>
            <a:off x="2627784" y="2642270"/>
            <a:ext cx="180000" cy="180000"/>
          </a:xfrm>
          <a:prstGeom prst="rect">
            <a:avLst/>
          </a:prstGeom>
        </p:spPr>
      </p:pic>
      <p:pic>
        <p:nvPicPr>
          <p:cNvPr id="74" name="Picture 73" descr="Heat_Wave.png"/>
          <p:cNvPicPr>
            <a:picLocks noChangeAspect="1"/>
          </p:cNvPicPr>
          <p:nvPr/>
        </p:nvPicPr>
        <p:blipFill>
          <a:blip r:embed="rId23" cstate="print"/>
          <a:stretch>
            <a:fillRect/>
          </a:stretch>
        </p:blipFill>
        <p:spPr>
          <a:xfrm>
            <a:off x="2627784" y="2900420"/>
            <a:ext cx="180000" cy="180000"/>
          </a:xfrm>
          <a:prstGeom prst="rect">
            <a:avLst/>
          </a:prstGeom>
        </p:spPr>
      </p:pic>
      <p:pic>
        <p:nvPicPr>
          <p:cNvPr id="75" name="Picture 74" descr="Insect_Infestation.png"/>
          <p:cNvPicPr>
            <a:picLocks noChangeAspect="1"/>
          </p:cNvPicPr>
          <p:nvPr/>
        </p:nvPicPr>
        <p:blipFill>
          <a:blip r:embed="rId24" cstate="print"/>
          <a:stretch>
            <a:fillRect/>
          </a:stretch>
        </p:blipFill>
        <p:spPr>
          <a:xfrm>
            <a:off x="2627784" y="3148070"/>
            <a:ext cx="180000" cy="180000"/>
          </a:xfrm>
          <a:prstGeom prst="rect">
            <a:avLst/>
          </a:prstGeom>
        </p:spPr>
      </p:pic>
      <p:pic>
        <p:nvPicPr>
          <p:cNvPr id="76" name="Picture 75" descr="Landslide_Mudslide.png"/>
          <p:cNvPicPr>
            <a:picLocks noChangeAspect="1"/>
          </p:cNvPicPr>
          <p:nvPr/>
        </p:nvPicPr>
        <p:blipFill>
          <a:blip r:embed="rId25" cstate="print"/>
          <a:stretch>
            <a:fillRect/>
          </a:stretch>
        </p:blipFill>
        <p:spPr>
          <a:xfrm>
            <a:off x="2627784" y="3385220"/>
            <a:ext cx="180000" cy="180000"/>
          </a:xfrm>
          <a:prstGeom prst="rect">
            <a:avLst/>
          </a:prstGeom>
        </p:spPr>
      </p:pic>
      <p:pic>
        <p:nvPicPr>
          <p:cNvPr id="77" name="Picture 76" descr="Snow_Avalanche.png"/>
          <p:cNvPicPr>
            <a:picLocks noChangeAspect="1"/>
          </p:cNvPicPr>
          <p:nvPr/>
        </p:nvPicPr>
        <p:blipFill>
          <a:blip r:embed="rId26" cstate="print"/>
          <a:stretch>
            <a:fillRect/>
          </a:stretch>
        </p:blipFill>
        <p:spPr>
          <a:xfrm>
            <a:off x="2627784" y="3643370"/>
            <a:ext cx="180000" cy="180000"/>
          </a:xfrm>
          <a:prstGeom prst="rect">
            <a:avLst/>
          </a:prstGeom>
        </p:spPr>
      </p:pic>
      <p:pic>
        <p:nvPicPr>
          <p:cNvPr id="78" name="Picture 77" descr="Storm.png"/>
          <p:cNvPicPr>
            <a:picLocks noChangeAspect="1"/>
          </p:cNvPicPr>
          <p:nvPr/>
        </p:nvPicPr>
        <p:blipFill>
          <a:blip r:embed="rId27" cstate="print"/>
          <a:stretch>
            <a:fillRect/>
          </a:stretch>
        </p:blipFill>
        <p:spPr>
          <a:xfrm>
            <a:off x="2627784" y="4128170"/>
            <a:ext cx="180000" cy="180000"/>
          </a:xfrm>
          <a:prstGeom prst="rect">
            <a:avLst/>
          </a:prstGeom>
        </p:spPr>
      </p:pic>
      <p:pic>
        <p:nvPicPr>
          <p:cNvPr id="79" name="Picture 78" descr="Storm_Surge.png"/>
          <p:cNvPicPr>
            <a:picLocks noChangeAspect="1"/>
          </p:cNvPicPr>
          <p:nvPr/>
        </p:nvPicPr>
        <p:blipFill>
          <a:blip r:embed="rId28" cstate="print"/>
          <a:stretch>
            <a:fillRect/>
          </a:stretch>
        </p:blipFill>
        <p:spPr>
          <a:xfrm>
            <a:off x="2627784" y="3880520"/>
            <a:ext cx="180000" cy="180000"/>
          </a:xfrm>
          <a:prstGeom prst="rect">
            <a:avLst/>
          </a:prstGeom>
        </p:spPr>
      </p:pic>
      <p:pic>
        <p:nvPicPr>
          <p:cNvPr id="80" name="Picture 79" descr="Tornado.png"/>
          <p:cNvPicPr>
            <a:picLocks noChangeAspect="1"/>
          </p:cNvPicPr>
          <p:nvPr/>
        </p:nvPicPr>
        <p:blipFill>
          <a:blip r:embed="rId29" cstate="print"/>
          <a:stretch>
            <a:fillRect/>
          </a:stretch>
        </p:blipFill>
        <p:spPr>
          <a:xfrm>
            <a:off x="2627784" y="4386320"/>
            <a:ext cx="180000" cy="180000"/>
          </a:xfrm>
          <a:prstGeom prst="rect">
            <a:avLst/>
          </a:prstGeom>
        </p:spPr>
      </p:pic>
      <p:pic>
        <p:nvPicPr>
          <p:cNvPr id="81" name="Picture 80" descr="Tsunami.png"/>
          <p:cNvPicPr>
            <a:picLocks noChangeAspect="1"/>
          </p:cNvPicPr>
          <p:nvPr/>
        </p:nvPicPr>
        <p:blipFill>
          <a:blip r:embed="rId30" cstate="print"/>
          <a:stretch>
            <a:fillRect/>
          </a:stretch>
        </p:blipFill>
        <p:spPr>
          <a:xfrm>
            <a:off x="2627784" y="4623470"/>
            <a:ext cx="180000" cy="180000"/>
          </a:xfrm>
          <a:prstGeom prst="rect">
            <a:avLst/>
          </a:prstGeom>
        </p:spPr>
      </p:pic>
      <p:pic>
        <p:nvPicPr>
          <p:cNvPr id="82" name="Picture 81" descr="Volcanic_Eruption.png"/>
          <p:cNvPicPr>
            <a:picLocks noChangeAspect="1"/>
          </p:cNvPicPr>
          <p:nvPr/>
        </p:nvPicPr>
        <p:blipFill>
          <a:blip r:embed="rId31" cstate="print"/>
          <a:stretch>
            <a:fillRect/>
          </a:stretch>
        </p:blipFill>
        <p:spPr>
          <a:xfrm>
            <a:off x="2627784" y="4871120"/>
            <a:ext cx="180000" cy="180000"/>
          </a:xfrm>
          <a:prstGeom prst="rect">
            <a:avLst/>
          </a:prstGeom>
        </p:spPr>
      </p:pic>
      <p:graphicFrame>
        <p:nvGraphicFramePr>
          <p:cNvPr id="102" name="Table 101"/>
          <p:cNvGraphicFramePr>
            <a:graphicFrameLocks noGrp="1"/>
          </p:cNvGraphicFramePr>
          <p:nvPr/>
        </p:nvGraphicFramePr>
        <p:xfrm>
          <a:off x="5004048" y="692696"/>
          <a:ext cx="1512168" cy="2952324"/>
        </p:xfrm>
        <a:graphic>
          <a:graphicData uri="http://schemas.openxmlformats.org/drawingml/2006/table">
            <a:tbl>
              <a:tblPr/>
              <a:tblGrid>
                <a:gridCol w="180943"/>
                <a:gridCol w="1331225"/>
              </a:tblGrid>
              <a:tr h="246027">
                <a:tc gridSpan="2">
                  <a:txBody>
                    <a:bodyPr/>
                    <a:lstStyle/>
                    <a:p>
                      <a:pPr algn="l" fontAlgn="t"/>
                      <a:r>
                        <a:rPr lang="en-GB" sz="1100" b="1" i="0" u="none" strike="noStrike" dirty="0">
                          <a:solidFill>
                            <a:schemeClr val="bg1">
                              <a:lumMod val="50000"/>
                            </a:schemeClr>
                          </a:solidFill>
                          <a:latin typeface="+mn-lt"/>
                        </a:rPr>
                        <a:t>Affected Population</a:t>
                      </a:r>
                    </a:p>
                  </a:txBody>
                  <a:tcPr marL="0" marR="0" marT="0" marB="0">
                    <a:lnL>
                      <a:noFill/>
                    </a:lnL>
                    <a:lnR>
                      <a:noFill/>
                    </a:lnR>
                    <a:lnT>
                      <a:noFill/>
                    </a:lnT>
                    <a:lnB>
                      <a:noFill/>
                    </a:lnB>
                  </a:tcPr>
                </a:tc>
                <a:tc hMerge="1">
                  <a:txBody>
                    <a:bodyPr/>
                    <a:lstStyle/>
                    <a:p>
                      <a:endParaRPr lang="en-GB"/>
                    </a:p>
                  </a:txBody>
                  <a:tcPr/>
                </a:tc>
              </a:tr>
              <a:tr h="246027">
                <a:tc>
                  <a:txBody>
                    <a:bodyPr/>
                    <a:lstStyle/>
                    <a:p>
                      <a:pPr algn="l" fontAlgn="t"/>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dirty="0">
                          <a:solidFill>
                            <a:schemeClr val="bg1">
                              <a:lumMod val="50000"/>
                            </a:schemeClr>
                          </a:solidFill>
                          <a:latin typeface="+mn-lt"/>
                        </a:rPr>
                        <a:t>Affected Population</a:t>
                      </a:r>
                    </a:p>
                  </a:txBody>
                  <a:tcPr marL="0" marR="0" marT="0" marB="0">
                    <a:lnL>
                      <a:noFill/>
                    </a:lnL>
                    <a:lnR>
                      <a:noFill/>
                    </a:lnR>
                    <a:lnT>
                      <a:noFill/>
                    </a:lnT>
                    <a:lnB>
                      <a:noFill/>
                    </a:lnB>
                  </a:tcPr>
                </a:tc>
              </a:tr>
              <a:tr h="246027">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Children</a:t>
                      </a:r>
                    </a:p>
                  </a:txBody>
                  <a:tcPr marL="0" marR="0" marT="0" marB="0">
                    <a:lnL>
                      <a:noFill/>
                    </a:lnL>
                    <a:lnR>
                      <a:noFill/>
                    </a:lnR>
                    <a:lnT>
                      <a:noFill/>
                    </a:lnT>
                    <a:lnB>
                      <a:noFill/>
                    </a:lnB>
                  </a:tcPr>
                </a:tc>
              </a:tr>
              <a:tr h="246027">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Dead</a:t>
                      </a:r>
                    </a:p>
                  </a:txBody>
                  <a:tcPr marL="0" marR="0" marT="0" marB="0">
                    <a:lnL>
                      <a:noFill/>
                    </a:lnL>
                    <a:lnR>
                      <a:noFill/>
                    </a:lnR>
                    <a:lnT>
                      <a:noFill/>
                    </a:lnT>
                    <a:lnB>
                      <a:noFill/>
                    </a:lnB>
                  </a:tcPr>
                </a:tc>
              </a:tr>
              <a:tr h="246027">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dirty="0">
                          <a:solidFill>
                            <a:schemeClr val="bg1">
                              <a:lumMod val="50000"/>
                            </a:schemeClr>
                          </a:solidFill>
                          <a:latin typeface="+mn-lt"/>
                        </a:rPr>
                        <a:t>Injured</a:t>
                      </a:r>
                    </a:p>
                  </a:txBody>
                  <a:tcPr marL="0" marR="0" marT="0" marB="0">
                    <a:lnL>
                      <a:noFill/>
                    </a:lnL>
                    <a:lnR>
                      <a:noFill/>
                    </a:lnR>
                    <a:lnT>
                      <a:noFill/>
                    </a:lnT>
                    <a:lnB>
                      <a:noFill/>
                    </a:lnB>
                  </a:tcPr>
                </a:tc>
              </a:tr>
              <a:tr h="246027">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Missing</a:t>
                      </a:r>
                    </a:p>
                  </a:txBody>
                  <a:tcPr marL="0" marR="0" marT="0" marB="0">
                    <a:lnL>
                      <a:noFill/>
                    </a:lnL>
                    <a:lnR>
                      <a:noFill/>
                    </a:lnR>
                    <a:lnT>
                      <a:noFill/>
                    </a:lnT>
                    <a:lnB>
                      <a:noFill/>
                    </a:lnB>
                  </a:tcPr>
                </a:tc>
              </a:tr>
              <a:tr h="246027">
                <a:tc>
                  <a:txBody>
                    <a:bodyPr/>
                    <a:lstStyle/>
                    <a:p>
                      <a:pPr algn="l" fontAlgn="t"/>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endParaRPr lang="en-GB" sz="1100" b="0" i="0" u="none" strike="noStrike" dirty="0">
                        <a:solidFill>
                          <a:schemeClr val="bg1">
                            <a:lumMod val="50000"/>
                          </a:schemeClr>
                        </a:solidFill>
                        <a:latin typeface="+mn-lt"/>
                      </a:endParaRPr>
                    </a:p>
                  </a:txBody>
                  <a:tcPr marL="0" marR="0" marT="0" marB="0">
                    <a:lnL>
                      <a:noFill/>
                    </a:lnL>
                    <a:lnR>
                      <a:noFill/>
                    </a:lnR>
                    <a:lnT>
                      <a:noFill/>
                    </a:lnT>
                    <a:lnB>
                      <a:noFill/>
                    </a:lnB>
                  </a:tcPr>
                </a:tc>
              </a:tr>
              <a:tr h="246027">
                <a:tc gridSpan="2">
                  <a:txBody>
                    <a:bodyPr/>
                    <a:lstStyle/>
                    <a:p>
                      <a:pPr algn="l" fontAlgn="t"/>
                      <a:r>
                        <a:rPr lang="en-GB" sz="1100" b="1" i="0" u="none" strike="noStrike">
                          <a:solidFill>
                            <a:schemeClr val="bg1">
                              <a:lumMod val="50000"/>
                            </a:schemeClr>
                          </a:solidFill>
                          <a:latin typeface="+mn-lt"/>
                        </a:rPr>
                        <a:t>Damage</a:t>
                      </a:r>
                    </a:p>
                  </a:txBody>
                  <a:tcPr marL="0" marR="0" marT="0" marB="0">
                    <a:lnL>
                      <a:noFill/>
                    </a:lnL>
                    <a:lnR>
                      <a:noFill/>
                    </a:lnR>
                    <a:lnT>
                      <a:noFill/>
                    </a:lnT>
                    <a:lnB>
                      <a:noFill/>
                    </a:lnB>
                  </a:tcPr>
                </a:tc>
                <a:tc hMerge="1">
                  <a:txBody>
                    <a:bodyPr/>
                    <a:lstStyle/>
                    <a:p>
                      <a:endParaRPr lang="en-GB"/>
                    </a:p>
                  </a:txBody>
                  <a:tcPr/>
                </a:tc>
              </a:tr>
              <a:tr h="246027">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dirty="0">
                          <a:solidFill>
                            <a:schemeClr val="bg1">
                              <a:lumMod val="50000"/>
                            </a:schemeClr>
                          </a:solidFill>
                          <a:latin typeface="+mn-lt"/>
                        </a:rPr>
                        <a:t>Affected</a:t>
                      </a:r>
                    </a:p>
                  </a:txBody>
                  <a:tcPr marL="0" marR="0" marT="0" marB="0">
                    <a:lnL>
                      <a:noFill/>
                    </a:lnL>
                    <a:lnR>
                      <a:noFill/>
                    </a:lnR>
                    <a:lnT>
                      <a:noFill/>
                    </a:lnT>
                    <a:lnB>
                      <a:noFill/>
                    </a:lnB>
                  </a:tcPr>
                </a:tc>
              </a:tr>
              <a:tr h="246027">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Damage</a:t>
                      </a:r>
                    </a:p>
                  </a:txBody>
                  <a:tcPr marL="0" marR="0" marT="0" marB="0">
                    <a:lnL>
                      <a:noFill/>
                    </a:lnL>
                    <a:lnR>
                      <a:noFill/>
                    </a:lnR>
                    <a:lnT>
                      <a:noFill/>
                    </a:lnT>
                    <a:lnB>
                      <a:noFill/>
                    </a:lnB>
                  </a:tcPr>
                </a:tc>
              </a:tr>
              <a:tr h="246027">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dirty="0">
                          <a:solidFill>
                            <a:schemeClr val="bg1">
                              <a:lumMod val="50000"/>
                            </a:schemeClr>
                          </a:solidFill>
                          <a:latin typeface="+mn-lt"/>
                        </a:rPr>
                        <a:t>Destroyed</a:t>
                      </a:r>
                    </a:p>
                  </a:txBody>
                  <a:tcPr marL="0" marR="0" marT="0" marB="0">
                    <a:lnL>
                      <a:noFill/>
                    </a:lnL>
                    <a:lnR>
                      <a:noFill/>
                    </a:lnR>
                    <a:lnT>
                      <a:noFill/>
                    </a:lnT>
                    <a:lnB>
                      <a:noFill/>
                    </a:lnB>
                  </a:tcPr>
                </a:tc>
              </a:tr>
              <a:tr h="246027">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dirty="0">
                          <a:solidFill>
                            <a:schemeClr val="bg1">
                              <a:lumMod val="50000"/>
                            </a:schemeClr>
                          </a:solidFill>
                          <a:latin typeface="+mn-lt"/>
                        </a:rPr>
                        <a:t>Partially Destroyed</a:t>
                      </a:r>
                    </a:p>
                  </a:txBody>
                  <a:tcPr marL="0" marR="0" marT="0" marB="0">
                    <a:lnL>
                      <a:noFill/>
                    </a:lnL>
                    <a:lnR>
                      <a:noFill/>
                    </a:lnR>
                    <a:lnT>
                      <a:noFill/>
                    </a:lnT>
                    <a:lnB>
                      <a:noFill/>
                    </a:lnB>
                  </a:tcPr>
                </a:tc>
              </a:tr>
            </a:tbl>
          </a:graphicData>
        </a:graphic>
      </p:graphicFrame>
      <p:pic>
        <p:nvPicPr>
          <p:cNvPr id="103" name="Picture 102" descr="Affected_Population.png"/>
          <p:cNvPicPr>
            <a:picLocks noChangeAspect="1"/>
          </p:cNvPicPr>
          <p:nvPr/>
        </p:nvPicPr>
        <p:blipFill>
          <a:blip r:embed="rId32" cstate="print"/>
          <a:stretch>
            <a:fillRect/>
          </a:stretch>
        </p:blipFill>
        <p:spPr>
          <a:xfrm>
            <a:off x="4932040" y="957858"/>
            <a:ext cx="180000" cy="180000"/>
          </a:xfrm>
          <a:prstGeom prst="rect">
            <a:avLst/>
          </a:prstGeom>
        </p:spPr>
      </p:pic>
      <p:pic>
        <p:nvPicPr>
          <p:cNvPr id="104" name="Picture 103" descr="Children.png"/>
          <p:cNvPicPr>
            <a:picLocks noChangeAspect="1"/>
          </p:cNvPicPr>
          <p:nvPr/>
        </p:nvPicPr>
        <p:blipFill>
          <a:blip r:embed="rId33" cstate="print"/>
          <a:stretch>
            <a:fillRect/>
          </a:stretch>
        </p:blipFill>
        <p:spPr>
          <a:xfrm>
            <a:off x="4932040" y="1216008"/>
            <a:ext cx="180000" cy="180000"/>
          </a:xfrm>
          <a:prstGeom prst="rect">
            <a:avLst/>
          </a:prstGeom>
        </p:spPr>
      </p:pic>
      <p:pic>
        <p:nvPicPr>
          <p:cNvPr id="105" name="Picture 104" descr="Dead.png"/>
          <p:cNvPicPr>
            <a:picLocks noChangeAspect="1"/>
          </p:cNvPicPr>
          <p:nvPr/>
        </p:nvPicPr>
        <p:blipFill>
          <a:blip r:embed="rId34" cstate="print"/>
          <a:stretch>
            <a:fillRect/>
          </a:stretch>
        </p:blipFill>
        <p:spPr>
          <a:xfrm>
            <a:off x="4932040" y="1463658"/>
            <a:ext cx="180000" cy="180000"/>
          </a:xfrm>
          <a:prstGeom prst="rect">
            <a:avLst/>
          </a:prstGeom>
        </p:spPr>
      </p:pic>
      <p:pic>
        <p:nvPicPr>
          <p:cNvPr id="106" name="Picture 105" descr="Injured.png"/>
          <p:cNvPicPr>
            <a:picLocks noChangeAspect="1"/>
          </p:cNvPicPr>
          <p:nvPr/>
        </p:nvPicPr>
        <p:blipFill>
          <a:blip r:embed="rId35" cstate="print"/>
          <a:stretch>
            <a:fillRect/>
          </a:stretch>
        </p:blipFill>
        <p:spPr>
          <a:xfrm>
            <a:off x="4932040" y="1700808"/>
            <a:ext cx="180000" cy="180000"/>
          </a:xfrm>
          <a:prstGeom prst="rect">
            <a:avLst/>
          </a:prstGeom>
        </p:spPr>
      </p:pic>
      <p:pic>
        <p:nvPicPr>
          <p:cNvPr id="107" name="Picture 106" descr="Missing.png"/>
          <p:cNvPicPr>
            <a:picLocks noChangeAspect="1"/>
          </p:cNvPicPr>
          <p:nvPr/>
        </p:nvPicPr>
        <p:blipFill>
          <a:blip r:embed="rId36" cstate="print"/>
          <a:stretch>
            <a:fillRect/>
          </a:stretch>
        </p:blipFill>
        <p:spPr>
          <a:xfrm>
            <a:off x="4932040" y="1958958"/>
            <a:ext cx="180000" cy="180000"/>
          </a:xfrm>
          <a:prstGeom prst="rect">
            <a:avLst/>
          </a:prstGeom>
        </p:spPr>
      </p:pic>
      <p:pic>
        <p:nvPicPr>
          <p:cNvPr id="108" name="Picture 107" descr="Affected.png"/>
          <p:cNvPicPr>
            <a:picLocks noChangeAspect="1"/>
          </p:cNvPicPr>
          <p:nvPr/>
        </p:nvPicPr>
        <p:blipFill>
          <a:blip r:embed="rId37" cstate="print"/>
          <a:stretch>
            <a:fillRect/>
          </a:stretch>
        </p:blipFill>
        <p:spPr>
          <a:xfrm>
            <a:off x="4932040" y="2677294"/>
            <a:ext cx="180000" cy="180000"/>
          </a:xfrm>
          <a:prstGeom prst="rect">
            <a:avLst/>
          </a:prstGeom>
        </p:spPr>
      </p:pic>
      <p:pic>
        <p:nvPicPr>
          <p:cNvPr id="109" name="Picture 108" descr="Damage.png"/>
          <p:cNvPicPr>
            <a:picLocks noChangeAspect="1"/>
          </p:cNvPicPr>
          <p:nvPr/>
        </p:nvPicPr>
        <p:blipFill>
          <a:blip r:embed="rId38" cstate="print"/>
          <a:stretch>
            <a:fillRect/>
          </a:stretch>
        </p:blipFill>
        <p:spPr>
          <a:xfrm>
            <a:off x="4932040" y="2924944"/>
            <a:ext cx="180000" cy="180000"/>
          </a:xfrm>
          <a:prstGeom prst="rect">
            <a:avLst/>
          </a:prstGeom>
        </p:spPr>
      </p:pic>
      <p:pic>
        <p:nvPicPr>
          <p:cNvPr id="110" name="Picture 109" descr="Destroyed.png"/>
          <p:cNvPicPr>
            <a:picLocks noChangeAspect="1"/>
          </p:cNvPicPr>
          <p:nvPr/>
        </p:nvPicPr>
        <p:blipFill>
          <a:blip r:embed="rId39" cstate="print"/>
          <a:stretch>
            <a:fillRect/>
          </a:stretch>
        </p:blipFill>
        <p:spPr>
          <a:xfrm>
            <a:off x="4932040" y="3172594"/>
            <a:ext cx="180000" cy="180000"/>
          </a:xfrm>
          <a:prstGeom prst="rect">
            <a:avLst/>
          </a:prstGeom>
        </p:spPr>
      </p:pic>
      <p:pic>
        <p:nvPicPr>
          <p:cNvPr id="111" name="Picture 110" descr="Partially_Destroyed.png"/>
          <p:cNvPicPr>
            <a:picLocks noChangeAspect="1"/>
          </p:cNvPicPr>
          <p:nvPr/>
        </p:nvPicPr>
        <p:blipFill>
          <a:blip r:embed="rId40" cstate="print"/>
          <a:stretch>
            <a:fillRect/>
          </a:stretch>
        </p:blipFill>
        <p:spPr>
          <a:xfrm>
            <a:off x="4932040" y="3420244"/>
            <a:ext cx="180000" cy="180000"/>
          </a:xfrm>
          <a:prstGeom prst="rect">
            <a:avLst/>
          </a:prstGeom>
        </p:spPr>
      </p:pic>
      <p:pic>
        <p:nvPicPr>
          <p:cNvPr id="112" name="Picture 111" descr="Airport.png"/>
          <p:cNvPicPr>
            <a:picLocks noChangeAspect="1"/>
          </p:cNvPicPr>
          <p:nvPr/>
        </p:nvPicPr>
        <p:blipFill>
          <a:blip r:embed="rId41" cstate="print"/>
          <a:stretch>
            <a:fillRect/>
          </a:stretch>
        </p:blipFill>
        <p:spPr>
          <a:xfrm>
            <a:off x="7020272" y="906976"/>
            <a:ext cx="180000" cy="180000"/>
          </a:xfrm>
          <a:prstGeom prst="rect">
            <a:avLst/>
          </a:prstGeom>
        </p:spPr>
      </p:pic>
      <p:pic>
        <p:nvPicPr>
          <p:cNvPr id="113" name="Picture 112" descr="Airport_Civil.png"/>
          <p:cNvPicPr>
            <a:picLocks noChangeAspect="1"/>
          </p:cNvPicPr>
          <p:nvPr/>
        </p:nvPicPr>
        <p:blipFill>
          <a:blip r:embed="rId41" cstate="print"/>
          <a:stretch>
            <a:fillRect/>
          </a:stretch>
        </p:blipFill>
        <p:spPr>
          <a:xfrm>
            <a:off x="7020272" y="1165126"/>
            <a:ext cx="180000" cy="180000"/>
          </a:xfrm>
          <a:prstGeom prst="rect">
            <a:avLst/>
          </a:prstGeom>
        </p:spPr>
      </p:pic>
      <p:pic>
        <p:nvPicPr>
          <p:cNvPr id="114" name="Picture 113" descr="Airport_Military.png"/>
          <p:cNvPicPr>
            <a:picLocks noChangeAspect="1"/>
          </p:cNvPicPr>
          <p:nvPr/>
        </p:nvPicPr>
        <p:blipFill>
          <a:blip r:embed="rId42" cstate="print"/>
          <a:stretch>
            <a:fillRect/>
          </a:stretch>
        </p:blipFill>
        <p:spPr>
          <a:xfrm>
            <a:off x="7020272" y="1412776"/>
            <a:ext cx="180000" cy="180000"/>
          </a:xfrm>
          <a:prstGeom prst="rect">
            <a:avLst/>
          </a:prstGeom>
        </p:spPr>
      </p:pic>
      <p:pic>
        <p:nvPicPr>
          <p:cNvPr id="115" name="Picture 114" descr="Bridge.png"/>
          <p:cNvPicPr>
            <a:picLocks noChangeAspect="1"/>
          </p:cNvPicPr>
          <p:nvPr/>
        </p:nvPicPr>
        <p:blipFill>
          <a:blip r:embed="rId43" cstate="print"/>
          <a:stretch>
            <a:fillRect/>
          </a:stretch>
        </p:blipFill>
        <p:spPr>
          <a:xfrm>
            <a:off x="7020272" y="1649926"/>
            <a:ext cx="180000" cy="180000"/>
          </a:xfrm>
          <a:prstGeom prst="rect">
            <a:avLst/>
          </a:prstGeom>
        </p:spPr>
      </p:pic>
      <p:pic>
        <p:nvPicPr>
          <p:cNvPr id="116" name="Picture 115" descr="Buddhism_Temple.png"/>
          <p:cNvPicPr>
            <a:picLocks noChangeAspect="1"/>
          </p:cNvPicPr>
          <p:nvPr/>
        </p:nvPicPr>
        <p:blipFill>
          <a:blip r:embed="rId44" cstate="print"/>
          <a:stretch>
            <a:fillRect/>
          </a:stretch>
        </p:blipFill>
        <p:spPr>
          <a:xfrm>
            <a:off x="7020272" y="1897576"/>
            <a:ext cx="180000" cy="180000"/>
          </a:xfrm>
          <a:prstGeom prst="rect">
            <a:avLst/>
          </a:prstGeom>
        </p:spPr>
      </p:pic>
      <p:pic>
        <p:nvPicPr>
          <p:cNvPr id="117" name="Picture 116" descr="Church.png"/>
          <p:cNvPicPr>
            <a:picLocks noChangeAspect="1"/>
          </p:cNvPicPr>
          <p:nvPr/>
        </p:nvPicPr>
        <p:blipFill>
          <a:blip r:embed="rId45" cstate="print"/>
          <a:stretch>
            <a:fillRect/>
          </a:stretch>
        </p:blipFill>
        <p:spPr>
          <a:xfrm>
            <a:off x="7020272" y="2145226"/>
            <a:ext cx="180000" cy="180000"/>
          </a:xfrm>
          <a:prstGeom prst="rect">
            <a:avLst/>
          </a:prstGeom>
        </p:spPr>
      </p:pic>
      <p:pic>
        <p:nvPicPr>
          <p:cNvPr id="118" name="Picture 117" descr="Community_Building.png"/>
          <p:cNvPicPr>
            <a:picLocks noChangeAspect="1"/>
          </p:cNvPicPr>
          <p:nvPr/>
        </p:nvPicPr>
        <p:blipFill>
          <a:blip r:embed="rId46" cstate="print"/>
          <a:stretch>
            <a:fillRect/>
          </a:stretch>
        </p:blipFill>
        <p:spPr>
          <a:xfrm>
            <a:off x="7020272" y="2403376"/>
            <a:ext cx="180000" cy="180000"/>
          </a:xfrm>
          <a:prstGeom prst="rect">
            <a:avLst/>
          </a:prstGeom>
        </p:spPr>
      </p:pic>
      <p:pic>
        <p:nvPicPr>
          <p:cNvPr id="119" name="Picture 118" descr="Food_Warehouse_Storage.png"/>
          <p:cNvPicPr>
            <a:picLocks noChangeAspect="1"/>
          </p:cNvPicPr>
          <p:nvPr/>
        </p:nvPicPr>
        <p:blipFill>
          <a:blip r:embed="rId47" cstate="print"/>
          <a:stretch>
            <a:fillRect/>
          </a:stretch>
        </p:blipFill>
        <p:spPr>
          <a:xfrm>
            <a:off x="7020272" y="2640526"/>
            <a:ext cx="180000" cy="180000"/>
          </a:xfrm>
          <a:prstGeom prst="rect">
            <a:avLst/>
          </a:prstGeom>
        </p:spPr>
      </p:pic>
      <p:pic>
        <p:nvPicPr>
          <p:cNvPr id="120" name="Picture 119" descr="Government_Office.png"/>
          <p:cNvPicPr>
            <a:picLocks noChangeAspect="1"/>
          </p:cNvPicPr>
          <p:nvPr/>
        </p:nvPicPr>
        <p:blipFill>
          <a:blip r:embed="rId48" cstate="print"/>
          <a:stretch>
            <a:fillRect/>
          </a:stretch>
        </p:blipFill>
        <p:spPr>
          <a:xfrm>
            <a:off x="7020272" y="2888176"/>
            <a:ext cx="180000" cy="180000"/>
          </a:xfrm>
          <a:prstGeom prst="rect">
            <a:avLst/>
          </a:prstGeom>
        </p:spPr>
      </p:pic>
      <p:pic>
        <p:nvPicPr>
          <p:cNvPr id="121" name="Picture 120" descr="Helipad.png"/>
          <p:cNvPicPr>
            <a:picLocks noChangeAspect="1"/>
          </p:cNvPicPr>
          <p:nvPr/>
        </p:nvPicPr>
        <p:blipFill>
          <a:blip r:embed="rId49" cstate="print"/>
          <a:stretch>
            <a:fillRect/>
          </a:stretch>
        </p:blipFill>
        <p:spPr>
          <a:xfrm>
            <a:off x="7020272" y="3135826"/>
            <a:ext cx="180000" cy="180000"/>
          </a:xfrm>
          <a:prstGeom prst="rect">
            <a:avLst/>
          </a:prstGeom>
        </p:spPr>
      </p:pic>
      <p:pic>
        <p:nvPicPr>
          <p:cNvPr id="122" name="Picture 121" descr="Hindu_Temple.png"/>
          <p:cNvPicPr>
            <a:picLocks noChangeAspect="1"/>
          </p:cNvPicPr>
          <p:nvPr/>
        </p:nvPicPr>
        <p:blipFill>
          <a:blip r:embed="rId50" cstate="print"/>
          <a:stretch>
            <a:fillRect/>
          </a:stretch>
        </p:blipFill>
        <p:spPr>
          <a:xfrm>
            <a:off x="7020272" y="3383476"/>
            <a:ext cx="180000" cy="180000"/>
          </a:xfrm>
          <a:prstGeom prst="rect">
            <a:avLst/>
          </a:prstGeom>
        </p:spPr>
      </p:pic>
      <p:pic>
        <p:nvPicPr>
          <p:cNvPr id="123" name="Picture 122" descr="Infrastructure.png"/>
          <p:cNvPicPr>
            <a:picLocks noChangeAspect="1"/>
          </p:cNvPicPr>
          <p:nvPr/>
        </p:nvPicPr>
        <p:blipFill>
          <a:blip r:embed="rId51" cstate="print"/>
          <a:stretch>
            <a:fillRect/>
          </a:stretch>
        </p:blipFill>
        <p:spPr>
          <a:xfrm>
            <a:off x="7020272" y="3641626"/>
            <a:ext cx="180000" cy="180000"/>
          </a:xfrm>
          <a:prstGeom prst="rect">
            <a:avLst/>
          </a:prstGeom>
        </p:spPr>
      </p:pic>
      <p:pic>
        <p:nvPicPr>
          <p:cNvPr id="124" name="Picture 123" descr="Mosque.png"/>
          <p:cNvPicPr>
            <a:picLocks noChangeAspect="1"/>
          </p:cNvPicPr>
          <p:nvPr/>
        </p:nvPicPr>
        <p:blipFill>
          <a:blip r:embed="rId52" cstate="print"/>
          <a:stretch>
            <a:fillRect/>
          </a:stretch>
        </p:blipFill>
        <p:spPr>
          <a:xfrm>
            <a:off x="7020272" y="3889276"/>
            <a:ext cx="180000" cy="180000"/>
          </a:xfrm>
          <a:prstGeom prst="rect">
            <a:avLst/>
          </a:prstGeom>
        </p:spPr>
      </p:pic>
      <p:pic>
        <p:nvPicPr>
          <p:cNvPr id="125" name="Picture 124" descr="Police_Station.png"/>
          <p:cNvPicPr>
            <a:picLocks noChangeAspect="1"/>
          </p:cNvPicPr>
          <p:nvPr/>
        </p:nvPicPr>
        <p:blipFill>
          <a:blip r:embed="rId53" cstate="print"/>
          <a:stretch>
            <a:fillRect/>
          </a:stretch>
        </p:blipFill>
        <p:spPr>
          <a:xfrm>
            <a:off x="7020272" y="4126426"/>
            <a:ext cx="180000" cy="180000"/>
          </a:xfrm>
          <a:prstGeom prst="rect">
            <a:avLst/>
          </a:prstGeom>
        </p:spPr>
      </p:pic>
      <p:pic>
        <p:nvPicPr>
          <p:cNvPr id="126" name="Picture 125" descr="Road.png"/>
          <p:cNvPicPr>
            <a:picLocks noChangeAspect="1"/>
          </p:cNvPicPr>
          <p:nvPr/>
        </p:nvPicPr>
        <p:blipFill>
          <a:blip r:embed="rId54" cstate="print"/>
          <a:stretch>
            <a:fillRect/>
          </a:stretch>
        </p:blipFill>
        <p:spPr>
          <a:xfrm>
            <a:off x="7020272" y="4384576"/>
            <a:ext cx="180000" cy="180000"/>
          </a:xfrm>
          <a:prstGeom prst="rect">
            <a:avLst/>
          </a:prstGeom>
        </p:spPr>
      </p:pic>
      <p:pic>
        <p:nvPicPr>
          <p:cNvPr id="127" name="Picture 126" descr="School.png"/>
          <p:cNvPicPr>
            <a:picLocks noChangeAspect="1"/>
          </p:cNvPicPr>
          <p:nvPr/>
        </p:nvPicPr>
        <p:blipFill>
          <a:blip r:embed="rId55" cstate="print"/>
          <a:stretch>
            <a:fillRect/>
          </a:stretch>
        </p:blipFill>
        <p:spPr>
          <a:xfrm>
            <a:off x="7020272" y="4632226"/>
            <a:ext cx="180000" cy="180000"/>
          </a:xfrm>
          <a:prstGeom prst="rect">
            <a:avLst/>
          </a:prstGeom>
        </p:spPr>
      </p:pic>
      <p:pic>
        <p:nvPicPr>
          <p:cNvPr id="128" name="Picture 127" descr="Seaport.png"/>
          <p:cNvPicPr>
            <a:picLocks noChangeAspect="1"/>
          </p:cNvPicPr>
          <p:nvPr/>
        </p:nvPicPr>
        <p:blipFill>
          <a:blip r:embed="rId56" cstate="print"/>
          <a:stretch>
            <a:fillRect/>
          </a:stretch>
        </p:blipFill>
        <p:spPr>
          <a:xfrm>
            <a:off x="7020272" y="4879876"/>
            <a:ext cx="180000" cy="180000"/>
          </a:xfrm>
          <a:prstGeom prst="rect">
            <a:avLst/>
          </a:prstGeom>
        </p:spPr>
      </p:pic>
      <p:pic>
        <p:nvPicPr>
          <p:cNvPr id="129" name="Picture 128" descr="Tunnel.png"/>
          <p:cNvPicPr>
            <a:picLocks noChangeAspect="1"/>
          </p:cNvPicPr>
          <p:nvPr/>
        </p:nvPicPr>
        <p:blipFill>
          <a:blip r:embed="rId57" cstate="print"/>
          <a:stretch>
            <a:fillRect/>
          </a:stretch>
        </p:blipFill>
        <p:spPr>
          <a:xfrm>
            <a:off x="7020272" y="5117026"/>
            <a:ext cx="180000" cy="1800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4" name="Table 133"/>
          <p:cNvGraphicFramePr>
            <a:graphicFrameLocks noGrp="1"/>
          </p:cNvGraphicFramePr>
          <p:nvPr/>
        </p:nvGraphicFramePr>
        <p:xfrm>
          <a:off x="251520" y="692696"/>
          <a:ext cx="2235200" cy="1485900"/>
        </p:xfrm>
        <a:graphic>
          <a:graphicData uri="http://schemas.openxmlformats.org/drawingml/2006/table">
            <a:tbl>
              <a:tblPr/>
              <a:tblGrid>
                <a:gridCol w="267460"/>
                <a:gridCol w="1967740"/>
              </a:tblGrid>
              <a:tr h="247650">
                <a:tc gridSpan="2">
                  <a:txBody>
                    <a:bodyPr/>
                    <a:lstStyle/>
                    <a:p>
                      <a:pPr algn="l" fontAlgn="t"/>
                      <a:r>
                        <a:rPr lang="en-GB" sz="1100" b="1" i="0" u="none" strike="noStrike" dirty="0">
                          <a:solidFill>
                            <a:schemeClr val="bg1">
                              <a:lumMod val="50000"/>
                            </a:schemeClr>
                          </a:solidFill>
                          <a:latin typeface="+mn-lt"/>
                        </a:rPr>
                        <a:t>Health Facilities</a:t>
                      </a:r>
                    </a:p>
                  </a:txBody>
                  <a:tcPr marL="0" marR="0" marT="0" marB="0">
                    <a:lnL>
                      <a:noFill/>
                    </a:lnL>
                    <a:lnR>
                      <a:noFill/>
                    </a:lnR>
                    <a:lnT>
                      <a:noFill/>
                    </a:lnT>
                    <a:lnB>
                      <a:noFill/>
                    </a:lnB>
                  </a:tcPr>
                </a:tc>
                <a:tc hMerge="1">
                  <a:txBody>
                    <a:bodyPr/>
                    <a:lstStyle/>
                    <a:p>
                      <a:endParaRPr lang="en-GB"/>
                    </a:p>
                  </a:txBody>
                  <a:tcPr/>
                </a:tc>
              </a:tr>
              <a:tr h="247650">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dirty="0">
                          <a:solidFill>
                            <a:schemeClr val="bg1">
                              <a:lumMod val="50000"/>
                            </a:schemeClr>
                          </a:solidFill>
                          <a:latin typeface="+mn-lt"/>
                        </a:rPr>
                        <a:t>Clinic</a:t>
                      </a:r>
                    </a:p>
                  </a:txBody>
                  <a:tcPr marL="0" marR="0" marT="0" marB="0">
                    <a:lnL>
                      <a:noFill/>
                    </a:lnL>
                    <a:lnR>
                      <a:noFill/>
                    </a:lnR>
                    <a:lnT>
                      <a:noFill/>
                    </a:lnT>
                    <a:lnB>
                      <a:noFill/>
                    </a:lnB>
                  </a:tcPr>
                </a:tc>
              </a:tr>
              <a:tr h="247650">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Health Facilities</a:t>
                      </a:r>
                    </a:p>
                  </a:txBody>
                  <a:tcPr marL="0" marR="0" marT="0" marB="0">
                    <a:lnL>
                      <a:noFill/>
                    </a:lnL>
                    <a:lnR>
                      <a:noFill/>
                    </a:lnR>
                    <a:lnT>
                      <a:noFill/>
                    </a:lnT>
                    <a:lnB>
                      <a:noFill/>
                    </a:lnB>
                  </a:tcPr>
                </a:tc>
              </a:tr>
              <a:tr h="247650">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Health Post</a:t>
                      </a:r>
                    </a:p>
                  </a:txBody>
                  <a:tcPr marL="0" marR="0" marT="0" marB="0">
                    <a:lnL>
                      <a:noFill/>
                    </a:lnL>
                    <a:lnR>
                      <a:noFill/>
                    </a:lnR>
                    <a:lnT>
                      <a:noFill/>
                    </a:lnT>
                    <a:lnB>
                      <a:noFill/>
                    </a:lnB>
                  </a:tcPr>
                </a:tc>
              </a:tr>
              <a:tr h="247650">
                <a:tc>
                  <a:txBody>
                    <a:bodyPr/>
                    <a:lstStyle/>
                    <a:p>
                      <a:pPr algn="l" fontAlgn="t"/>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Hospital</a:t>
                      </a:r>
                    </a:p>
                  </a:txBody>
                  <a:tcPr marL="0" marR="0" marT="0" marB="0">
                    <a:lnL>
                      <a:noFill/>
                    </a:lnL>
                    <a:lnR>
                      <a:noFill/>
                    </a:lnR>
                    <a:lnT>
                      <a:noFill/>
                    </a:lnT>
                    <a:lnB>
                      <a:noFill/>
                    </a:lnB>
                  </a:tcPr>
                </a:tc>
              </a:tr>
              <a:tr h="247650">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dirty="0">
                          <a:solidFill>
                            <a:schemeClr val="bg1">
                              <a:lumMod val="50000"/>
                            </a:schemeClr>
                          </a:solidFill>
                          <a:latin typeface="+mn-lt"/>
                        </a:rPr>
                        <a:t>Psychological Support</a:t>
                      </a:r>
                    </a:p>
                  </a:txBody>
                  <a:tcPr marL="0" marR="0" marT="0" marB="0">
                    <a:lnL>
                      <a:noFill/>
                    </a:lnL>
                    <a:lnR>
                      <a:noFill/>
                    </a:lnR>
                    <a:lnT>
                      <a:noFill/>
                    </a:lnT>
                    <a:lnB>
                      <a:noFill/>
                    </a:lnB>
                  </a:tcPr>
                </a:tc>
              </a:tr>
            </a:tbl>
          </a:graphicData>
        </a:graphic>
      </p:graphicFrame>
      <p:graphicFrame>
        <p:nvGraphicFramePr>
          <p:cNvPr id="140" name="Table 139"/>
          <p:cNvGraphicFramePr>
            <a:graphicFrameLocks noGrp="1"/>
          </p:cNvGraphicFramePr>
          <p:nvPr/>
        </p:nvGraphicFramePr>
        <p:xfrm>
          <a:off x="251520" y="2348880"/>
          <a:ext cx="2235200" cy="1485900"/>
        </p:xfrm>
        <a:graphic>
          <a:graphicData uri="http://schemas.openxmlformats.org/drawingml/2006/table">
            <a:tbl>
              <a:tblPr/>
              <a:tblGrid>
                <a:gridCol w="267460"/>
                <a:gridCol w="1967740"/>
              </a:tblGrid>
              <a:tr h="247650">
                <a:tc gridSpan="2">
                  <a:txBody>
                    <a:bodyPr/>
                    <a:lstStyle/>
                    <a:p>
                      <a:pPr algn="l" fontAlgn="t"/>
                      <a:r>
                        <a:rPr lang="en-GB" sz="1100" b="1" i="0" u="none" strike="noStrike" dirty="0">
                          <a:solidFill>
                            <a:schemeClr val="bg1">
                              <a:lumMod val="50000"/>
                            </a:schemeClr>
                          </a:solidFill>
                          <a:latin typeface="+mn-lt"/>
                        </a:rPr>
                        <a:t>Camp</a:t>
                      </a:r>
                    </a:p>
                  </a:txBody>
                  <a:tcPr marL="0" marR="0" marT="0" marB="0">
                    <a:lnL>
                      <a:noFill/>
                    </a:lnL>
                    <a:lnR>
                      <a:noFill/>
                    </a:lnR>
                    <a:lnT>
                      <a:noFill/>
                    </a:lnT>
                    <a:lnB>
                      <a:noFill/>
                    </a:lnB>
                  </a:tcPr>
                </a:tc>
                <a:tc hMerge="1">
                  <a:txBody>
                    <a:bodyPr/>
                    <a:lstStyle/>
                    <a:p>
                      <a:endParaRPr lang="en-GB"/>
                    </a:p>
                  </a:txBody>
                  <a:tcPr/>
                </a:tc>
              </a:tr>
              <a:tr h="247650">
                <a:tc>
                  <a:txBody>
                    <a:bodyPr/>
                    <a:lstStyle/>
                    <a:p>
                      <a:pPr algn="l" fontAlgn="t"/>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Fixed</a:t>
                      </a:r>
                    </a:p>
                  </a:txBody>
                  <a:tcPr marL="0" marR="0" marT="0" marB="0">
                    <a:lnL>
                      <a:noFill/>
                    </a:lnL>
                    <a:lnR>
                      <a:noFill/>
                    </a:lnR>
                    <a:lnT>
                      <a:noFill/>
                    </a:lnT>
                    <a:lnB>
                      <a:noFill/>
                    </a:lnB>
                  </a:tcPr>
                </a:tc>
              </a:tr>
              <a:tr h="247650">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IDP Refugee Camp</a:t>
                      </a:r>
                    </a:p>
                  </a:txBody>
                  <a:tcPr marL="0" marR="0" marT="0" marB="0">
                    <a:lnL>
                      <a:noFill/>
                    </a:lnL>
                    <a:lnR>
                      <a:noFill/>
                    </a:lnR>
                    <a:lnT>
                      <a:noFill/>
                    </a:lnT>
                    <a:lnB>
                      <a:noFill/>
                    </a:lnB>
                  </a:tcPr>
                </a:tc>
              </a:tr>
              <a:tr h="247650">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Refugee Registration</a:t>
                      </a:r>
                    </a:p>
                  </a:txBody>
                  <a:tcPr marL="0" marR="0" marT="0" marB="0">
                    <a:lnL>
                      <a:noFill/>
                    </a:lnL>
                    <a:lnR>
                      <a:noFill/>
                    </a:lnR>
                    <a:lnT>
                      <a:noFill/>
                    </a:lnT>
                    <a:lnB>
                      <a:noFill/>
                    </a:lnB>
                  </a:tcPr>
                </a:tc>
              </a:tr>
              <a:tr h="247650">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dirty="0">
                          <a:solidFill>
                            <a:schemeClr val="bg1">
                              <a:lumMod val="50000"/>
                            </a:schemeClr>
                          </a:solidFill>
                          <a:latin typeface="+mn-lt"/>
                        </a:rPr>
                        <a:t>Temporary</a:t>
                      </a:r>
                    </a:p>
                  </a:txBody>
                  <a:tcPr marL="0" marR="0" marT="0" marB="0">
                    <a:lnL>
                      <a:noFill/>
                    </a:lnL>
                    <a:lnR>
                      <a:noFill/>
                    </a:lnR>
                    <a:lnT>
                      <a:noFill/>
                    </a:lnT>
                    <a:lnB>
                      <a:noFill/>
                    </a:lnB>
                  </a:tcPr>
                </a:tc>
              </a:tr>
              <a:tr h="247650">
                <a:tc>
                  <a:txBody>
                    <a:bodyPr/>
                    <a:lstStyle/>
                    <a:p>
                      <a:pPr algn="l" fontAlgn="t"/>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dirty="0">
                          <a:solidFill>
                            <a:schemeClr val="bg1">
                              <a:lumMod val="50000"/>
                            </a:schemeClr>
                          </a:solidFill>
                          <a:latin typeface="+mn-lt"/>
                        </a:rPr>
                        <a:t>Transition Sites</a:t>
                      </a:r>
                    </a:p>
                  </a:txBody>
                  <a:tcPr marL="0" marR="0" marT="0" marB="0">
                    <a:lnL>
                      <a:noFill/>
                    </a:lnL>
                    <a:lnR>
                      <a:noFill/>
                    </a:lnR>
                    <a:lnT>
                      <a:noFill/>
                    </a:lnT>
                    <a:lnB>
                      <a:noFill/>
                    </a:lnB>
                  </a:tcPr>
                </a:tc>
              </a:tr>
            </a:tbl>
          </a:graphicData>
        </a:graphic>
      </p:graphicFrame>
      <p:graphicFrame>
        <p:nvGraphicFramePr>
          <p:cNvPr id="146" name="Table 145"/>
          <p:cNvGraphicFramePr>
            <a:graphicFrameLocks noGrp="1"/>
          </p:cNvGraphicFramePr>
          <p:nvPr/>
        </p:nvGraphicFramePr>
        <p:xfrm>
          <a:off x="251520" y="4005064"/>
          <a:ext cx="2235200" cy="2724150"/>
        </p:xfrm>
        <a:graphic>
          <a:graphicData uri="http://schemas.openxmlformats.org/drawingml/2006/table">
            <a:tbl>
              <a:tblPr/>
              <a:tblGrid>
                <a:gridCol w="267460"/>
                <a:gridCol w="1967740"/>
              </a:tblGrid>
              <a:tr h="247650">
                <a:tc gridSpan="2">
                  <a:txBody>
                    <a:bodyPr/>
                    <a:lstStyle/>
                    <a:p>
                      <a:pPr algn="l" fontAlgn="t"/>
                      <a:r>
                        <a:rPr lang="en-GB" sz="1100" b="1" i="0" u="none" strike="noStrike" dirty="0">
                          <a:solidFill>
                            <a:schemeClr val="bg1">
                              <a:lumMod val="50000"/>
                            </a:schemeClr>
                          </a:solidFill>
                          <a:latin typeface="+mn-lt"/>
                        </a:rPr>
                        <a:t>Security</a:t>
                      </a:r>
                    </a:p>
                  </a:txBody>
                  <a:tcPr marL="0" marR="0" marT="0" marB="0">
                    <a:lnL>
                      <a:noFill/>
                    </a:lnL>
                    <a:lnR>
                      <a:noFill/>
                    </a:lnR>
                    <a:lnT>
                      <a:noFill/>
                    </a:lnT>
                    <a:lnB>
                      <a:noFill/>
                    </a:lnB>
                  </a:tcPr>
                </a:tc>
                <a:tc hMerge="1">
                  <a:txBody>
                    <a:bodyPr/>
                    <a:lstStyle/>
                    <a:p>
                      <a:endParaRPr lang="en-GB"/>
                    </a:p>
                  </a:txBody>
                  <a:tcPr/>
                </a:tc>
              </a:tr>
              <a:tr h="247650">
                <a:tc>
                  <a:txBody>
                    <a:bodyPr/>
                    <a:lstStyle/>
                    <a:p>
                      <a:pPr algn="l" fontAlgn="t"/>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dirty="0">
                          <a:solidFill>
                            <a:schemeClr val="bg1">
                              <a:lumMod val="50000"/>
                            </a:schemeClr>
                          </a:solidFill>
                          <a:latin typeface="+mn-lt"/>
                        </a:rPr>
                        <a:t>Arrest Detention Abduction</a:t>
                      </a:r>
                    </a:p>
                  </a:txBody>
                  <a:tcPr marL="0" marR="0" marT="0" marB="0">
                    <a:lnL>
                      <a:noFill/>
                    </a:lnL>
                    <a:lnR>
                      <a:noFill/>
                    </a:lnR>
                    <a:lnT>
                      <a:noFill/>
                    </a:lnT>
                    <a:lnB>
                      <a:noFill/>
                    </a:lnB>
                  </a:tcPr>
                </a:tc>
              </a:tr>
              <a:tr h="247650">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Assault</a:t>
                      </a:r>
                    </a:p>
                  </a:txBody>
                  <a:tcPr marL="0" marR="0" marT="0" marB="0">
                    <a:lnL>
                      <a:noFill/>
                    </a:lnL>
                    <a:lnR>
                      <a:noFill/>
                    </a:lnR>
                    <a:lnT>
                      <a:noFill/>
                    </a:lnT>
                    <a:lnB>
                      <a:noFill/>
                    </a:lnB>
                  </a:tcPr>
                </a:tc>
              </a:tr>
              <a:tr h="247650">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Attack</a:t>
                      </a:r>
                    </a:p>
                  </a:txBody>
                  <a:tcPr marL="0" marR="0" marT="0" marB="0">
                    <a:lnL>
                      <a:noFill/>
                    </a:lnL>
                    <a:lnR>
                      <a:noFill/>
                    </a:lnR>
                    <a:lnT>
                      <a:noFill/>
                    </a:lnT>
                    <a:lnB>
                      <a:noFill/>
                    </a:lnB>
                  </a:tcPr>
                </a:tc>
              </a:tr>
              <a:tr h="247650">
                <a:tc>
                  <a:txBody>
                    <a:bodyPr/>
                    <a:lstStyle/>
                    <a:p>
                      <a:pPr algn="l" fontAlgn="t"/>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dirty="0">
                          <a:solidFill>
                            <a:schemeClr val="bg1">
                              <a:lumMod val="50000"/>
                            </a:schemeClr>
                          </a:solidFill>
                          <a:latin typeface="+mn-lt"/>
                        </a:rPr>
                        <a:t>Forced Entry Office Occupation</a:t>
                      </a:r>
                    </a:p>
                  </a:txBody>
                  <a:tcPr marL="0" marR="0" marT="0" marB="0">
                    <a:lnL>
                      <a:noFill/>
                    </a:lnL>
                    <a:lnR>
                      <a:noFill/>
                    </a:lnR>
                    <a:lnT>
                      <a:noFill/>
                    </a:lnT>
                    <a:lnB>
                      <a:noFill/>
                    </a:lnB>
                  </a:tcPr>
                </a:tc>
              </a:tr>
              <a:tr h="247650">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Harassment and Intimidation</a:t>
                      </a:r>
                    </a:p>
                  </a:txBody>
                  <a:tcPr marL="0" marR="0" marT="0" marB="0">
                    <a:lnL>
                      <a:noFill/>
                    </a:lnL>
                    <a:lnR>
                      <a:noFill/>
                    </a:lnR>
                    <a:lnT>
                      <a:noFill/>
                    </a:lnT>
                    <a:lnB>
                      <a:noFill/>
                    </a:lnB>
                  </a:tcPr>
                </a:tc>
              </a:tr>
              <a:tr h="247650">
                <a:tc>
                  <a:txBody>
                    <a:bodyPr/>
                    <a:lstStyle/>
                    <a:p>
                      <a:pPr algn="l" fontAlgn="t"/>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Hijacking</a:t>
                      </a:r>
                    </a:p>
                  </a:txBody>
                  <a:tcPr marL="0" marR="0" marT="0" marB="0">
                    <a:lnL>
                      <a:noFill/>
                    </a:lnL>
                    <a:lnR>
                      <a:noFill/>
                    </a:lnR>
                    <a:lnT>
                      <a:noFill/>
                    </a:lnT>
                    <a:lnB>
                      <a:noFill/>
                    </a:lnB>
                  </a:tcPr>
                </a:tc>
              </a:tr>
              <a:tr h="247650">
                <a:tc>
                  <a:txBody>
                    <a:bodyPr/>
                    <a:lstStyle/>
                    <a:p>
                      <a:pPr algn="l" fontAlgn="t"/>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Murder</a:t>
                      </a:r>
                    </a:p>
                  </a:txBody>
                  <a:tcPr marL="0" marR="0" marT="0" marB="0">
                    <a:lnL>
                      <a:noFill/>
                    </a:lnL>
                    <a:lnR>
                      <a:noFill/>
                    </a:lnR>
                    <a:lnT>
                      <a:noFill/>
                    </a:lnT>
                    <a:lnB>
                      <a:noFill/>
                    </a:lnB>
                  </a:tcPr>
                </a:tc>
              </a:tr>
              <a:tr h="247650">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Robbery</a:t>
                      </a:r>
                    </a:p>
                  </a:txBody>
                  <a:tcPr marL="0" marR="0" marT="0" marB="0">
                    <a:lnL>
                      <a:noFill/>
                    </a:lnL>
                    <a:lnR>
                      <a:noFill/>
                    </a:lnR>
                    <a:lnT>
                      <a:noFill/>
                    </a:lnT>
                    <a:lnB>
                      <a:noFill/>
                    </a:lnB>
                  </a:tcPr>
                </a:tc>
              </a:tr>
              <a:tr h="247650">
                <a:tc>
                  <a:txBody>
                    <a:bodyPr/>
                    <a:lstStyle/>
                    <a:p>
                      <a:pPr algn="l" fontAlgn="t"/>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Security</a:t>
                      </a:r>
                    </a:p>
                  </a:txBody>
                  <a:tcPr marL="0" marR="0" marT="0" marB="0">
                    <a:lnL>
                      <a:noFill/>
                    </a:lnL>
                    <a:lnR>
                      <a:noFill/>
                    </a:lnR>
                    <a:lnT>
                      <a:noFill/>
                    </a:lnT>
                    <a:lnB>
                      <a:noFill/>
                    </a:lnB>
                  </a:tcPr>
                </a:tc>
              </a:tr>
              <a:tr h="247650">
                <a:tc>
                  <a:txBody>
                    <a:bodyPr/>
                    <a:lstStyle/>
                    <a:p>
                      <a:pPr algn="l" fontAlgn="t"/>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dirty="0">
                          <a:solidFill>
                            <a:schemeClr val="bg1">
                              <a:lumMod val="50000"/>
                            </a:schemeClr>
                          </a:solidFill>
                          <a:latin typeface="+mn-lt"/>
                        </a:rPr>
                        <a:t>Threat</a:t>
                      </a:r>
                    </a:p>
                  </a:txBody>
                  <a:tcPr marL="0" marR="0" marT="0" marB="0">
                    <a:lnL>
                      <a:noFill/>
                    </a:lnL>
                    <a:lnR>
                      <a:noFill/>
                    </a:lnR>
                    <a:lnT>
                      <a:noFill/>
                    </a:lnT>
                    <a:lnB>
                      <a:noFill/>
                    </a:lnB>
                  </a:tcPr>
                </a:tc>
              </a:tr>
            </a:tbl>
          </a:graphicData>
        </a:graphic>
      </p:graphicFrame>
      <p:graphicFrame>
        <p:nvGraphicFramePr>
          <p:cNvPr id="157" name="Table 156"/>
          <p:cNvGraphicFramePr>
            <a:graphicFrameLocks noGrp="1"/>
          </p:cNvGraphicFramePr>
          <p:nvPr/>
        </p:nvGraphicFramePr>
        <p:xfrm>
          <a:off x="2483768" y="692696"/>
          <a:ext cx="1594792" cy="5688636"/>
        </p:xfrm>
        <a:graphic>
          <a:graphicData uri="http://schemas.openxmlformats.org/drawingml/2006/table">
            <a:tbl>
              <a:tblPr/>
              <a:tblGrid>
                <a:gridCol w="190830"/>
                <a:gridCol w="1403962"/>
              </a:tblGrid>
              <a:tr h="247332">
                <a:tc gridSpan="2">
                  <a:txBody>
                    <a:bodyPr/>
                    <a:lstStyle/>
                    <a:p>
                      <a:pPr algn="l" fontAlgn="t"/>
                      <a:r>
                        <a:rPr lang="en-GB" sz="1100" b="1" i="0" u="none" strike="noStrike" dirty="0">
                          <a:solidFill>
                            <a:schemeClr val="bg1">
                              <a:lumMod val="50000"/>
                            </a:schemeClr>
                          </a:solidFill>
                          <a:latin typeface="+mn-lt"/>
                        </a:rPr>
                        <a:t>Physical Closure</a:t>
                      </a:r>
                    </a:p>
                  </a:txBody>
                  <a:tcPr marL="0" marR="0" marT="0" marB="0">
                    <a:lnL>
                      <a:noFill/>
                    </a:lnL>
                    <a:lnR>
                      <a:noFill/>
                    </a:lnR>
                    <a:lnT>
                      <a:noFill/>
                    </a:lnT>
                    <a:lnB>
                      <a:noFill/>
                    </a:lnB>
                  </a:tcPr>
                </a:tc>
                <a:tc hMerge="1">
                  <a:txBody>
                    <a:bodyPr/>
                    <a:lstStyle/>
                    <a:p>
                      <a:endParaRPr lang="en-GB"/>
                    </a:p>
                  </a:txBody>
                  <a:tcPr/>
                </a:tc>
              </a:tr>
              <a:tr h="247332">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Checkpoint</a:t>
                      </a:r>
                    </a:p>
                  </a:txBody>
                  <a:tcPr marL="0" marR="0" marT="0" marB="0">
                    <a:lnL>
                      <a:noFill/>
                    </a:lnL>
                    <a:lnR>
                      <a:noFill/>
                    </a:lnR>
                    <a:lnT>
                      <a:noFill/>
                    </a:lnT>
                    <a:lnB>
                      <a:noFill/>
                    </a:lnB>
                  </a:tcPr>
                </a:tc>
              </a:tr>
              <a:tr h="247332">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Cross Border</a:t>
                      </a:r>
                    </a:p>
                  </a:txBody>
                  <a:tcPr marL="0" marR="0" marT="0" marB="0">
                    <a:lnL>
                      <a:noFill/>
                    </a:lnL>
                    <a:lnR>
                      <a:noFill/>
                    </a:lnR>
                    <a:lnT>
                      <a:noFill/>
                    </a:lnT>
                    <a:lnB>
                      <a:noFill/>
                    </a:lnB>
                  </a:tcPr>
                </a:tc>
              </a:tr>
              <a:tr h="247332">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dirty="0" err="1">
                          <a:solidFill>
                            <a:schemeClr val="bg1">
                              <a:lumMod val="50000"/>
                            </a:schemeClr>
                          </a:solidFill>
                          <a:latin typeface="+mn-lt"/>
                        </a:rPr>
                        <a:t>Earthmound</a:t>
                      </a:r>
                      <a:endParaRPr lang="en-GB" sz="1100" b="0" i="0" u="none" strike="noStrike" dirty="0">
                        <a:solidFill>
                          <a:schemeClr val="bg1">
                            <a:lumMod val="50000"/>
                          </a:schemeClr>
                        </a:solidFill>
                        <a:latin typeface="+mn-lt"/>
                      </a:endParaRPr>
                    </a:p>
                  </a:txBody>
                  <a:tcPr marL="0" marR="0" marT="0" marB="0">
                    <a:lnL>
                      <a:noFill/>
                    </a:lnL>
                    <a:lnR>
                      <a:noFill/>
                    </a:lnR>
                    <a:lnT>
                      <a:noFill/>
                    </a:lnT>
                    <a:lnB>
                      <a:noFill/>
                    </a:lnB>
                  </a:tcPr>
                </a:tc>
              </a:tr>
              <a:tr h="247332">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Military Gate</a:t>
                      </a:r>
                    </a:p>
                  </a:txBody>
                  <a:tcPr marL="0" marR="0" marT="0" marB="0">
                    <a:lnL>
                      <a:noFill/>
                    </a:lnL>
                    <a:lnR>
                      <a:noFill/>
                    </a:lnR>
                    <a:lnT>
                      <a:noFill/>
                    </a:lnT>
                    <a:lnB>
                      <a:noFill/>
                    </a:lnB>
                  </a:tcPr>
                </a:tc>
              </a:tr>
              <a:tr h="247332">
                <a:tc>
                  <a:txBody>
                    <a:bodyPr/>
                    <a:lstStyle/>
                    <a:p>
                      <a:pPr algn="l" fontAlgn="t"/>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Observation Tower</a:t>
                      </a:r>
                    </a:p>
                  </a:txBody>
                  <a:tcPr marL="0" marR="0" marT="0" marB="0">
                    <a:lnL>
                      <a:noFill/>
                    </a:lnL>
                    <a:lnR>
                      <a:noFill/>
                    </a:lnR>
                    <a:lnT>
                      <a:noFill/>
                    </a:lnT>
                    <a:lnB>
                      <a:noFill/>
                    </a:lnB>
                  </a:tcPr>
                </a:tc>
              </a:tr>
              <a:tr h="247332">
                <a:tc>
                  <a:txBody>
                    <a:bodyPr/>
                    <a:lstStyle/>
                    <a:p>
                      <a:pPr algn="l" fontAlgn="t"/>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Physical Closure</a:t>
                      </a:r>
                    </a:p>
                  </a:txBody>
                  <a:tcPr marL="0" marR="0" marT="0" marB="0">
                    <a:lnL>
                      <a:noFill/>
                    </a:lnL>
                    <a:lnR>
                      <a:noFill/>
                    </a:lnR>
                    <a:lnT>
                      <a:noFill/>
                    </a:lnT>
                    <a:lnB>
                      <a:noFill/>
                    </a:lnB>
                  </a:tcPr>
                </a:tc>
              </a:tr>
              <a:tr h="247332">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Road Barrier</a:t>
                      </a:r>
                    </a:p>
                  </a:txBody>
                  <a:tcPr marL="0" marR="0" marT="0" marB="0">
                    <a:lnL>
                      <a:noFill/>
                    </a:lnL>
                    <a:lnR>
                      <a:noFill/>
                    </a:lnR>
                    <a:lnT>
                      <a:noFill/>
                    </a:lnT>
                    <a:lnB>
                      <a:noFill/>
                    </a:lnB>
                  </a:tcPr>
                </a:tc>
              </a:tr>
              <a:tr h="247332">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Road Block</a:t>
                      </a:r>
                    </a:p>
                  </a:txBody>
                  <a:tcPr marL="0" marR="0" marT="0" marB="0">
                    <a:lnL>
                      <a:noFill/>
                    </a:lnL>
                    <a:lnR>
                      <a:noFill/>
                    </a:lnR>
                    <a:lnT>
                      <a:noFill/>
                    </a:lnT>
                    <a:lnB>
                      <a:noFill/>
                    </a:lnB>
                  </a:tcPr>
                </a:tc>
              </a:tr>
              <a:tr h="247332">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Road Gate</a:t>
                      </a:r>
                    </a:p>
                  </a:txBody>
                  <a:tcPr marL="0" marR="0" marT="0" marB="0">
                    <a:lnL>
                      <a:noFill/>
                    </a:lnL>
                    <a:lnR>
                      <a:noFill/>
                    </a:lnR>
                    <a:lnT>
                      <a:noFill/>
                    </a:lnT>
                    <a:lnB>
                      <a:noFill/>
                    </a:lnB>
                  </a:tcPr>
                </a:tc>
              </a:tr>
              <a:tr h="247332">
                <a:tc>
                  <a:txBody>
                    <a:bodyPr/>
                    <a:lstStyle/>
                    <a:p>
                      <a:pPr algn="l" fontAlgn="t"/>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Trench</a:t>
                      </a:r>
                    </a:p>
                  </a:txBody>
                  <a:tcPr marL="0" marR="0" marT="0" marB="0">
                    <a:lnL>
                      <a:noFill/>
                    </a:lnL>
                    <a:lnR>
                      <a:noFill/>
                    </a:lnR>
                    <a:lnT>
                      <a:noFill/>
                    </a:lnT>
                    <a:lnB>
                      <a:noFill/>
                    </a:lnB>
                  </a:tcPr>
                </a:tc>
              </a:tr>
              <a:tr h="247332">
                <a:tc>
                  <a:txBody>
                    <a:bodyPr/>
                    <a:lstStyle/>
                    <a:p>
                      <a:pPr algn="l" fontAlgn="t"/>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r>
              <a:tr h="247332">
                <a:tc gridSpan="2">
                  <a:txBody>
                    <a:bodyPr/>
                    <a:lstStyle/>
                    <a:p>
                      <a:pPr algn="l" fontAlgn="t"/>
                      <a:r>
                        <a:rPr lang="en-GB" sz="1100" b="1" i="0" u="none" strike="noStrike">
                          <a:solidFill>
                            <a:schemeClr val="bg1">
                              <a:lumMod val="50000"/>
                            </a:schemeClr>
                          </a:solidFill>
                          <a:latin typeface="+mn-lt"/>
                        </a:rPr>
                        <a:t>Armed Troop</a:t>
                      </a:r>
                    </a:p>
                  </a:txBody>
                  <a:tcPr marL="0" marR="0" marT="0" marB="0">
                    <a:lnL>
                      <a:noFill/>
                    </a:lnL>
                    <a:lnR>
                      <a:noFill/>
                    </a:lnR>
                    <a:lnT>
                      <a:noFill/>
                    </a:lnT>
                    <a:lnB>
                      <a:noFill/>
                    </a:lnB>
                  </a:tcPr>
                </a:tc>
                <a:tc hMerge="1">
                  <a:txBody>
                    <a:bodyPr/>
                    <a:lstStyle/>
                    <a:p>
                      <a:endParaRPr lang="en-GB"/>
                    </a:p>
                  </a:txBody>
                  <a:tcPr/>
                </a:tc>
              </a:tr>
              <a:tr h="247332">
                <a:tc>
                  <a:txBody>
                    <a:bodyPr/>
                    <a:lstStyle/>
                    <a:p>
                      <a:pPr algn="l" fontAlgn="t"/>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Armed Troop</a:t>
                      </a:r>
                    </a:p>
                  </a:txBody>
                  <a:tcPr marL="0" marR="0" marT="0" marB="0">
                    <a:lnL>
                      <a:noFill/>
                    </a:lnL>
                    <a:lnR>
                      <a:noFill/>
                    </a:lnR>
                    <a:lnT>
                      <a:noFill/>
                    </a:lnT>
                    <a:lnB>
                      <a:noFill/>
                    </a:lnB>
                  </a:tcPr>
                </a:tc>
              </a:tr>
              <a:tr h="247332">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Child Combatant</a:t>
                      </a:r>
                    </a:p>
                  </a:txBody>
                  <a:tcPr marL="0" marR="0" marT="0" marB="0">
                    <a:lnL>
                      <a:noFill/>
                    </a:lnL>
                    <a:lnR>
                      <a:noFill/>
                    </a:lnR>
                    <a:lnT>
                      <a:noFill/>
                    </a:lnT>
                    <a:lnB>
                      <a:noFill/>
                    </a:lnB>
                  </a:tcPr>
                </a:tc>
              </a:tr>
              <a:tr h="247332">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dirty="0">
                          <a:solidFill>
                            <a:schemeClr val="bg1">
                              <a:lumMod val="50000"/>
                            </a:schemeClr>
                          </a:solidFill>
                          <a:latin typeface="+mn-lt"/>
                        </a:rPr>
                        <a:t>National Army</a:t>
                      </a:r>
                    </a:p>
                  </a:txBody>
                  <a:tcPr marL="0" marR="0" marT="0" marB="0">
                    <a:lnL>
                      <a:noFill/>
                    </a:lnL>
                    <a:lnR>
                      <a:noFill/>
                    </a:lnR>
                    <a:lnT>
                      <a:noFill/>
                    </a:lnT>
                    <a:lnB>
                      <a:noFill/>
                    </a:lnB>
                  </a:tcPr>
                </a:tc>
              </a:tr>
              <a:tr h="247332">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Rebel Army</a:t>
                      </a:r>
                    </a:p>
                  </a:txBody>
                  <a:tcPr marL="0" marR="0" marT="0" marB="0">
                    <a:lnL>
                      <a:noFill/>
                    </a:lnL>
                    <a:lnR>
                      <a:noFill/>
                    </a:lnR>
                    <a:lnT>
                      <a:noFill/>
                    </a:lnT>
                    <a:lnB>
                      <a:noFill/>
                    </a:lnB>
                  </a:tcPr>
                </a:tc>
              </a:tr>
              <a:tr h="247332">
                <a:tc>
                  <a:txBody>
                    <a:bodyPr/>
                    <a:lstStyle/>
                    <a:p>
                      <a:pPr algn="l" fontAlgn="t"/>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r>
              <a:tr h="247332">
                <a:tc gridSpan="2">
                  <a:txBody>
                    <a:bodyPr/>
                    <a:lstStyle/>
                    <a:p>
                      <a:pPr algn="l" fontAlgn="t"/>
                      <a:r>
                        <a:rPr lang="en-GB" sz="1100" b="1" i="0" u="none" strike="noStrike">
                          <a:solidFill>
                            <a:schemeClr val="bg1">
                              <a:lumMod val="50000"/>
                            </a:schemeClr>
                          </a:solidFill>
                          <a:latin typeface="+mn-lt"/>
                        </a:rPr>
                        <a:t>Mine and UXO Presence</a:t>
                      </a:r>
                    </a:p>
                  </a:txBody>
                  <a:tcPr marL="0" marR="0" marT="0" marB="0">
                    <a:lnL>
                      <a:noFill/>
                    </a:lnL>
                    <a:lnR>
                      <a:noFill/>
                    </a:lnR>
                    <a:lnT>
                      <a:noFill/>
                    </a:lnT>
                    <a:lnB>
                      <a:noFill/>
                    </a:lnB>
                  </a:tcPr>
                </a:tc>
                <a:tc hMerge="1">
                  <a:txBody>
                    <a:bodyPr/>
                    <a:lstStyle/>
                    <a:p>
                      <a:endParaRPr lang="en-GB"/>
                    </a:p>
                  </a:txBody>
                  <a:tcPr/>
                </a:tc>
              </a:tr>
              <a:tr h="247332">
                <a:tc>
                  <a:txBody>
                    <a:bodyPr/>
                    <a:lstStyle/>
                    <a:p>
                      <a:pPr algn="l" fontAlgn="t"/>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Dangerous Areas</a:t>
                      </a:r>
                    </a:p>
                  </a:txBody>
                  <a:tcPr marL="0" marR="0" marT="0" marB="0">
                    <a:lnL>
                      <a:noFill/>
                    </a:lnL>
                    <a:lnR>
                      <a:noFill/>
                    </a:lnR>
                    <a:lnT>
                      <a:noFill/>
                    </a:lnT>
                    <a:lnB>
                      <a:noFill/>
                    </a:lnB>
                  </a:tcPr>
                </a:tc>
              </a:tr>
              <a:tr h="247332">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Mine UXO Presence</a:t>
                      </a:r>
                    </a:p>
                  </a:txBody>
                  <a:tcPr marL="0" marR="0" marT="0" marB="0">
                    <a:lnL>
                      <a:noFill/>
                    </a:lnL>
                    <a:lnR>
                      <a:noFill/>
                    </a:lnR>
                    <a:lnT>
                      <a:noFill/>
                    </a:lnT>
                    <a:lnB>
                      <a:noFill/>
                    </a:lnB>
                  </a:tcPr>
                </a:tc>
              </a:tr>
              <a:tr h="247332">
                <a:tc>
                  <a:txBody>
                    <a:bodyPr/>
                    <a:lstStyle/>
                    <a:p>
                      <a:pPr algn="l" fontAlgn="t"/>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Mined Areas</a:t>
                      </a:r>
                    </a:p>
                  </a:txBody>
                  <a:tcPr marL="0" marR="0" marT="0" marB="0">
                    <a:lnL>
                      <a:noFill/>
                    </a:lnL>
                    <a:lnR>
                      <a:noFill/>
                    </a:lnR>
                    <a:lnT>
                      <a:noFill/>
                    </a:lnT>
                    <a:lnB>
                      <a:noFill/>
                    </a:lnB>
                  </a:tcPr>
                </a:tc>
              </a:tr>
              <a:tr h="247332">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dirty="0">
                          <a:solidFill>
                            <a:schemeClr val="bg1">
                              <a:lumMod val="50000"/>
                            </a:schemeClr>
                          </a:solidFill>
                          <a:latin typeface="+mn-lt"/>
                        </a:rPr>
                        <a:t>UXO Spots</a:t>
                      </a:r>
                    </a:p>
                  </a:txBody>
                  <a:tcPr marL="0" marR="0" marT="0" marB="0">
                    <a:lnL>
                      <a:noFill/>
                    </a:lnL>
                    <a:lnR>
                      <a:noFill/>
                    </a:lnR>
                    <a:lnT>
                      <a:noFill/>
                    </a:lnT>
                    <a:lnB>
                      <a:noFill/>
                    </a:lnB>
                  </a:tcPr>
                </a:tc>
              </a:tr>
            </a:tbl>
          </a:graphicData>
        </a:graphic>
      </p:graphicFrame>
      <p:graphicFrame>
        <p:nvGraphicFramePr>
          <p:cNvPr id="176" name="Table 175"/>
          <p:cNvGraphicFramePr>
            <a:graphicFrameLocks noGrp="1"/>
          </p:cNvGraphicFramePr>
          <p:nvPr/>
        </p:nvGraphicFramePr>
        <p:xfrm>
          <a:off x="4572000" y="692696"/>
          <a:ext cx="1728192" cy="2203443"/>
        </p:xfrm>
        <a:graphic>
          <a:graphicData uri="http://schemas.openxmlformats.org/drawingml/2006/table">
            <a:tbl>
              <a:tblPr/>
              <a:tblGrid>
                <a:gridCol w="206793"/>
                <a:gridCol w="1521399"/>
              </a:tblGrid>
              <a:tr h="244827">
                <a:tc gridSpan="2">
                  <a:txBody>
                    <a:bodyPr/>
                    <a:lstStyle/>
                    <a:p>
                      <a:pPr algn="l" fontAlgn="t"/>
                      <a:r>
                        <a:rPr lang="en-GB" sz="1100" b="1" i="0" u="none" strike="noStrike" dirty="0">
                          <a:solidFill>
                            <a:schemeClr val="bg1">
                              <a:lumMod val="50000"/>
                            </a:schemeClr>
                          </a:solidFill>
                          <a:latin typeface="+mn-lt"/>
                        </a:rPr>
                        <a:t>Water and Sanitation</a:t>
                      </a:r>
                    </a:p>
                  </a:txBody>
                  <a:tcPr marL="0" marR="0" marT="0" marB="0">
                    <a:lnL>
                      <a:noFill/>
                    </a:lnL>
                    <a:lnR>
                      <a:noFill/>
                    </a:lnR>
                    <a:lnT>
                      <a:noFill/>
                    </a:lnT>
                    <a:lnB>
                      <a:noFill/>
                    </a:lnB>
                  </a:tcPr>
                </a:tc>
                <a:tc hMerge="1">
                  <a:txBody>
                    <a:bodyPr/>
                    <a:lstStyle/>
                    <a:p>
                      <a:endParaRPr lang="en-GB"/>
                    </a:p>
                  </a:txBody>
                  <a:tcPr/>
                </a:tc>
              </a:tr>
              <a:tr h="244827">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Borehole</a:t>
                      </a:r>
                    </a:p>
                  </a:txBody>
                  <a:tcPr marL="0" marR="0" marT="0" marB="0">
                    <a:lnL>
                      <a:noFill/>
                    </a:lnL>
                    <a:lnR>
                      <a:noFill/>
                    </a:lnR>
                    <a:lnT>
                      <a:noFill/>
                    </a:lnT>
                    <a:lnB>
                      <a:noFill/>
                    </a:lnB>
                  </a:tcPr>
                </a:tc>
              </a:tr>
              <a:tr h="244827">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Latrine</a:t>
                      </a:r>
                    </a:p>
                  </a:txBody>
                  <a:tcPr marL="0" marR="0" marT="0" marB="0">
                    <a:lnL>
                      <a:noFill/>
                    </a:lnL>
                    <a:lnR>
                      <a:noFill/>
                    </a:lnR>
                    <a:lnT>
                      <a:noFill/>
                    </a:lnT>
                    <a:lnB>
                      <a:noFill/>
                    </a:lnB>
                  </a:tcPr>
                </a:tc>
              </a:tr>
              <a:tr h="244827">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Potable Water Source</a:t>
                      </a:r>
                    </a:p>
                  </a:txBody>
                  <a:tcPr marL="0" marR="0" marT="0" marB="0">
                    <a:lnL>
                      <a:noFill/>
                    </a:lnL>
                    <a:lnR>
                      <a:noFill/>
                    </a:lnR>
                    <a:lnT>
                      <a:noFill/>
                    </a:lnT>
                    <a:lnB>
                      <a:noFill/>
                    </a:lnB>
                  </a:tcPr>
                </a:tc>
              </a:tr>
              <a:tr h="244827">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Spring Water</a:t>
                      </a:r>
                    </a:p>
                  </a:txBody>
                  <a:tcPr marL="0" marR="0" marT="0" marB="0">
                    <a:lnL>
                      <a:noFill/>
                    </a:lnL>
                    <a:lnR>
                      <a:noFill/>
                    </a:lnR>
                    <a:lnT>
                      <a:noFill/>
                    </a:lnT>
                    <a:lnB>
                      <a:noFill/>
                    </a:lnB>
                  </a:tcPr>
                </a:tc>
              </a:tr>
              <a:tr h="244827">
                <a:tc>
                  <a:txBody>
                    <a:bodyPr/>
                    <a:lstStyle/>
                    <a:p>
                      <a:pPr algn="l" fontAlgn="t"/>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Submersible Pump</a:t>
                      </a:r>
                    </a:p>
                  </a:txBody>
                  <a:tcPr marL="0" marR="0" marT="0" marB="0">
                    <a:lnL>
                      <a:noFill/>
                    </a:lnL>
                    <a:lnR>
                      <a:noFill/>
                    </a:lnR>
                    <a:lnT>
                      <a:noFill/>
                    </a:lnT>
                    <a:lnB>
                      <a:noFill/>
                    </a:lnB>
                  </a:tcPr>
                </a:tc>
              </a:tr>
              <a:tr h="244827">
                <a:tc>
                  <a:txBody>
                    <a:bodyPr/>
                    <a:lstStyle/>
                    <a:p>
                      <a:pPr algn="l" fontAlgn="t"/>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dirty="0" err="1">
                          <a:solidFill>
                            <a:schemeClr val="bg1">
                              <a:lumMod val="50000"/>
                            </a:schemeClr>
                          </a:solidFill>
                          <a:latin typeface="+mn-lt"/>
                        </a:rPr>
                        <a:t>Tapstand</a:t>
                      </a:r>
                      <a:endParaRPr lang="en-GB" sz="1100" b="0" i="0" u="none" strike="noStrike" dirty="0">
                        <a:solidFill>
                          <a:schemeClr val="bg1">
                            <a:lumMod val="50000"/>
                          </a:schemeClr>
                        </a:solidFill>
                        <a:latin typeface="+mn-lt"/>
                      </a:endParaRPr>
                    </a:p>
                  </a:txBody>
                  <a:tcPr marL="0" marR="0" marT="0" marB="0">
                    <a:lnL>
                      <a:noFill/>
                    </a:lnL>
                    <a:lnR>
                      <a:noFill/>
                    </a:lnR>
                    <a:lnT>
                      <a:noFill/>
                    </a:lnT>
                    <a:lnB>
                      <a:noFill/>
                    </a:lnB>
                  </a:tcPr>
                </a:tc>
              </a:tr>
              <a:tr h="244827">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Water Sources</a:t>
                      </a:r>
                    </a:p>
                  </a:txBody>
                  <a:tcPr marL="0" marR="0" marT="0" marB="0">
                    <a:lnL>
                      <a:noFill/>
                    </a:lnL>
                    <a:lnR>
                      <a:noFill/>
                    </a:lnR>
                    <a:lnT>
                      <a:noFill/>
                    </a:lnT>
                    <a:lnB>
                      <a:noFill/>
                    </a:lnB>
                  </a:tcPr>
                </a:tc>
              </a:tr>
              <a:tr h="244827">
                <a:tc>
                  <a:txBody>
                    <a:bodyPr/>
                    <a:lstStyle/>
                    <a:p>
                      <a:pPr algn="l" fontAlgn="t"/>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dirty="0">
                          <a:solidFill>
                            <a:schemeClr val="bg1">
                              <a:lumMod val="50000"/>
                            </a:schemeClr>
                          </a:solidFill>
                          <a:latin typeface="+mn-lt"/>
                        </a:rPr>
                        <a:t>Well</a:t>
                      </a:r>
                    </a:p>
                  </a:txBody>
                  <a:tcPr marL="0" marR="0" marT="0" marB="0">
                    <a:lnL>
                      <a:noFill/>
                    </a:lnL>
                    <a:lnR>
                      <a:noFill/>
                    </a:lnR>
                    <a:lnT>
                      <a:noFill/>
                    </a:lnT>
                    <a:lnB>
                      <a:noFill/>
                    </a:lnB>
                  </a:tcPr>
                </a:tc>
              </a:tr>
            </a:tbl>
          </a:graphicData>
        </a:graphic>
      </p:graphicFrame>
      <p:graphicFrame>
        <p:nvGraphicFramePr>
          <p:cNvPr id="206" name="Table 205"/>
          <p:cNvGraphicFramePr>
            <a:graphicFrameLocks noGrp="1"/>
          </p:cNvGraphicFramePr>
          <p:nvPr/>
        </p:nvGraphicFramePr>
        <p:xfrm>
          <a:off x="6732240" y="692698"/>
          <a:ext cx="1594792" cy="5760649"/>
        </p:xfrm>
        <a:graphic>
          <a:graphicData uri="http://schemas.openxmlformats.org/drawingml/2006/table">
            <a:tbl>
              <a:tblPr/>
              <a:tblGrid>
                <a:gridCol w="190830"/>
                <a:gridCol w="1403962"/>
              </a:tblGrid>
              <a:tr h="250463">
                <a:tc gridSpan="2">
                  <a:txBody>
                    <a:bodyPr/>
                    <a:lstStyle/>
                    <a:p>
                      <a:pPr algn="l" fontAlgn="t"/>
                      <a:r>
                        <a:rPr lang="en-GB" sz="1100" b="1" i="0" u="none" strike="noStrike" dirty="0">
                          <a:solidFill>
                            <a:schemeClr val="bg1">
                              <a:lumMod val="50000"/>
                            </a:schemeClr>
                          </a:solidFill>
                          <a:latin typeface="+mn-lt"/>
                        </a:rPr>
                        <a:t>Relief Materials</a:t>
                      </a:r>
                    </a:p>
                  </a:txBody>
                  <a:tcPr marL="0" marR="0" marT="0" marB="0">
                    <a:lnL>
                      <a:noFill/>
                    </a:lnL>
                    <a:lnR>
                      <a:noFill/>
                    </a:lnR>
                    <a:lnT>
                      <a:noFill/>
                    </a:lnT>
                    <a:lnB>
                      <a:noFill/>
                    </a:lnB>
                  </a:tcPr>
                </a:tc>
                <a:tc hMerge="1">
                  <a:txBody>
                    <a:bodyPr/>
                    <a:lstStyle/>
                    <a:p>
                      <a:endParaRPr lang="en-GB"/>
                    </a:p>
                  </a:txBody>
                  <a:tcPr/>
                </a:tc>
              </a:tr>
              <a:tr h="250463">
                <a:tc>
                  <a:txBody>
                    <a:bodyPr/>
                    <a:lstStyle/>
                    <a:p>
                      <a:pPr algn="l" fontAlgn="t"/>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Blanket</a:t>
                      </a:r>
                    </a:p>
                  </a:txBody>
                  <a:tcPr marL="0" marR="0" marT="0" marB="0">
                    <a:lnL>
                      <a:noFill/>
                    </a:lnL>
                    <a:lnR>
                      <a:noFill/>
                    </a:lnR>
                    <a:lnT>
                      <a:noFill/>
                    </a:lnT>
                    <a:lnB>
                      <a:noFill/>
                    </a:lnB>
                  </a:tcPr>
                </a:tc>
              </a:tr>
              <a:tr h="250463">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Bottle of Water</a:t>
                      </a:r>
                    </a:p>
                  </a:txBody>
                  <a:tcPr marL="0" marR="0" marT="0" marB="0">
                    <a:lnL>
                      <a:noFill/>
                    </a:lnL>
                    <a:lnR>
                      <a:noFill/>
                    </a:lnR>
                    <a:lnT>
                      <a:noFill/>
                    </a:lnT>
                    <a:lnB>
                      <a:noFill/>
                    </a:lnB>
                  </a:tcPr>
                </a:tc>
              </a:tr>
              <a:tr h="250463">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dirty="0">
                          <a:solidFill>
                            <a:schemeClr val="bg1">
                              <a:lumMod val="50000"/>
                            </a:schemeClr>
                          </a:solidFill>
                          <a:latin typeface="+mn-lt"/>
                        </a:rPr>
                        <a:t>Bucket Jerry Can</a:t>
                      </a:r>
                    </a:p>
                  </a:txBody>
                  <a:tcPr marL="0" marR="0" marT="0" marB="0">
                    <a:lnL>
                      <a:noFill/>
                    </a:lnL>
                    <a:lnR>
                      <a:noFill/>
                    </a:lnR>
                    <a:lnT>
                      <a:noFill/>
                    </a:lnT>
                    <a:lnB>
                      <a:noFill/>
                    </a:lnB>
                  </a:tcPr>
                </a:tc>
              </a:tr>
              <a:tr h="250463">
                <a:tc>
                  <a:txBody>
                    <a:bodyPr/>
                    <a:lstStyle/>
                    <a:p>
                      <a:pPr algn="l" fontAlgn="t"/>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Clothing</a:t>
                      </a:r>
                    </a:p>
                  </a:txBody>
                  <a:tcPr marL="0" marR="0" marT="0" marB="0">
                    <a:lnL>
                      <a:noFill/>
                    </a:lnL>
                    <a:lnR>
                      <a:noFill/>
                    </a:lnR>
                    <a:lnT>
                      <a:noFill/>
                    </a:lnT>
                    <a:lnB>
                      <a:noFill/>
                    </a:lnB>
                  </a:tcPr>
                </a:tc>
              </a:tr>
              <a:tr h="250463">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Food</a:t>
                      </a:r>
                    </a:p>
                  </a:txBody>
                  <a:tcPr marL="0" marR="0" marT="0" marB="0">
                    <a:lnL>
                      <a:noFill/>
                    </a:lnL>
                    <a:lnR>
                      <a:noFill/>
                    </a:lnR>
                    <a:lnT>
                      <a:noFill/>
                    </a:lnT>
                    <a:lnB>
                      <a:noFill/>
                    </a:lnB>
                  </a:tcPr>
                </a:tc>
              </a:tr>
              <a:tr h="250463">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Kitchen Sets</a:t>
                      </a:r>
                    </a:p>
                  </a:txBody>
                  <a:tcPr marL="0" marR="0" marT="0" marB="0">
                    <a:lnL>
                      <a:noFill/>
                    </a:lnL>
                    <a:lnR>
                      <a:noFill/>
                    </a:lnR>
                    <a:lnT>
                      <a:noFill/>
                    </a:lnT>
                    <a:lnB>
                      <a:noFill/>
                    </a:lnB>
                  </a:tcPr>
                </a:tc>
              </a:tr>
              <a:tr h="250463">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Matress</a:t>
                      </a:r>
                    </a:p>
                  </a:txBody>
                  <a:tcPr marL="0" marR="0" marT="0" marB="0">
                    <a:lnL>
                      <a:noFill/>
                    </a:lnL>
                    <a:lnR>
                      <a:noFill/>
                    </a:lnR>
                    <a:lnT>
                      <a:noFill/>
                    </a:lnT>
                    <a:lnB>
                      <a:noFill/>
                    </a:lnB>
                  </a:tcPr>
                </a:tc>
              </a:tr>
              <a:tr h="250463">
                <a:tc>
                  <a:txBody>
                    <a:bodyPr/>
                    <a:lstStyle/>
                    <a:p>
                      <a:pPr algn="l" fontAlgn="t"/>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Medical Supply</a:t>
                      </a:r>
                    </a:p>
                  </a:txBody>
                  <a:tcPr marL="0" marR="0" marT="0" marB="0">
                    <a:lnL>
                      <a:noFill/>
                    </a:lnL>
                    <a:lnR>
                      <a:noFill/>
                    </a:lnR>
                    <a:lnT>
                      <a:noFill/>
                    </a:lnT>
                    <a:lnB>
                      <a:noFill/>
                    </a:lnB>
                  </a:tcPr>
                </a:tc>
              </a:tr>
              <a:tr h="250463">
                <a:tc>
                  <a:txBody>
                    <a:bodyPr/>
                    <a:lstStyle/>
                    <a:p>
                      <a:pPr algn="l" fontAlgn="t"/>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Medicine</a:t>
                      </a:r>
                    </a:p>
                  </a:txBody>
                  <a:tcPr marL="0" marR="0" marT="0" marB="0">
                    <a:lnL>
                      <a:noFill/>
                    </a:lnL>
                    <a:lnR>
                      <a:noFill/>
                    </a:lnR>
                    <a:lnT>
                      <a:noFill/>
                    </a:lnT>
                    <a:lnB>
                      <a:noFill/>
                    </a:lnB>
                  </a:tcPr>
                </a:tc>
              </a:tr>
              <a:tr h="250463">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Mosquito Net</a:t>
                      </a:r>
                    </a:p>
                  </a:txBody>
                  <a:tcPr marL="0" marR="0" marT="0" marB="0">
                    <a:lnL>
                      <a:noFill/>
                    </a:lnL>
                    <a:lnR>
                      <a:noFill/>
                    </a:lnR>
                    <a:lnT>
                      <a:noFill/>
                    </a:lnT>
                    <a:lnB>
                      <a:noFill/>
                    </a:lnB>
                  </a:tcPr>
                </a:tc>
              </a:tr>
              <a:tr h="250463">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Non Food Item</a:t>
                      </a:r>
                    </a:p>
                  </a:txBody>
                  <a:tcPr marL="0" marR="0" marT="0" marB="0">
                    <a:lnL>
                      <a:noFill/>
                    </a:lnL>
                    <a:lnR>
                      <a:noFill/>
                    </a:lnR>
                    <a:lnT>
                      <a:noFill/>
                    </a:lnT>
                    <a:lnB>
                      <a:noFill/>
                    </a:lnB>
                  </a:tcPr>
                </a:tc>
              </a:tr>
              <a:tr h="250463">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Plastic Sheeting</a:t>
                      </a:r>
                    </a:p>
                  </a:txBody>
                  <a:tcPr marL="0" marR="0" marT="0" marB="0">
                    <a:lnL>
                      <a:noFill/>
                    </a:lnL>
                    <a:lnR>
                      <a:noFill/>
                    </a:lnR>
                    <a:lnT>
                      <a:noFill/>
                    </a:lnT>
                    <a:lnB>
                      <a:noFill/>
                    </a:lnB>
                  </a:tcPr>
                </a:tc>
              </a:tr>
              <a:tr h="250463">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Relief Goods</a:t>
                      </a:r>
                    </a:p>
                  </a:txBody>
                  <a:tcPr marL="0" marR="0" marT="0" marB="0">
                    <a:lnL>
                      <a:noFill/>
                    </a:lnL>
                    <a:lnR>
                      <a:noFill/>
                    </a:lnR>
                    <a:lnT>
                      <a:noFill/>
                    </a:lnT>
                    <a:lnB>
                      <a:noFill/>
                    </a:lnB>
                  </a:tcPr>
                </a:tc>
              </a:tr>
              <a:tr h="250463">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Stove</a:t>
                      </a:r>
                    </a:p>
                  </a:txBody>
                  <a:tcPr marL="0" marR="0" marT="0" marB="0">
                    <a:lnL>
                      <a:noFill/>
                    </a:lnL>
                    <a:lnR>
                      <a:noFill/>
                    </a:lnR>
                    <a:lnT>
                      <a:noFill/>
                    </a:lnT>
                    <a:lnB>
                      <a:noFill/>
                    </a:lnB>
                  </a:tcPr>
                </a:tc>
              </a:tr>
              <a:tr h="250463">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Tarpauline</a:t>
                      </a:r>
                    </a:p>
                  </a:txBody>
                  <a:tcPr marL="0" marR="0" marT="0" marB="0">
                    <a:lnL>
                      <a:noFill/>
                    </a:lnL>
                    <a:lnR>
                      <a:noFill/>
                    </a:lnR>
                    <a:lnT>
                      <a:noFill/>
                    </a:lnT>
                    <a:lnB>
                      <a:noFill/>
                    </a:lnB>
                  </a:tcPr>
                </a:tc>
              </a:tr>
              <a:tr h="250463">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Tent</a:t>
                      </a:r>
                    </a:p>
                  </a:txBody>
                  <a:tcPr marL="0" marR="0" marT="0" marB="0">
                    <a:lnL>
                      <a:noFill/>
                    </a:lnL>
                    <a:lnR>
                      <a:noFill/>
                    </a:lnR>
                    <a:lnT>
                      <a:noFill/>
                    </a:lnT>
                    <a:lnB>
                      <a:noFill/>
                    </a:lnB>
                  </a:tcPr>
                </a:tc>
              </a:tr>
              <a:tr h="250463">
                <a:tc>
                  <a:txBody>
                    <a:bodyPr/>
                    <a:lstStyle/>
                    <a:p>
                      <a:pPr algn="l" fontAlgn="t"/>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r>
              <a:tr h="250463">
                <a:tc gridSpan="2">
                  <a:txBody>
                    <a:bodyPr/>
                    <a:lstStyle/>
                    <a:p>
                      <a:pPr algn="l" fontAlgn="t"/>
                      <a:r>
                        <a:rPr lang="en-GB" sz="1100" b="1" i="0" u="none" strike="noStrike">
                          <a:solidFill>
                            <a:schemeClr val="bg1">
                              <a:lumMod val="50000"/>
                            </a:schemeClr>
                          </a:solidFill>
                          <a:latin typeface="+mn-lt"/>
                        </a:rPr>
                        <a:t>Telecommunications</a:t>
                      </a:r>
                    </a:p>
                  </a:txBody>
                  <a:tcPr marL="0" marR="0" marT="0" marB="0">
                    <a:lnL>
                      <a:noFill/>
                    </a:lnL>
                    <a:lnR>
                      <a:noFill/>
                    </a:lnR>
                    <a:lnT>
                      <a:noFill/>
                    </a:lnT>
                    <a:lnB>
                      <a:noFill/>
                    </a:lnB>
                  </a:tcPr>
                </a:tc>
                <a:tc hMerge="1">
                  <a:txBody>
                    <a:bodyPr/>
                    <a:lstStyle/>
                    <a:p>
                      <a:endParaRPr lang="en-GB"/>
                    </a:p>
                  </a:txBody>
                  <a:tcPr/>
                </a:tc>
              </a:tr>
              <a:tr h="250463">
                <a:tc>
                  <a:txBody>
                    <a:bodyPr/>
                    <a:lstStyle/>
                    <a:p>
                      <a:pPr algn="l" fontAlgn="t"/>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Fax</a:t>
                      </a:r>
                    </a:p>
                  </a:txBody>
                  <a:tcPr marL="0" marR="0" marT="0" marB="0">
                    <a:lnL>
                      <a:noFill/>
                    </a:lnL>
                    <a:lnR>
                      <a:noFill/>
                    </a:lnR>
                    <a:lnT>
                      <a:noFill/>
                    </a:lnT>
                    <a:lnB>
                      <a:noFill/>
                    </a:lnB>
                  </a:tcPr>
                </a:tc>
              </a:tr>
              <a:tr h="250463">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Internet</a:t>
                      </a:r>
                    </a:p>
                  </a:txBody>
                  <a:tcPr marL="0" marR="0" marT="0" marB="0">
                    <a:lnL>
                      <a:noFill/>
                    </a:lnL>
                    <a:lnR>
                      <a:noFill/>
                    </a:lnR>
                    <a:lnT>
                      <a:noFill/>
                    </a:lnT>
                    <a:lnB>
                      <a:noFill/>
                    </a:lnB>
                  </a:tcPr>
                </a:tc>
              </a:tr>
              <a:tr h="250463">
                <a:tc>
                  <a:txBody>
                    <a:bodyPr/>
                    <a:lstStyle/>
                    <a:p>
                      <a:pPr algn="l" fontAlgn="b"/>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a:solidFill>
                            <a:schemeClr val="bg1">
                              <a:lumMod val="50000"/>
                            </a:schemeClr>
                          </a:solidFill>
                          <a:latin typeface="+mn-lt"/>
                        </a:rPr>
                        <a:t>Mobile Phone</a:t>
                      </a:r>
                    </a:p>
                  </a:txBody>
                  <a:tcPr marL="0" marR="0" marT="0" marB="0">
                    <a:lnL>
                      <a:noFill/>
                    </a:lnL>
                    <a:lnR>
                      <a:noFill/>
                    </a:lnR>
                    <a:lnT>
                      <a:noFill/>
                    </a:lnT>
                    <a:lnB>
                      <a:noFill/>
                    </a:lnB>
                  </a:tcPr>
                </a:tc>
              </a:tr>
              <a:tr h="250463">
                <a:tc>
                  <a:txBody>
                    <a:bodyPr/>
                    <a:lstStyle/>
                    <a:p>
                      <a:pPr algn="l" fontAlgn="t"/>
                      <a:endParaRPr lang="en-GB" sz="1100" b="0" i="0" u="none" strike="noStrike">
                        <a:solidFill>
                          <a:schemeClr val="bg1">
                            <a:lumMod val="50000"/>
                          </a:schemeClr>
                        </a:solidFill>
                        <a:latin typeface="+mn-lt"/>
                      </a:endParaRPr>
                    </a:p>
                  </a:txBody>
                  <a:tcPr marL="0" marR="0" marT="0" marB="0">
                    <a:lnL>
                      <a:noFill/>
                    </a:lnL>
                    <a:lnR>
                      <a:noFill/>
                    </a:lnR>
                    <a:lnT>
                      <a:noFill/>
                    </a:lnT>
                    <a:lnB>
                      <a:noFill/>
                    </a:lnB>
                  </a:tcPr>
                </a:tc>
                <a:tc>
                  <a:txBody>
                    <a:bodyPr/>
                    <a:lstStyle/>
                    <a:p>
                      <a:pPr algn="l" fontAlgn="t"/>
                      <a:r>
                        <a:rPr lang="en-GB" sz="1100" b="0" i="0" u="none" strike="noStrike" dirty="0">
                          <a:solidFill>
                            <a:schemeClr val="bg1">
                              <a:lumMod val="50000"/>
                            </a:schemeClr>
                          </a:solidFill>
                          <a:latin typeface="+mn-lt"/>
                        </a:rPr>
                        <a:t>Radio</a:t>
                      </a:r>
                    </a:p>
                  </a:txBody>
                  <a:tcPr marL="0" marR="0" marT="0" marB="0">
                    <a:lnL>
                      <a:noFill/>
                    </a:lnL>
                    <a:lnR>
                      <a:noFill/>
                    </a:lnR>
                    <a:lnT>
                      <a:noFill/>
                    </a:lnT>
                    <a:lnB>
                      <a:noFill/>
                    </a:lnB>
                  </a:tcPr>
                </a:tc>
              </a:tr>
            </a:tbl>
          </a:graphicData>
        </a:graphic>
      </p:graphicFrame>
      <p:sp>
        <p:nvSpPr>
          <p:cNvPr id="2" name="Title 1"/>
          <p:cNvSpPr>
            <a:spLocks noGrp="1"/>
          </p:cNvSpPr>
          <p:nvPr>
            <p:ph type="title"/>
          </p:nvPr>
        </p:nvSpPr>
        <p:spPr>
          <a:xfrm>
            <a:off x="457200" y="274638"/>
            <a:ext cx="8229600" cy="346050"/>
          </a:xfrm>
        </p:spPr>
        <p:txBody>
          <a:bodyPr>
            <a:noAutofit/>
          </a:bodyPr>
          <a:lstStyle/>
          <a:p>
            <a:r>
              <a:rPr lang="en-GB" sz="2000" dirty="0" smtClean="0">
                <a:solidFill>
                  <a:schemeClr val="bg1">
                    <a:lumMod val="50000"/>
                  </a:schemeClr>
                </a:solidFill>
                <a:latin typeface="+mn-lt"/>
              </a:rPr>
              <a:t>OCHA Symbols Continue</a:t>
            </a:r>
            <a:endParaRPr lang="en-GB" sz="2000" dirty="0">
              <a:solidFill>
                <a:schemeClr val="bg1">
                  <a:lumMod val="50000"/>
                </a:schemeClr>
              </a:solidFill>
              <a:latin typeface="+mn-lt"/>
            </a:endParaRPr>
          </a:p>
        </p:txBody>
      </p:sp>
      <p:pic>
        <p:nvPicPr>
          <p:cNvPr id="85" name="Picture 84" descr="Clinic.png"/>
          <p:cNvPicPr>
            <a:picLocks noChangeAspect="1"/>
          </p:cNvPicPr>
          <p:nvPr/>
        </p:nvPicPr>
        <p:blipFill>
          <a:blip r:embed="rId2" cstate="print"/>
          <a:stretch>
            <a:fillRect/>
          </a:stretch>
        </p:blipFill>
        <p:spPr>
          <a:xfrm>
            <a:off x="251520" y="949102"/>
            <a:ext cx="180000" cy="180000"/>
          </a:xfrm>
          <a:prstGeom prst="rect">
            <a:avLst/>
          </a:prstGeom>
        </p:spPr>
      </p:pic>
      <p:pic>
        <p:nvPicPr>
          <p:cNvPr id="86" name="Picture 85" descr="Health_Facities.png"/>
          <p:cNvPicPr>
            <a:picLocks noChangeAspect="1"/>
          </p:cNvPicPr>
          <p:nvPr/>
        </p:nvPicPr>
        <p:blipFill>
          <a:blip r:embed="rId3" cstate="print"/>
          <a:stretch>
            <a:fillRect/>
          </a:stretch>
        </p:blipFill>
        <p:spPr>
          <a:xfrm>
            <a:off x="251520" y="1196752"/>
            <a:ext cx="180000" cy="180000"/>
          </a:xfrm>
          <a:prstGeom prst="rect">
            <a:avLst/>
          </a:prstGeom>
        </p:spPr>
      </p:pic>
      <p:pic>
        <p:nvPicPr>
          <p:cNvPr id="87" name="Picture 86" descr="Health_Post.png"/>
          <p:cNvPicPr>
            <a:picLocks noChangeAspect="1"/>
          </p:cNvPicPr>
          <p:nvPr/>
        </p:nvPicPr>
        <p:blipFill>
          <a:blip r:embed="rId4" cstate="print"/>
          <a:stretch>
            <a:fillRect/>
          </a:stretch>
        </p:blipFill>
        <p:spPr>
          <a:xfrm>
            <a:off x="251520" y="1444402"/>
            <a:ext cx="180000" cy="180000"/>
          </a:xfrm>
          <a:prstGeom prst="rect">
            <a:avLst/>
          </a:prstGeom>
        </p:spPr>
      </p:pic>
      <p:pic>
        <p:nvPicPr>
          <p:cNvPr id="88" name="Picture 87" descr="Hospital.png"/>
          <p:cNvPicPr>
            <a:picLocks noChangeAspect="1"/>
          </p:cNvPicPr>
          <p:nvPr/>
        </p:nvPicPr>
        <p:blipFill>
          <a:blip r:embed="rId5" cstate="print"/>
          <a:stretch>
            <a:fillRect/>
          </a:stretch>
        </p:blipFill>
        <p:spPr>
          <a:xfrm>
            <a:off x="251520" y="1681552"/>
            <a:ext cx="180000" cy="180000"/>
          </a:xfrm>
          <a:prstGeom prst="rect">
            <a:avLst/>
          </a:prstGeom>
        </p:spPr>
      </p:pic>
      <p:pic>
        <p:nvPicPr>
          <p:cNvPr id="89" name="Picture 88" descr="Psychological_Support.png"/>
          <p:cNvPicPr>
            <a:picLocks noChangeAspect="1"/>
          </p:cNvPicPr>
          <p:nvPr/>
        </p:nvPicPr>
        <p:blipFill>
          <a:blip r:embed="rId6" cstate="print"/>
          <a:stretch>
            <a:fillRect/>
          </a:stretch>
        </p:blipFill>
        <p:spPr>
          <a:xfrm>
            <a:off x="251520" y="1939702"/>
            <a:ext cx="180000" cy="180000"/>
          </a:xfrm>
          <a:prstGeom prst="rect">
            <a:avLst/>
          </a:prstGeom>
        </p:spPr>
      </p:pic>
      <p:pic>
        <p:nvPicPr>
          <p:cNvPr id="90" name="Picture 89" descr="Fixed.png"/>
          <p:cNvPicPr>
            <a:picLocks noChangeAspect="1"/>
          </p:cNvPicPr>
          <p:nvPr/>
        </p:nvPicPr>
        <p:blipFill>
          <a:blip r:embed="rId7" cstate="print"/>
          <a:stretch>
            <a:fillRect/>
          </a:stretch>
        </p:blipFill>
        <p:spPr>
          <a:xfrm>
            <a:off x="251520" y="2559762"/>
            <a:ext cx="180000" cy="180000"/>
          </a:xfrm>
          <a:prstGeom prst="rect">
            <a:avLst/>
          </a:prstGeom>
        </p:spPr>
      </p:pic>
      <p:pic>
        <p:nvPicPr>
          <p:cNvPr id="91" name="Picture 90" descr="IDP_Refugee_Camp.png"/>
          <p:cNvPicPr>
            <a:picLocks noChangeAspect="1"/>
          </p:cNvPicPr>
          <p:nvPr/>
        </p:nvPicPr>
        <p:blipFill>
          <a:blip r:embed="rId8" cstate="print"/>
          <a:stretch>
            <a:fillRect/>
          </a:stretch>
        </p:blipFill>
        <p:spPr>
          <a:xfrm>
            <a:off x="251520" y="2817912"/>
            <a:ext cx="180000" cy="180000"/>
          </a:xfrm>
          <a:prstGeom prst="rect">
            <a:avLst/>
          </a:prstGeom>
        </p:spPr>
      </p:pic>
      <p:pic>
        <p:nvPicPr>
          <p:cNvPr id="92" name="Picture 91" descr="Refugee_Registration.png"/>
          <p:cNvPicPr>
            <a:picLocks noChangeAspect="1"/>
          </p:cNvPicPr>
          <p:nvPr/>
        </p:nvPicPr>
        <p:blipFill>
          <a:blip r:embed="rId9" cstate="print"/>
          <a:stretch>
            <a:fillRect/>
          </a:stretch>
        </p:blipFill>
        <p:spPr>
          <a:xfrm>
            <a:off x="251520" y="3065562"/>
            <a:ext cx="180000" cy="180000"/>
          </a:xfrm>
          <a:prstGeom prst="rect">
            <a:avLst/>
          </a:prstGeom>
        </p:spPr>
      </p:pic>
      <p:pic>
        <p:nvPicPr>
          <p:cNvPr id="93" name="Picture 92" descr="Temporary.png"/>
          <p:cNvPicPr>
            <a:picLocks noChangeAspect="1"/>
          </p:cNvPicPr>
          <p:nvPr/>
        </p:nvPicPr>
        <p:blipFill>
          <a:blip r:embed="rId10" cstate="print"/>
          <a:stretch>
            <a:fillRect/>
          </a:stretch>
        </p:blipFill>
        <p:spPr>
          <a:xfrm>
            <a:off x="251520" y="3302712"/>
            <a:ext cx="180000" cy="180000"/>
          </a:xfrm>
          <a:prstGeom prst="rect">
            <a:avLst/>
          </a:prstGeom>
        </p:spPr>
      </p:pic>
      <p:pic>
        <p:nvPicPr>
          <p:cNvPr id="94" name="Picture 93" descr="Transition_Sites.png"/>
          <p:cNvPicPr>
            <a:picLocks noChangeAspect="1"/>
          </p:cNvPicPr>
          <p:nvPr/>
        </p:nvPicPr>
        <p:blipFill>
          <a:blip r:embed="rId11" cstate="print"/>
          <a:stretch>
            <a:fillRect/>
          </a:stretch>
        </p:blipFill>
        <p:spPr>
          <a:xfrm>
            <a:off x="251520" y="3550362"/>
            <a:ext cx="180000" cy="180000"/>
          </a:xfrm>
          <a:prstGeom prst="rect">
            <a:avLst/>
          </a:prstGeom>
        </p:spPr>
      </p:pic>
      <p:pic>
        <p:nvPicPr>
          <p:cNvPr id="95" name="Picture 94" descr="Arrest_Detention_Abduction.png"/>
          <p:cNvPicPr>
            <a:picLocks noChangeAspect="1"/>
          </p:cNvPicPr>
          <p:nvPr/>
        </p:nvPicPr>
        <p:blipFill>
          <a:blip r:embed="rId12" cstate="print"/>
          <a:stretch>
            <a:fillRect/>
          </a:stretch>
        </p:blipFill>
        <p:spPr>
          <a:xfrm>
            <a:off x="251520" y="4221304"/>
            <a:ext cx="180000" cy="180000"/>
          </a:xfrm>
          <a:prstGeom prst="rect">
            <a:avLst/>
          </a:prstGeom>
        </p:spPr>
      </p:pic>
      <p:pic>
        <p:nvPicPr>
          <p:cNvPr id="96" name="Picture 95" descr="Assault.png"/>
          <p:cNvPicPr>
            <a:picLocks noChangeAspect="1"/>
          </p:cNvPicPr>
          <p:nvPr/>
        </p:nvPicPr>
        <p:blipFill>
          <a:blip r:embed="rId13" cstate="print"/>
          <a:stretch>
            <a:fillRect/>
          </a:stretch>
        </p:blipFill>
        <p:spPr>
          <a:xfrm>
            <a:off x="251520" y="4479454"/>
            <a:ext cx="180000" cy="180000"/>
          </a:xfrm>
          <a:prstGeom prst="rect">
            <a:avLst/>
          </a:prstGeom>
        </p:spPr>
      </p:pic>
      <p:pic>
        <p:nvPicPr>
          <p:cNvPr id="97" name="Picture 96" descr="Attack.png"/>
          <p:cNvPicPr>
            <a:picLocks noChangeAspect="1"/>
          </p:cNvPicPr>
          <p:nvPr/>
        </p:nvPicPr>
        <p:blipFill>
          <a:blip r:embed="rId14" cstate="print"/>
          <a:stretch>
            <a:fillRect/>
          </a:stretch>
        </p:blipFill>
        <p:spPr>
          <a:xfrm>
            <a:off x="251520" y="4716604"/>
            <a:ext cx="180000" cy="180000"/>
          </a:xfrm>
          <a:prstGeom prst="rect">
            <a:avLst/>
          </a:prstGeom>
        </p:spPr>
      </p:pic>
      <p:pic>
        <p:nvPicPr>
          <p:cNvPr id="98" name="Picture 97" descr="Forced_Entry_Office_Occupation.png"/>
          <p:cNvPicPr>
            <a:picLocks noChangeAspect="1"/>
          </p:cNvPicPr>
          <p:nvPr/>
        </p:nvPicPr>
        <p:blipFill>
          <a:blip r:embed="rId15" cstate="print"/>
          <a:stretch>
            <a:fillRect/>
          </a:stretch>
        </p:blipFill>
        <p:spPr>
          <a:xfrm>
            <a:off x="251520" y="4964254"/>
            <a:ext cx="180000" cy="180000"/>
          </a:xfrm>
          <a:prstGeom prst="rect">
            <a:avLst/>
          </a:prstGeom>
        </p:spPr>
      </p:pic>
      <p:pic>
        <p:nvPicPr>
          <p:cNvPr id="99" name="Picture 98" descr="Harassment_and_Intimidation.png"/>
          <p:cNvPicPr>
            <a:picLocks noChangeAspect="1"/>
          </p:cNvPicPr>
          <p:nvPr/>
        </p:nvPicPr>
        <p:blipFill>
          <a:blip r:embed="rId16" cstate="print"/>
          <a:stretch>
            <a:fillRect/>
          </a:stretch>
        </p:blipFill>
        <p:spPr>
          <a:xfrm>
            <a:off x="251520" y="5211904"/>
            <a:ext cx="180000" cy="180000"/>
          </a:xfrm>
          <a:prstGeom prst="rect">
            <a:avLst/>
          </a:prstGeom>
        </p:spPr>
      </p:pic>
      <p:pic>
        <p:nvPicPr>
          <p:cNvPr id="100" name="Picture 99" descr="Hijacking.png"/>
          <p:cNvPicPr>
            <a:picLocks noChangeAspect="1"/>
          </p:cNvPicPr>
          <p:nvPr/>
        </p:nvPicPr>
        <p:blipFill>
          <a:blip r:embed="rId17" cstate="print"/>
          <a:stretch>
            <a:fillRect/>
          </a:stretch>
        </p:blipFill>
        <p:spPr>
          <a:xfrm>
            <a:off x="251520" y="5459554"/>
            <a:ext cx="180000" cy="180000"/>
          </a:xfrm>
          <a:prstGeom prst="rect">
            <a:avLst/>
          </a:prstGeom>
        </p:spPr>
      </p:pic>
      <p:pic>
        <p:nvPicPr>
          <p:cNvPr id="101" name="Picture 100" descr="Murder.png"/>
          <p:cNvPicPr>
            <a:picLocks noChangeAspect="1"/>
          </p:cNvPicPr>
          <p:nvPr/>
        </p:nvPicPr>
        <p:blipFill>
          <a:blip r:embed="rId18" cstate="print"/>
          <a:stretch>
            <a:fillRect/>
          </a:stretch>
        </p:blipFill>
        <p:spPr>
          <a:xfrm>
            <a:off x="251520" y="5707204"/>
            <a:ext cx="180000" cy="180000"/>
          </a:xfrm>
          <a:prstGeom prst="rect">
            <a:avLst/>
          </a:prstGeom>
        </p:spPr>
      </p:pic>
      <p:pic>
        <p:nvPicPr>
          <p:cNvPr id="131" name="Picture 130" descr="Robbery.png"/>
          <p:cNvPicPr>
            <a:picLocks noChangeAspect="1"/>
          </p:cNvPicPr>
          <p:nvPr/>
        </p:nvPicPr>
        <p:blipFill>
          <a:blip r:embed="rId19" cstate="print"/>
          <a:stretch>
            <a:fillRect/>
          </a:stretch>
        </p:blipFill>
        <p:spPr>
          <a:xfrm>
            <a:off x="251520" y="5954854"/>
            <a:ext cx="180000" cy="180000"/>
          </a:xfrm>
          <a:prstGeom prst="rect">
            <a:avLst/>
          </a:prstGeom>
        </p:spPr>
      </p:pic>
      <p:pic>
        <p:nvPicPr>
          <p:cNvPr id="132" name="Picture 131" descr="Security.png"/>
          <p:cNvPicPr>
            <a:picLocks noChangeAspect="1"/>
          </p:cNvPicPr>
          <p:nvPr/>
        </p:nvPicPr>
        <p:blipFill>
          <a:blip r:embed="rId20" cstate="print"/>
          <a:stretch>
            <a:fillRect/>
          </a:stretch>
        </p:blipFill>
        <p:spPr>
          <a:xfrm>
            <a:off x="251520" y="6202504"/>
            <a:ext cx="180000" cy="180000"/>
          </a:xfrm>
          <a:prstGeom prst="rect">
            <a:avLst/>
          </a:prstGeom>
        </p:spPr>
      </p:pic>
      <p:pic>
        <p:nvPicPr>
          <p:cNvPr id="133" name="Picture 132" descr="Threat.png"/>
          <p:cNvPicPr>
            <a:picLocks noChangeAspect="1"/>
          </p:cNvPicPr>
          <p:nvPr/>
        </p:nvPicPr>
        <p:blipFill>
          <a:blip r:embed="rId21" cstate="print"/>
          <a:stretch>
            <a:fillRect/>
          </a:stretch>
        </p:blipFill>
        <p:spPr>
          <a:xfrm>
            <a:off x="251520" y="6450154"/>
            <a:ext cx="180000" cy="180000"/>
          </a:xfrm>
          <a:prstGeom prst="rect">
            <a:avLst/>
          </a:prstGeom>
        </p:spPr>
      </p:pic>
      <p:pic>
        <p:nvPicPr>
          <p:cNvPr id="158" name="Picture 157" descr="Checkpoint.png"/>
          <p:cNvPicPr>
            <a:picLocks noChangeAspect="1"/>
          </p:cNvPicPr>
          <p:nvPr/>
        </p:nvPicPr>
        <p:blipFill>
          <a:blip r:embed="rId22" cstate="print"/>
          <a:stretch>
            <a:fillRect/>
          </a:stretch>
        </p:blipFill>
        <p:spPr>
          <a:xfrm>
            <a:off x="2411760" y="908725"/>
            <a:ext cx="180000" cy="180000"/>
          </a:xfrm>
          <a:prstGeom prst="rect">
            <a:avLst/>
          </a:prstGeom>
        </p:spPr>
      </p:pic>
      <p:pic>
        <p:nvPicPr>
          <p:cNvPr id="159" name="Picture 158" descr="Cross_Border.png"/>
          <p:cNvPicPr>
            <a:picLocks noChangeAspect="1"/>
          </p:cNvPicPr>
          <p:nvPr/>
        </p:nvPicPr>
        <p:blipFill>
          <a:blip r:embed="rId23" cstate="print"/>
          <a:stretch>
            <a:fillRect/>
          </a:stretch>
        </p:blipFill>
        <p:spPr>
          <a:xfrm>
            <a:off x="2411760" y="1156375"/>
            <a:ext cx="180000" cy="180000"/>
          </a:xfrm>
          <a:prstGeom prst="rect">
            <a:avLst/>
          </a:prstGeom>
        </p:spPr>
      </p:pic>
      <p:pic>
        <p:nvPicPr>
          <p:cNvPr id="160" name="Picture 159" descr="Earthmound.png"/>
          <p:cNvPicPr>
            <a:picLocks noChangeAspect="1"/>
          </p:cNvPicPr>
          <p:nvPr/>
        </p:nvPicPr>
        <p:blipFill>
          <a:blip r:embed="rId24" cstate="print"/>
          <a:stretch>
            <a:fillRect/>
          </a:stretch>
        </p:blipFill>
        <p:spPr>
          <a:xfrm>
            <a:off x="2411760" y="1404025"/>
            <a:ext cx="180000" cy="180000"/>
          </a:xfrm>
          <a:prstGeom prst="rect">
            <a:avLst/>
          </a:prstGeom>
        </p:spPr>
      </p:pic>
      <p:pic>
        <p:nvPicPr>
          <p:cNvPr id="161" name="Picture 160" descr="Military_Gate.png"/>
          <p:cNvPicPr>
            <a:picLocks noChangeAspect="1"/>
          </p:cNvPicPr>
          <p:nvPr/>
        </p:nvPicPr>
        <p:blipFill>
          <a:blip r:embed="rId25" cstate="print"/>
          <a:stretch>
            <a:fillRect/>
          </a:stretch>
        </p:blipFill>
        <p:spPr>
          <a:xfrm>
            <a:off x="2411760" y="1651675"/>
            <a:ext cx="180000" cy="180000"/>
          </a:xfrm>
          <a:prstGeom prst="rect">
            <a:avLst/>
          </a:prstGeom>
        </p:spPr>
      </p:pic>
      <p:pic>
        <p:nvPicPr>
          <p:cNvPr id="162" name="Picture 161" descr="Observation_Tower.png"/>
          <p:cNvPicPr>
            <a:picLocks noChangeAspect="1"/>
          </p:cNvPicPr>
          <p:nvPr/>
        </p:nvPicPr>
        <p:blipFill>
          <a:blip r:embed="rId26" cstate="print"/>
          <a:stretch>
            <a:fillRect/>
          </a:stretch>
        </p:blipFill>
        <p:spPr>
          <a:xfrm>
            <a:off x="2411760" y="1888825"/>
            <a:ext cx="180000" cy="180000"/>
          </a:xfrm>
          <a:prstGeom prst="rect">
            <a:avLst/>
          </a:prstGeom>
        </p:spPr>
      </p:pic>
      <p:pic>
        <p:nvPicPr>
          <p:cNvPr id="163" name="Picture 162" descr="Physical_Closure.png"/>
          <p:cNvPicPr>
            <a:picLocks noChangeAspect="1"/>
          </p:cNvPicPr>
          <p:nvPr/>
        </p:nvPicPr>
        <p:blipFill>
          <a:blip r:embed="rId27" cstate="print"/>
          <a:stretch>
            <a:fillRect/>
          </a:stretch>
        </p:blipFill>
        <p:spPr>
          <a:xfrm>
            <a:off x="2411760" y="2136475"/>
            <a:ext cx="180000" cy="180000"/>
          </a:xfrm>
          <a:prstGeom prst="rect">
            <a:avLst/>
          </a:prstGeom>
        </p:spPr>
      </p:pic>
      <p:pic>
        <p:nvPicPr>
          <p:cNvPr id="164" name="Picture 163" descr="Road_Barrier.png"/>
          <p:cNvPicPr>
            <a:picLocks noChangeAspect="1"/>
          </p:cNvPicPr>
          <p:nvPr/>
        </p:nvPicPr>
        <p:blipFill>
          <a:blip r:embed="rId28" cstate="print"/>
          <a:stretch>
            <a:fillRect/>
          </a:stretch>
        </p:blipFill>
        <p:spPr>
          <a:xfrm>
            <a:off x="2411760" y="2394625"/>
            <a:ext cx="180000" cy="180000"/>
          </a:xfrm>
          <a:prstGeom prst="rect">
            <a:avLst/>
          </a:prstGeom>
        </p:spPr>
      </p:pic>
      <p:pic>
        <p:nvPicPr>
          <p:cNvPr id="165" name="Picture 164" descr="Road_Block.png"/>
          <p:cNvPicPr>
            <a:picLocks noChangeAspect="1"/>
          </p:cNvPicPr>
          <p:nvPr/>
        </p:nvPicPr>
        <p:blipFill>
          <a:blip r:embed="rId29" cstate="print"/>
          <a:stretch>
            <a:fillRect/>
          </a:stretch>
        </p:blipFill>
        <p:spPr>
          <a:xfrm>
            <a:off x="2411760" y="2642275"/>
            <a:ext cx="180000" cy="180000"/>
          </a:xfrm>
          <a:prstGeom prst="rect">
            <a:avLst/>
          </a:prstGeom>
        </p:spPr>
      </p:pic>
      <p:pic>
        <p:nvPicPr>
          <p:cNvPr id="166" name="Picture 165" descr="Road_Gate.png"/>
          <p:cNvPicPr>
            <a:picLocks noChangeAspect="1"/>
          </p:cNvPicPr>
          <p:nvPr/>
        </p:nvPicPr>
        <p:blipFill>
          <a:blip r:embed="rId30" cstate="print"/>
          <a:stretch>
            <a:fillRect/>
          </a:stretch>
        </p:blipFill>
        <p:spPr>
          <a:xfrm>
            <a:off x="2411760" y="2879425"/>
            <a:ext cx="180000" cy="180000"/>
          </a:xfrm>
          <a:prstGeom prst="rect">
            <a:avLst/>
          </a:prstGeom>
        </p:spPr>
      </p:pic>
      <p:pic>
        <p:nvPicPr>
          <p:cNvPr id="167" name="Picture 166" descr="Trench.png"/>
          <p:cNvPicPr>
            <a:picLocks noChangeAspect="1"/>
          </p:cNvPicPr>
          <p:nvPr/>
        </p:nvPicPr>
        <p:blipFill>
          <a:blip r:embed="rId31" cstate="print"/>
          <a:stretch>
            <a:fillRect/>
          </a:stretch>
        </p:blipFill>
        <p:spPr>
          <a:xfrm>
            <a:off x="2411760" y="3127075"/>
            <a:ext cx="180000" cy="180000"/>
          </a:xfrm>
          <a:prstGeom prst="rect">
            <a:avLst/>
          </a:prstGeom>
        </p:spPr>
      </p:pic>
      <p:pic>
        <p:nvPicPr>
          <p:cNvPr id="168" name="Picture 167" descr="Armed_Troop.png"/>
          <p:cNvPicPr>
            <a:picLocks noChangeAspect="1"/>
          </p:cNvPicPr>
          <p:nvPr/>
        </p:nvPicPr>
        <p:blipFill>
          <a:blip r:embed="rId32" cstate="print"/>
          <a:stretch>
            <a:fillRect/>
          </a:stretch>
        </p:blipFill>
        <p:spPr>
          <a:xfrm>
            <a:off x="2411760" y="3870025"/>
            <a:ext cx="180000" cy="180000"/>
          </a:xfrm>
          <a:prstGeom prst="rect">
            <a:avLst/>
          </a:prstGeom>
        </p:spPr>
      </p:pic>
      <p:pic>
        <p:nvPicPr>
          <p:cNvPr id="169" name="Picture 168" descr="Child_Combatant.png"/>
          <p:cNvPicPr>
            <a:picLocks noChangeAspect="1"/>
          </p:cNvPicPr>
          <p:nvPr/>
        </p:nvPicPr>
        <p:blipFill>
          <a:blip r:embed="rId33" cstate="print"/>
          <a:stretch>
            <a:fillRect/>
          </a:stretch>
        </p:blipFill>
        <p:spPr>
          <a:xfrm>
            <a:off x="2411760" y="4128175"/>
            <a:ext cx="180000" cy="180000"/>
          </a:xfrm>
          <a:prstGeom prst="rect">
            <a:avLst/>
          </a:prstGeom>
        </p:spPr>
      </p:pic>
      <p:pic>
        <p:nvPicPr>
          <p:cNvPr id="170" name="Picture 169" descr="National_Army.png"/>
          <p:cNvPicPr>
            <a:picLocks noChangeAspect="1"/>
          </p:cNvPicPr>
          <p:nvPr/>
        </p:nvPicPr>
        <p:blipFill>
          <a:blip r:embed="rId34" cstate="print"/>
          <a:stretch>
            <a:fillRect/>
          </a:stretch>
        </p:blipFill>
        <p:spPr>
          <a:xfrm>
            <a:off x="2411760" y="4375825"/>
            <a:ext cx="180000" cy="180000"/>
          </a:xfrm>
          <a:prstGeom prst="rect">
            <a:avLst/>
          </a:prstGeom>
        </p:spPr>
      </p:pic>
      <p:pic>
        <p:nvPicPr>
          <p:cNvPr id="171" name="Picture 170" descr="Rebel_Army.png"/>
          <p:cNvPicPr>
            <a:picLocks noChangeAspect="1"/>
          </p:cNvPicPr>
          <p:nvPr/>
        </p:nvPicPr>
        <p:blipFill>
          <a:blip r:embed="rId35" cstate="print"/>
          <a:stretch>
            <a:fillRect/>
          </a:stretch>
        </p:blipFill>
        <p:spPr>
          <a:xfrm>
            <a:off x="2411760" y="4623475"/>
            <a:ext cx="180000" cy="180000"/>
          </a:xfrm>
          <a:prstGeom prst="rect">
            <a:avLst/>
          </a:prstGeom>
        </p:spPr>
      </p:pic>
      <p:pic>
        <p:nvPicPr>
          <p:cNvPr id="172" name="Picture 171" descr="Dangerous_Areas.png"/>
          <p:cNvPicPr>
            <a:picLocks noChangeAspect="1"/>
          </p:cNvPicPr>
          <p:nvPr/>
        </p:nvPicPr>
        <p:blipFill>
          <a:blip r:embed="rId36" cstate="print"/>
          <a:stretch>
            <a:fillRect/>
          </a:stretch>
        </p:blipFill>
        <p:spPr>
          <a:xfrm>
            <a:off x="2411760" y="5355925"/>
            <a:ext cx="180000" cy="180000"/>
          </a:xfrm>
          <a:prstGeom prst="rect">
            <a:avLst/>
          </a:prstGeom>
        </p:spPr>
      </p:pic>
      <p:pic>
        <p:nvPicPr>
          <p:cNvPr id="173" name="Picture 172" descr="Mine_UXO_Presence.png"/>
          <p:cNvPicPr>
            <a:picLocks noChangeAspect="1"/>
          </p:cNvPicPr>
          <p:nvPr/>
        </p:nvPicPr>
        <p:blipFill>
          <a:blip r:embed="rId37" cstate="print"/>
          <a:stretch>
            <a:fillRect/>
          </a:stretch>
        </p:blipFill>
        <p:spPr>
          <a:xfrm>
            <a:off x="2411760" y="5614075"/>
            <a:ext cx="180000" cy="180000"/>
          </a:xfrm>
          <a:prstGeom prst="rect">
            <a:avLst/>
          </a:prstGeom>
        </p:spPr>
      </p:pic>
      <p:pic>
        <p:nvPicPr>
          <p:cNvPr id="174" name="Picture 173" descr="Mined_Areas.png"/>
          <p:cNvPicPr>
            <a:picLocks noChangeAspect="1"/>
          </p:cNvPicPr>
          <p:nvPr/>
        </p:nvPicPr>
        <p:blipFill>
          <a:blip r:embed="rId38" cstate="print"/>
          <a:stretch>
            <a:fillRect/>
          </a:stretch>
        </p:blipFill>
        <p:spPr>
          <a:xfrm>
            <a:off x="2411760" y="5851225"/>
            <a:ext cx="180000" cy="180000"/>
          </a:xfrm>
          <a:prstGeom prst="rect">
            <a:avLst/>
          </a:prstGeom>
        </p:spPr>
      </p:pic>
      <p:pic>
        <p:nvPicPr>
          <p:cNvPr id="175" name="Picture 174" descr="UXO_Spots.png"/>
          <p:cNvPicPr>
            <a:picLocks noChangeAspect="1"/>
          </p:cNvPicPr>
          <p:nvPr/>
        </p:nvPicPr>
        <p:blipFill>
          <a:blip r:embed="rId39" cstate="print"/>
          <a:stretch>
            <a:fillRect/>
          </a:stretch>
        </p:blipFill>
        <p:spPr>
          <a:xfrm>
            <a:off x="2411760" y="6109375"/>
            <a:ext cx="180000" cy="180000"/>
          </a:xfrm>
          <a:prstGeom prst="rect">
            <a:avLst/>
          </a:prstGeom>
        </p:spPr>
      </p:pic>
      <p:pic>
        <p:nvPicPr>
          <p:cNvPr id="177" name="Picture 176" descr="Borehole.png"/>
          <p:cNvPicPr>
            <a:picLocks noChangeAspect="1"/>
          </p:cNvPicPr>
          <p:nvPr/>
        </p:nvPicPr>
        <p:blipFill>
          <a:blip r:embed="rId40" cstate="print"/>
          <a:stretch>
            <a:fillRect/>
          </a:stretch>
        </p:blipFill>
        <p:spPr>
          <a:xfrm>
            <a:off x="4572000" y="908720"/>
            <a:ext cx="180000" cy="180000"/>
          </a:xfrm>
          <a:prstGeom prst="rect">
            <a:avLst/>
          </a:prstGeom>
        </p:spPr>
      </p:pic>
      <p:pic>
        <p:nvPicPr>
          <p:cNvPr id="178" name="Picture 177" descr="Latrine.png"/>
          <p:cNvPicPr>
            <a:picLocks noChangeAspect="1"/>
          </p:cNvPicPr>
          <p:nvPr/>
        </p:nvPicPr>
        <p:blipFill>
          <a:blip r:embed="rId41" cstate="print"/>
          <a:stretch>
            <a:fillRect/>
          </a:stretch>
        </p:blipFill>
        <p:spPr>
          <a:xfrm>
            <a:off x="4572000" y="1166870"/>
            <a:ext cx="180000" cy="180000"/>
          </a:xfrm>
          <a:prstGeom prst="rect">
            <a:avLst/>
          </a:prstGeom>
        </p:spPr>
      </p:pic>
      <p:pic>
        <p:nvPicPr>
          <p:cNvPr id="179" name="Picture 178" descr="Potable_Water_Source.png"/>
          <p:cNvPicPr>
            <a:picLocks noChangeAspect="1"/>
          </p:cNvPicPr>
          <p:nvPr/>
        </p:nvPicPr>
        <p:blipFill>
          <a:blip r:embed="rId42" cstate="print"/>
          <a:stretch>
            <a:fillRect/>
          </a:stretch>
        </p:blipFill>
        <p:spPr>
          <a:xfrm>
            <a:off x="4572000" y="1414520"/>
            <a:ext cx="180000" cy="180000"/>
          </a:xfrm>
          <a:prstGeom prst="rect">
            <a:avLst/>
          </a:prstGeom>
        </p:spPr>
      </p:pic>
      <p:pic>
        <p:nvPicPr>
          <p:cNvPr id="180" name="Picture 179" descr="Spring_Water.png"/>
          <p:cNvPicPr>
            <a:picLocks noChangeAspect="1"/>
          </p:cNvPicPr>
          <p:nvPr/>
        </p:nvPicPr>
        <p:blipFill>
          <a:blip r:embed="rId43" cstate="print"/>
          <a:stretch>
            <a:fillRect/>
          </a:stretch>
        </p:blipFill>
        <p:spPr>
          <a:xfrm>
            <a:off x="4572000" y="1651670"/>
            <a:ext cx="180000" cy="180000"/>
          </a:xfrm>
          <a:prstGeom prst="rect">
            <a:avLst/>
          </a:prstGeom>
        </p:spPr>
      </p:pic>
      <p:pic>
        <p:nvPicPr>
          <p:cNvPr id="181" name="Picture 180" descr="Submersible_Pump.png"/>
          <p:cNvPicPr>
            <a:picLocks noChangeAspect="1"/>
          </p:cNvPicPr>
          <p:nvPr/>
        </p:nvPicPr>
        <p:blipFill>
          <a:blip r:embed="rId44" cstate="print"/>
          <a:stretch>
            <a:fillRect/>
          </a:stretch>
        </p:blipFill>
        <p:spPr>
          <a:xfrm>
            <a:off x="4572000" y="1899320"/>
            <a:ext cx="180000" cy="180000"/>
          </a:xfrm>
          <a:prstGeom prst="rect">
            <a:avLst/>
          </a:prstGeom>
        </p:spPr>
      </p:pic>
      <p:pic>
        <p:nvPicPr>
          <p:cNvPr id="182" name="Picture 181" descr="Tapstand.png"/>
          <p:cNvPicPr>
            <a:picLocks noChangeAspect="1"/>
          </p:cNvPicPr>
          <p:nvPr/>
        </p:nvPicPr>
        <p:blipFill>
          <a:blip r:embed="rId45" cstate="print"/>
          <a:stretch>
            <a:fillRect/>
          </a:stretch>
        </p:blipFill>
        <p:spPr>
          <a:xfrm>
            <a:off x="4572000" y="2146970"/>
            <a:ext cx="180000" cy="180000"/>
          </a:xfrm>
          <a:prstGeom prst="rect">
            <a:avLst/>
          </a:prstGeom>
        </p:spPr>
      </p:pic>
      <p:pic>
        <p:nvPicPr>
          <p:cNvPr id="183" name="Picture 182" descr="Water_Sources.png"/>
          <p:cNvPicPr>
            <a:picLocks noChangeAspect="1"/>
          </p:cNvPicPr>
          <p:nvPr/>
        </p:nvPicPr>
        <p:blipFill>
          <a:blip r:embed="rId46" cstate="print"/>
          <a:stretch>
            <a:fillRect/>
          </a:stretch>
        </p:blipFill>
        <p:spPr>
          <a:xfrm>
            <a:off x="4572000" y="2394620"/>
            <a:ext cx="180000" cy="180000"/>
          </a:xfrm>
          <a:prstGeom prst="rect">
            <a:avLst/>
          </a:prstGeom>
        </p:spPr>
      </p:pic>
      <p:pic>
        <p:nvPicPr>
          <p:cNvPr id="184" name="Picture 183" descr="Well.png"/>
          <p:cNvPicPr>
            <a:picLocks noChangeAspect="1"/>
          </p:cNvPicPr>
          <p:nvPr/>
        </p:nvPicPr>
        <p:blipFill>
          <a:blip r:embed="rId47" cstate="print"/>
          <a:stretch>
            <a:fillRect/>
          </a:stretch>
        </p:blipFill>
        <p:spPr>
          <a:xfrm>
            <a:off x="4572000" y="2642270"/>
            <a:ext cx="180000" cy="180000"/>
          </a:xfrm>
          <a:prstGeom prst="rect">
            <a:avLst/>
          </a:prstGeom>
        </p:spPr>
      </p:pic>
      <p:pic>
        <p:nvPicPr>
          <p:cNvPr id="207" name="Picture 206" descr="Blanket.png"/>
          <p:cNvPicPr>
            <a:picLocks noChangeAspect="1"/>
          </p:cNvPicPr>
          <p:nvPr/>
        </p:nvPicPr>
        <p:blipFill>
          <a:blip r:embed="rId48" cstate="print"/>
          <a:stretch>
            <a:fillRect/>
          </a:stretch>
        </p:blipFill>
        <p:spPr>
          <a:xfrm>
            <a:off x="6660232" y="980728"/>
            <a:ext cx="180000" cy="180000"/>
          </a:xfrm>
          <a:prstGeom prst="rect">
            <a:avLst/>
          </a:prstGeom>
        </p:spPr>
      </p:pic>
      <p:pic>
        <p:nvPicPr>
          <p:cNvPr id="208" name="Picture 207" descr="Bottle_of_Water.png"/>
          <p:cNvPicPr>
            <a:picLocks noChangeAspect="1"/>
          </p:cNvPicPr>
          <p:nvPr/>
        </p:nvPicPr>
        <p:blipFill>
          <a:blip r:embed="rId49" cstate="print"/>
          <a:stretch>
            <a:fillRect/>
          </a:stretch>
        </p:blipFill>
        <p:spPr>
          <a:xfrm>
            <a:off x="6660232" y="1238878"/>
            <a:ext cx="180000" cy="180000"/>
          </a:xfrm>
          <a:prstGeom prst="rect">
            <a:avLst/>
          </a:prstGeom>
        </p:spPr>
      </p:pic>
      <p:pic>
        <p:nvPicPr>
          <p:cNvPr id="209" name="Picture 208" descr="Bucket_Jerry_Can.png"/>
          <p:cNvPicPr>
            <a:picLocks noChangeAspect="1"/>
          </p:cNvPicPr>
          <p:nvPr/>
        </p:nvPicPr>
        <p:blipFill>
          <a:blip r:embed="rId50" cstate="print"/>
          <a:stretch>
            <a:fillRect/>
          </a:stretch>
        </p:blipFill>
        <p:spPr>
          <a:xfrm>
            <a:off x="6660232" y="1486528"/>
            <a:ext cx="180000" cy="180000"/>
          </a:xfrm>
          <a:prstGeom prst="rect">
            <a:avLst/>
          </a:prstGeom>
        </p:spPr>
      </p:pic>
      <p:pic>
        <p:nvPicPr>
          <p:cNvPr id="210" name="Picture 209" descr="Clothing.png"/>
          <p:cNvPicPr>
            <a:picLocks noChangeAspect="1"/>
          </p:cNvPicPr>
          <p:nvPr/>
        </p:nvPicPr>
        <p:blipFill>
          <a:blip r:embed="rId51" cstate="print"/>
          <a:stretch>
            <a:fillRect/>
          </a:stretch>
        </p:blipFill>
        <p:spPr>
          <a:xfrm>
            <a:off x="6660232" y="1723678"/>
            <a:ext cx="180000" cy="180000"/>
          </a:xfrm>
          <a:prstGeom prst="rect">
            <a:avLst/>
          </a:prstGeom>
        </p:spPr>
      </p:pic>
      <p:pic>
        <p:nvPicPr>
          <p:cNvPr id="211" name="Picture 210" descr="Food.png"/>
          <p:cNvPicPr>
            <a:picLocks noChangeAspect="1"/>
          </p:cNvPicPr>
          <p:nvPr/>
        </p:nvPicPr>
        <p:blipFill>
          <a:blip r:embed="rId52" cstate="print"/>
          <a:stretch>
            <a:fillRect/>
          </a:stretch>
        </p:blipFill>
        <p:spPr>
          <a:xfrm>
            <a:off x="6660232" y="1981828"/>
            <a:ext cx="180000" cy="180000"/>
          </a:xfrm>
          <a:prstGeom prst="rect">
            <a:avLst/>
          </a:prstGeom>
        </p:spPr>
      </p:pic>
      <p:pic>
        <p:nvPicPr>
          <p:cNvPr id="212" name="Picture 211" descr="Kitchen_Sets.png"/>
          <p:cNvPicPr>
            <a:picLocks noChangeAspect="1"/>
          </p:cNvPicPr>
          <p:nvPr/>
        </p:nvPicPr>
        <p:blipFill>
          <a:blip r:embed="rId53" cstate="print"/>
          <a:stretch>
            <a:fillRect/>
          </a:stretch>
        </p:blipFill>
        <p:spPr>
          <a:xfrm>
            <a:off x="6660232" y="2229478"/>
            <a:ext cx="180000" cy="180000"/>
          </a:xfrm>
          <a:prstGeom prst="rect">
            <a:avLst/>
          </a:prstGeom>
        </p:spPr>
      </p:pic>
      <p:pic>
        <p:nvPicPr>
          <p:cNvPr id="213" name="Picture 212" descr="Matress.png"/>
          <p:cNvPicPr>
            <a:picLocks noChangeAspect="1"/>
          </p:cNvPicPr>
          <p:nvPr/>
        </p:nvPicPr>
        <p:blipFill>
          <a:blip r:embed="rId54" cstate="print"/>
          <a:stretch>
            <a:fillRect/>
          </a:stretch>
        </p:blipFill>
        <p:spPr>
          <a:xfrm>
            <a:off x="6660232" y="2466628"/>
            <a:ext cx="180000" cy="180000"/>
          </a:xfrm>
          <a:prstGeom prst="rect">
            <a:avLst/>
          </a:prstGeom>
        </p:spPr>
      </p:pic>
      <p:pic>
        <p:nvPicPr>
          <p:cNvPr id="214" name="Picture 213" descr="Medical_Supply.png"/>
          <p:cNvPicPr>
            <a:picLocks noChangeAspect="1"/>
          </p:cNvPicPr>
          <p:nvPr/>
        </p:nvPicPr>
        <p:blipFill>
          <a:blip r:embed="rId55" cstate="print"/>
          <a:stretch>
            <a:fillRect/>
          </a:stretch>
        </p:blipFill>
        <p:spPr>
          <a:xfrm>
            <a:off x="6660232" y="2714278"/>
            <a:ext cx="180000" cy="180000"/>
          </a:xfrm>
          <a:prstGeom prst="rect">
            <a:avLst/>
          </a:prstGeom>
        </p:spPr>
      </p:pic>
      <p:pic>
        <p:nvPicPr>
          <p:cNvPr id="215" name="Picture 214" descr="Medicine.png"/>
          <p:cNvPicPr>
            <a:picLocks noChangeAspect="1"/>
          </p:cNvPicPr>
          <p:nvPr/>
        </p:nvPicPr>
        <p:blipFill>
          <a:blip r:embed="rId56" cstate="print"/>
          <a:stretch>
            <a:fillRect/>
          </a:stretch>
        </p:blipFill>
        <p:spPr>
          <a:xfrm>
            <a:off x="6660232" y="2961928"/>
            <a:ext cx="180000" cy="180000"/>
          </a:xfrm>
          <a:prstGeom prst="rect">
            <a:avLst/>
          </a:prstGeom>
        </p:spPr>
      </p:pic>
      <p:pic>
        <p:nvPicPr>
          <p:cNvPr id="216" name="Picture 215" descr="Mosquito_Net.png"/>
          <p:cNvPicPr>
            <a:picLocks noChangeAspect="1"/>
          </p:cNvPicPr>
          <p:nvPr/>
        </p:nvPicPr>
        <p:blipFill>
          <a:blip r:embed="rId57" cstate="print"/>
          <a:stretch>
            <a:fillRect/>
          </a:stretch>
        </p:blipFill>
        <p:spPr>
          <a:xfrm>
            <a:off x="6660232" y="3209578"/>
            <a:ext cx="180000" cy="180000"/>
          </a:xfrm>
          <a:prstGeom prst="rect">
            <a:avLst/>
          </a:prstGeom>
        </p:spPr>
      </p:pic>
      <p:pic>
        <p:nvPicPr>
          <p:cNvPr id="217" name="Picture 216" descr="Non_Food_Item.png"/>
          <p:cNvPicPr>
            <a:picLocks noChangeAspect="1"/>
          </p:cNvPicPr>
          <p:nvPr/>
        </p:nvPicPr>
        <p:blipFill>
          <a:blip r:embed="rId58" cstate="print"/>
          <a:stretch>
            <a:fillRect/>
          </a:stretch>
        </p:blipFill>
        <p:spPr>
          <a:xfrm>
            <a:off x="6660232" y="3467728"/>
            <a:ext cx="180000" cy="180000"/>
          </a:xfrm>
          <a:prstGeom prst="rect">
            <a:avLst/>
          </a:prstGeom>
        </p:spPr>
      </p:pic>
      <p:pic>
        <p:nvPicPr>
          <p:cNvPr id="218" name="Picture 217" descr="Plastic_Sheeting.png"/>
          <p:cNvPicPr>
            <a:picLocks noChangeAspect="1"/>
          </p:cNvPicPr>
          <p:nvPr/>
        </p:nvPicPr>
        <p:blipFill>
          <a:blip r:embed="rId59" cstate="print"/>
          <a:stretch>
            <a:fillRect/>
          </a:stretch>
        </p:blipFill>
        <p:spPr>
          <a:xfrm>
            <a:off x="6660232" y="3715378"/>
            <a:ext cx="180000" cy="180000"/>
          </a:xfrm>
          <a:prstGeom prst="rect">
            <a:avLst/>
          </a:prstGeom>
        </p:spPr>
      </p:pic>
      <p:pic>
        <p:nvPicPr>
          <p:cNvPr id="219" name="Picture 218" descr="Relief_Goods.png"/>
          <p:cNvPicPr>
            <a:picLocks noChangeAspect="1"/>
          </p:cNvPicPr>
          <p:nvPr/>
        </p:nvPicPr>
        <p:blipFill>
          <a:blip r:embed="rId60" cstate="print"/>
          <a:stretch>
            <a:fillRect/>
          </a:stretch>
        </p:blipFill>
        <p:spPr>
          <a:xfrm>
            <a:off x="6660232" y="3963028"/>
            <a:ext cx="180000" cy="180000"/>
          </a:xfrm>
          <a:prstGeom prst="rect">
            <a:avLst/>
          </a:prstGeom>
        </p:spPr>
      </p:pic>
      <p:pic>
        <p:nvPicPr>
          <p:cNvPr id="220" name="Picture 219" descr="Stove.png"/>
          <p:cNvPicPr>
            <a:picLocks noChangeAspect="1"/>
          </p:cNvPicPr>
          <p:nvPr/>
        </p:nvPicPr>
        <p:blipFill>
          <a:blip r:embed="rId61" cstate="print"/>
          <a:stretch>
            <a:fillRect/>
          </a:stretch>
        </p:blipFill>
        <p:spPr>
          <a:xfrm>
            <a:off x="6660232" y="4210678"/>
            <a:ext cx="180000" cy="180000"/>
          </a:xfrm>
          <a:prstGeom prst="rect">
            <a:avLst/>
          </a:prstGeom>
        </p:spPr>
      </p:pic>
      <p:pic>
        <p:nvPicPr>
          <p:cNvPr id="221" name="Picture 220" descr="Tarpauline.png"/>
          <p:cNvPicPr>
            <a:picLocks noChangeAspect="1"/>
          </p:cNvPicPr>
          <p:nvPr/>
        </p:nvPicPr>
        <p:blipFill>
          <a:blip r:embed="rId62" cstate="print"/>
          <a:stretch>
            <a:fillRect/>
          </a:stretch>
        </p:blipFill>
        <p:spPr>
          <a:xfrm>
            <a:off x="6660232" y="4458328"/>
            <a:ext cx="180000" cy="180000"/>
          </a:xfrm>
          <a:prstGeom prst="rect">
            <a:avLst/>
          </a:prstGeom>
        </p:spPr>
      </p:pic>
      <p:pic>
        <p:nvPicPr>
          <p:cNvPr id="222" name="Picture 221" descr="Tent.png"/>
          <p:cNvPicPr>
            <a:picLocks noChangeAspect="1"/>
          </p:cNvPicPr>
          <p:nvPr/>
        </p:nvPicPr>
        <p:blipFill>
          <a:blip r:embed="rId63" cstate="print"/>
          <a:stretch>
            <a:fillRect/>
          </a:stretch>
        </p:blipFill>
        <p:spPr>
          <a:xfrm>
            <a:off x="6660232" y="4705978"/>
            <a:ext cx="180000" cy="180000"/>
          </a:xfrm>
          <a:prstGeom prst="rect">
            <a:avLst/>
          </a:prstGeom>
        </p:spPr>
      </p:pic>
      <p:pic>
        <p:nvPicPr>
          <p:cNvPr id="223" name="Picture 222" descr="Fax.png"/>
          <p:cNvPicPr>
            <a:picLocks noChangeAspect="1"/>
          </p:cNvPicPr>
          <p:nvPr/>
        </p:nvPicPr>
        <p:blipFill>
          <a:blip r:embed="rId64" cstate="print"/>
          <a:stretch>
            <a:fillRect/>
          </a:stretch>
        </p:blipFill>
        <p:spPr>
          <a:xfrm>
            <a:off x="6660232" y="5443480"/>
            <a:ext cx="180000" cy="180000"/>
          </a:xfrm>
          <a:prstGeom prst="rect">
            <a:avLst/>
          </a:prstGeom>
        </p:spPr>
      </p:pic>
      <p:pic>
        <p:nvPicPr>
          <p:cNvPr id="224" name="Picture 223" descr="Internet.png"/>
          <p:cNvPicPr>
            <a:picLocks noChangeAspect="1"/>
          </p:cNvPicPr>
          <p:nvPr/>
        </p:nvPicPr>
        <p:blipFill>
          <a:blip r:embed="rId65" cstate="print"/>
          <a:stretch>
            <a:fillRect/>
          </a:stretch>
        </p:blipFill>
        <p:spPr>
          <a:xfrm>
            <a:off x="6660232" y="5701630"/>
            <a:ext cx="180000" cy="180000"/>
          </a:xfrm>
          <a:prstGeom prst="rect">
            <a:avLst/>
          </a:prstGeom>
        </p:spPr>
      </p:pic>
      <p:pic>
        <p:nvPicPr>
          <p:cNvPr id="225" name="Picture 224" descr="Mobile_Phone.png"/>
          <p:cNvPicPr>
            <a:picLocks noChangeAspect="1"/>
          </p:cNvPicPr>
          <p:nvPr/>
        </p:nvPicPr>
        <p:blipFill>
          <a:blip r:embed="rId66" cstate="print"/>
          <a:stretch>
            <a:fillRect/>
          </a:stretch>
        </p:blipFill>
        <p:spPr>
          <a:xfrm>
            <a:off x="6660232" y="5949280"/>
            <a:ext cx="180000" cy="180000"/>
          </a:xfrm>
          <a:prstGeom prst="rect">
            <a:avLst/>
          </a:prstGeom>
        </p:spPr>
      </p:pic>
      <p:pic>
        <p:nvPicPr>
          <p:cNvPr id="226" name="Picture 225" descr="Radio.png"/>
          <p:cNvPicPr>
            <a:picLocks noChangeAspect="1"/>
          </p:cNvPicPr>
          <p:nvPr/>
        </p:nvPicPr>
        <p:blipFill>
          <a:blip r:embed="rId67" cstate="print"/>
          <a:stretch>
            <a:fillRect/>
          </a:stretch>
        </p:blipFill>
        <p:spPr>
          <a:xfrm>
            <a:off x="6660232" y="6186430"/>
            <a:ext cx="180000" cy="1800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Autofit/>
          </a:bodyPr>
          <a:lstStyle/>
          <a:p>
            <a:r>
              <a:rPr lang="en-GB" sz="2000" dirty="0" smtClean="0">
                <a:solidFill>
                  <a:schemeClr val="bg1">
                    <a:lumMod val="50000"/>
                  </a:schemeClr>
                </a:solidFill>
                <a:latin typeface="+mn-lt"/>
              </a:rPr>
              <a:t>General Symbols</a:t>
            </a:r>
            <a:endParaRPr lang="en-GB" sz="2000" dirty="0">
              <a:solidFill>
                <a:schemeClr val="bg1">
                  <a:lumMod val="50000"/>
                </a:schemeClr>
              </a:solidFill>
              <a:latin typeface="+mn-lt"/>
            </a:endParaRPr>
          </a:p>
        </p:txBody>
      </p:sp>
      <p:sp>
        <p:nvSpPr>
          <p:cNvPr id="125" name="Flowchart: Connector 124"/>
          <p:cNvSpPr>
            <a:spLocks noChangeAspect="1"/>
          </p:cNvSpPr>
          <p:nvPr/>
        </p:nvSpPr>
        <p:spPr>
          <a:xfrm>
            <a:off x="580147" y="3762032"/>
            <a:ext cx="83077" cy="90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Flowchart: Connector 125"/>
          <p:cNvSpPr>
            <a:spLocks noChangeAspect="1"/>
          </p:cNvSpPr>
          <p:nvPr/>
        </p:nvSpPr>
        <p:spPr>
          <a:xfrm>
            <a:off x="815253" y="3717032"/>
            <a:ext cx="166154" cy="180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Flowchart: Connector 126"/>
          <p:cNvSpPr>
            <a:spLocks noChangeAspect="1"/>
          </p:cNvSpPr>
          <p:nvPr/>
        </p:nvSpPr>
        <p:spPr>
          <a:xfrm>
            <a:off x="1115616" y="3672032"/>
            <a:ext cx="249231" cy="270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Rectangle 127"/>
          <p:cNvSpPr>
            <a:spLocks noChangeAspect="1"/>
          </p:cNvSpPr>
          <p:nvPr/>
        </p:nvSpPr>
        <p:spPr>
          <a:xfrm>
            <a:off x="580147" y="4167072"/>
            <a:ext cx="83077" cy="90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Rectangle 128"/>
          <p:cNvSpPr>
            <a:spLocks noChangeAspect="1"/>
          </p:cNvSpPr>
          <p:nvPr/>
        </p:nvSpPr>
        <p:spPr>
          <a:xfrm>
            <a:off x="815253" y="4122072"/>
            <a:ext cx="166154" cy="180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Rectangle 129"/>
          <p:cNvSpPr>
            <a:spLocks noChangeAspect="1"/>
          </p:cNvSpPr>
          <p:nvPr/>
        </p:nvSpPr>
        <p:spPr>
          <a:xfrm>
            <a:off x="1115616" y="4077072"/>
            <a:ext cx="249231" cy="270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Isosceles Triangle 130"/>
          <p:cNvSpPr>
            <a:spLocks noChangeAspect="1"/>
          </p:cNvSpPr>
          <p:nvPr/>
        </p:nvSpPr>
        <p:spPr>
          <a:xfrm>
            <a:off x="580147" y="4572112"/>
            <a:ext cx="83077" cy="90000"/>
          </a:xfrm>
          <a:prstGeom prst="triangl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Isosceles Triangle 131"/>
          <p:cNvSpPr>
            <a:spLocks noChangeAspect="1"/>
          </p:cNvSpPr>
          <p:nvPr/>
        </p:nvSpPr>
        <p:spPr>
          <a:xfrm>
            <a:off x="815253" y="4527112"/>
            <a:ext cx="166154" cy="180000"/>
          </a:xfrm>
          <a:prstGeom prst="triangl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Isosceles Triangle 132"/>
          <p:cNvSpPr>
            <a:spLocks noChangeAspect="1"/>
          </p:cNvSpPr>
          <p:nvPr/>
        </p:nvSpPr>
        <p:spPr>
          <a:xfrm>
            <a:off x="1115616" y="4482112"/>
            <a:ext cx="249231" cy="270000"/>
          </a:xfrm>
          <a:prstGeom prst="triangl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5-Point Star 133"/>
          <p:cNvSpPr>
            <a:spLocks noChangeAspect="1"/>
          </p:cNvSpPr>
          <p:nvPr/>
        </p:nvSpPr>
        <p:spPr>
          <a:xfrm>
            <a:off x="580147" y="5013176"/>
            <a:ext cx="83077" cy="90000"/>
          </a:xfrm>
          <a:prstGeom prst="star5">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5-Point Star 134"/>
          <p:cNvSpPr>
            <a:spLocks noChangeAspect="1"/>
          </p:cNvSpPr>
          <p:nvPr/>
        </p:nvSpPr>
        <p:spPr>
          <a:xfrm>
            <a:off x="815253" y="4968176"/>
            <a:ext cx="166154" cy="180000"/>
          </a:xfrm>
          <a:prstGeom prst="star5">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5-Point Star 135"/>
          <p:cNvSpPr>
            <a:spLocks noChangeAspect="1"/>
          </p:cNvSpPr>
          <p:nvPr/>
        </p:nvSpPr>
        <p:spPr>
          <a:xfrm>
            <a:off x="1115616" y="4923176"/>
            <a:ext cx="249231" cy="270000"/>
          </a:xfrm>
          <a:prstGeom prst="star5">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Diamond 142"/>
          <p:cNvSpPr>
            <a:spLocks noChangeAspect="1"/>
          </p:cNvSpPr>
          <p:nvPr/>
        </p:nvSpPr>
        <p:spPr>
          <a:xfrm>
            <a:off x="815253" y="5382212"/>
            <a:ext cx="166154" cy="180000"/>
          </a:xfrm>
          <a:prstGeom prst="diamond">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Diamond 143"/>
          <p:cNvSpPr>
            <a:spLocks noChangeAspect="1"/>
          </p:cNvSpPr>
          <p:nvPr/>
        </p:nvSpPr>
        <p:spPr>
          <a:xfrm>
            <a:off x="1115616" y="5337212"/>
            <a:ext cx="249231" cy="270000"/>
          </a:xfrm>
          <a:prstGeom prst="diamond">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Diamond 144"/>
          <p:cNvSpPr>
            <a:spLocks noChangeAspect="1"/>
          </p:cNvSpPr>
          <p:nvPr/>
        </p:nvSpPr>
        <p:spPr>
          <a:xfrm>
            <a:off x="580147" y="5427212"/>
            <a:ext cx="83077" cy="90000"/>
          </a:xfrm>
          <a:prstGeom prst="diamond">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Flowchart: Connector 145"/>
          <p:cNvSpPr>
            <a:spLocks noChangeAspect="1"/>
          </p:cNvSpPr>
          <p:nvPr/>
        </p:nvSpPr>
        <p:spPr>
          <a:xfrm>
            <a:off x="1564838" y="3762032"/>
            <a:ext cx="83077" cy="90000"/>
          </a:xfrm>
          <a:prstGeom prst="flowChartConnector">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Flowchart: Connector 146"/>
          <p:cNvSpPr>
            <a:spLocks noChangeAspect="1"/>
          </p:cNvSpPr>
          <p:nvPr/>
        </p:nvSpPr>
        <p:spPr>
          <a:xfrm>
            <a:off x="1799944" y="3717032"/>
            <a:ext cx="166154" cy="180000"/>
          </a:xfrm>
          <a:prstGeom prst="flowChartConnector">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Flowchart: Connector 147"/>
          <p:cNvSpPr>
            <a:spLocks noChangeAspect="1"/>
          </p:cNvSpPr>
          <p:nvPr/>
        </p:nvSpPr>
        <p:spPr>
          <a:xfrm>
            <a:off x="2100306" y="3672032"/>
            <a:ext cx="249231" cy="270000"/>
          </a:xfrm>
          <a:prstGeom prst="flowChartConnector">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Rectangle 148"/>
          <p:cNvSpPr>
            <a:spLocks noChangeAspect="1"/>
          </p:cNvSpPr>
          <p:nvPr/>
        </p:nvSpPr>
        <p:spPr>
          <a:xfrm>
            <a:off x="1564838" y="4167072"/>
            <a:ext cx="83077" cy="90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Rectangle 149"/>
          <p:cNvSpPr>
            <a:spLocks noChangeAspect="1"/>
          </p:cNvSpPr>
          <p:nvPr/>
        </p:nvSpPr>
        <p:spPr>
          <a:xfrm>
            <a:off x="1799944" y="4122072"/>
            <a:ext cx="166154" cy="180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Rectangle 150"/>
          <p:cNvSpPr>
            <a:spLocks noChangeAspect="1"/>
          </p:cNvSpPr>
          <p:nvPr/>
        </p:nvSpPr>
        <p:spPr>
          <a:xfrm>
            <a:off x="2100306" y="4077072"/>
            <a:ext cx="249231" cy="270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Isosceles Triangle 151"/>
          <p:cNvSpPr>
            <a:spLocks noChangeAspect="1"/>
          </p:cNvSpPr>
          <p:nvPr/>
        </p:nvSpPr>
        <p:spPr>
          <a:xfrm>
            <a:off x="1564838" y="4572112"/>
            <a:ext cx="83077" cy="900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Isosceles Triangle 152"/>
          <p:cNvSpPr>
            <a:spLocks noChangeAspect="1"/>
          </p:cNvSpPr>
          <p:nvPr/>
        </p:nvSpPr>
        <p:spPr>
          <a:xfrm>
            <a:off x="1799944" y="4527112"/>
            <a:ext cx="166154" cy="1800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4" name="Isosceles Triangle 153"/>
          <p:cNvSpPr>
            <a:spLocks noChangeAspect="1"/>
          </p:cNvSpPr>
          <p:nvPr/>
        </p:nvSpPr>
        <p:spPr>
          <a:xfrm>
            <a:off x="2100306" y="4482112"/>
            <a:ext cx="249231" cy="2700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5" name="5-Point Star 154"/>
          <p:cNvSpPr>
            <a:spLocks noChangeAspect="1"/>
          </p:cNvSpPr>
          <p:nvPr/>
        </p:nvSpPr>
        <p:spPr>
          <a:xfrm>
            <a:off x="1564838" y="5013176"/>
            <a:ext cx="83077" cy="90000"/>
          </a:xfrm>
          <a:prstGeom prst="star5">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5-Point Star 155"/>
          <p:cNvSpPr>
            <a:spLocks noChangeAspect="1"/>
          </p:cNvSpPr>
          <p:nvPr/>
        </p:nvSpPr>
        <p:spPr>
          <a:xfrm>
            <a:off x="1799944" y="4968176"/>
            <a:ext cx="166154" cy="180000"/>
          </a:xfrm>
          <a:prstGeom prst="star5">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5-Point Star 156"/>
          <p:cNvSpPr>
            <a:spLocks noChangeAspect="1"/>
          </p:cNvSpPr>
          <p:nvPr/>
        </p:nvSpPr>
        <p:spPr>
          <a:xfrm>
            <a:off x="2100306" y="4923176"/>
            <a:ext cx="249231" cy="270000"/>
          </a:xfrm>
          <a:prstGeom prst="star5">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Diamond 157"/>
          <p:cNvSpPr>
            <a:spLocks noChangeAspect="1"/>
          </p:cNvSpPr>
          <p:nvPr/>
        </p:nvSpPr>
        <p:spPr>
          <a:xfrm>
            <a:off x="1799944" y="5382212"/>
            <a:ext cx="166154" cy="180000"/>
          </a:xfrm>
          <a:prstGeom prst="diamond">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9" name="Diamond 158"/>
          <p:cNvSpPr>
            <a:spLocks noChangeAspect="1"/>
          </p:cNvSpPr>
          <p:nvPr/>
        </p:nvSpPr>
        <p:spPr>
          <a:xfrm>
            <a:off x="2100306" y="5337212"/>
            <a:ext cx="249231" cy="270000"/>
          </a:xfrm>
          <a:prstGeom prst="diamond">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0" name="Diamond 159"/>
          <p:cNvSpPr>
            <a:spLocks noChangeAspect="1"/>
          </p:cNvSpPr>
          <p:nvPr/>
        </p:nvSpPr>
        <p:spPr>
          <a:xfrm>
            <a:off x="1564838" y="5427212"/>
            <a:ext cx="83077" cy="90000"/>
          </a:xfrm>
          <a:prstGeom prst="diamond">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3" name="Flowchart: Connector 162"/>
          <p:cNvSpPr>
            <a:spLocks noChangeAspect="1"/>
          </p:cNvSpPr>
          <p:nvPr/>
        </p:nvSpPr>
        <p:spPr>
          <a:xfrm>
            <a:off x="580147" y="881712"/>
            <a:ext cx="83077" cy="90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4" name="Flowchart: Connector 163"/>
          <p:cNvSpPr>
            <a:spLocks noChangeAspect="1"/>
          </p:cNvSpPr>
          <p:nvPr/>
        </p:nvSpPr>
        <p:spPr>
          <a:xfrm>
            <a:off x="815253" y="836712"/>
            <a:ext cx="166154" cy="180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Flowchart: Connector 164"/>
          <p:cNvSpPr>
            <a:spLocks noChangeAspect="1"/>
          </p:cNvSpPr>
          <p:nvPr/>
        </p:nvSpPr>
        <p:spPr>
          <a:xfrm>
            <a:off x="1115616" y="791712"/>
            <a:ext cx="249231" cy="270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6" name="Rectangle 165"/>
          <p:cNvSpPr>
            <a:spLocks noChangeAspect="1"/>
          </p:cNvSpPr>
          <p:nvPr/>
        </p:nvSpPr>
        <p:spPr>
          <a:xfrm>
            <a:off x="580147" y="1286752"/>
            <a:ext cx="83077" cy="90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7" name="Rectangle 166"/>
          <p:cNvSpPr>
            <a:spLocks noChangeAspect="1"/>
          </p:cNvSpPr>
          <p:nvPr/>
        </p:nvSpPr>
        <p:spPr>
          <a:xfrm>
            <a:off x="815253" y="1241752"/>
            <a:ext cx="166154" cy="180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8" name="Rectangle 167"/>
          <p:cNvSpPr>
            <a:spLocks noChangeAspect="1"/>
          </p:cNvSpPr>
          <p:nvPr/>
        </p:nvSpPr>
        <p:spPr>
          <a:xfrm>
            <a:off x="1115616" y="1196752"/>
            <a:ext cx="249231" cy="270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9" name="Isosceles Triangle 168"/>
          <p:cNvSpPr>
            <a:spLocks noChangeAspect="1"/>
          </p:cNvSpPr>
          <p:nvPr/>
        </p:nvSpPr>
        <p:spPr>
          <a:xfrm>
            <a:off x="580147" y="1691792"/>
            <a:ext cx="83077" cy="9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0" name="Isosceles Triangle 169"/>
          <p:cNvSpPr>
            <a:spLocks noChangeAspect="1"/>
          </p:cNvSpPr>
          <p:nvPr/>
        </p:nvSpPr>
        <p:spPr>
          <a:xfrm>
            <a:off x="815253" y="1646792"/>
            <a:ext cx="166154" cy="18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1" name="Isosceles Triangle 170"/>
          <p:cNvSpPr>
            <a:spLocks noChangeAspect="1"/>
          </p:cNvSpPr>
          <p:nvPr/>
        </p:nvSpPr>
        <p:spPr>
          <a:xfrm>
            <a:off x="1115616" y="1601792"/>
            <a:ext cx="249231" cy="270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2" name="5-Point Star 171"/>
          <p:cNvSpPr>
            <a:spLocks noChangeAspect="1"/>
          </p:cNvSpPr>
          <p:nvPr/>
        </p:nvSpPr>
        <p:spPr>
          <a:xfrm>
            <a:off x="580147" y="2132856"/>
            <a:ext cx="83077" cy="90000"/>
          </a:xfrm>
          <a:prstGeom prst="star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3" name="5-Point Star 172"/>
          <p:cNvSpPr>
            <a:spLocks noChangeAspect="1"/>
          </p:cNvSpPr>
          <p:nvPr/>
        </p:nvSpPr>
        <p:spPr>
          <a:xfrm>
            <a:off x="815253" y="2087856"/>
            <a:ext cx="166154" cy="180000"/>
          </a:xfrm>
          <a:prstGeom prst="star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4" name="5-Point Star 173"/>
          <p:cNvSpPr>
            <a:spLocks noChangeAspect="1"/>
          </p:cNvSpPr>
          <p:nvPr/>
        </p:nvSpPr>
        <p:spPr>
          <a:xfrm>
            <a:off x="1115616" y="2042856"/>
            <a:ext cx="249231" cy="270000"/>
          </a:xfrm>
          <a:prstGeom prst="star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5" name="Diamond 174"/>
          <p:cNvSpPr>
            <a:spLocks noChangeAspect="1"/>
          </p:cNvSpPr>
          <p:nvPr/>
        </p:nvSpPr>
        <p:spPr>
          <a:xfrm>
            <a:off x="815253" y="2501892"/>
            <a:ext cx="166154" cy="180000"/>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6" name="Diamond 175"/>
          <p:cNvSpPr>
            <a:spLocks noChangeAspect="1"/>
          </p:cNvSpPr>
          <p:nvPr/>
        </p:nvSpPr>
        <p:spPr>
          <a:xfrm>
            <a:off x="1115616" y="2456892"/>
            <a:ext cx="249231" cy="270000"/>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7" name="Diamond 176"/>
          <p:cNvSpPr>
            <a:spLocks noChangeAspect="1"/>
          </p:cNvSpPr>
          <p:nvPr/>
        </p:nvSpPr>
        <p:spPr>
          <a:xfrm>
            <a:off x="580147" y="2546892"/>
            <a:ext cx="83077" cy="90000"/>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8" name="Flowchart: Connector 177"/>
          <p:cNvSpPr>
            <a:spLocks noChangeAspect="1"/>
          </p:cNvSpPr>
          <p:nvPr/>
        </p:nvSpPr>
        <p:spPr>
          <a:xfrm>
            <a:off x="1564838" y="881712"/>
            <a:ext cx="83077" cy="90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9" name="Flowchart: Connector 178"/>
          <p:cNvSpPr>
            <a:spLocks noChangeAspect="1"/>
          </p:cNvSpPr>
          <p:nvPr/>
        </p:nvSpPr>
        <p:spPr>
          <a:xfrm>
            <a:off x="1799944" y="836712"/>
            <a:ext cx="166154" cy="180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Flowchart: Connector 179"/>
          <p:cNvSpPr>
            <a:spLocks noChangeAspect="1"/>
          </p:cNvSpPr>
          <p:nvPr/>
        </p:nvSpPr>
        <p:spPr>
          <a:xfrm>
            <a:off x="2100306" y="791712"/>
            <a:ext cx="249231" cy="270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1" name="Rectangle 180"/>
          <p:cNvSpPr>
            <a:spLocks noChangeAspect="1"/>
          </p:cNvSpPr>
          <p:nvPr/>
        </p:nvSpPr>
        <p:spPr>
          <a:xfrm>
            <a:off x="1564838" y="1286752"/>
            <a:ext cx="83077" cy="9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2" name="Rectangle 181"/>
          <p:cNvSpPr>
            <a:spLocks noChangeAspect="1"/>
          </p:cNvSpPr>
          <p:nvPr/>
        </p:nvSpPr>
        <p:spPr>
          <a:xfrm>
            <a:off x="1799944" y="1241752"/>
            <a:ext cx="166154" cy="1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3" name="Rectangle 182"/>
          <p:cNvSpPr>
            <a:spLocks noChangeAspect="1"/>
          </p:cNvSpPr>
          <p:nvPr/>
        </p:nvSpPr>
        <p:spPr>
          <a:xfrm>
            <a:off x="2100306" y="1196752"/>
            <a:ext cx="249231"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4" name="Isosceles Triangle 183"/>
          <p:cNvSpPr>
            <a:spLocks noChangeAspect="1"/>
          </p:cNvSpPr>
          <p:nvPr/>
        </p:nvSpPr>
        <p:spPr>
          <a:xfrm>
            <a:off x="1564838" y="1691792"/>
            <a:ext cx="83077" cy="9000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5" name="Isosceles Triangle 184"/>
          <p:cNvSpPr>
            <a:spLocks noChangeAspect="1"/>
          </p:cNvSpPr>
          <p:nvPr/>
        </p:nvSpPr>
        <p:spPr>
          <a:xfrm>
            <a:off x="1799944" y="1646792"/>
            <a:ext cx="166154" cy="18000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6" name="Isosceles Triangle 185"/>
          <p:cNvSpPr>
            <a:spLocks noChangeAspect="1"/>
          </p:cNvSpPr>
          <p:nvPr/>
        </p:nvSpPr>
        <p:spPr>
          <a:xfrm>
            <a:off x="2100306" y="1601792"/>
            <a:ext cx="249231" cy="27000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7" name="5-Point Star 186"/>
          <p:cNvSpPr>
            <a:spLocks noChangeAspect="1"/>
          </p:cNvSpPr>
          <p:nvPr/>
        </p:nvSpPr>
        <p:spPr>
          <a:xfrm>
            <a:off x="1564838" y="2132856"/>
            <a:ext cx="83077" cy="9000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8" name="5-Point Star 187"/>
          <p:cNvSpPr>
            <a:spLocks noChangeAspect="1"/>
          </p:cNvSpPr>
          <p:nvPr/>
        </p:nvSpPr>
        <p:spPr>
          <a:xfrm>
            <a:off x="1799944" y="2087856"/>
            <a:ext cx="166154" cy="18000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5-Point Star 188"/>
          <p:cNvSpPr>
            <a:spLocks noChangeAspect="1"/>
          </p:cNvSpPr>
          <p:nvPr/>
        </p:nvSpPr>
        <p:spPr>
          <a:xfrm>
            <a:off x="2100306" y="2042856"/>
            <a:ext cx="249231" cy="27000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0" name="Diamond 189"/>
          <p:cNvSpPr>
            <a:spLocks noChangeAspect="1"/>
          </p:cNvSpPr>
          <p:nvPr/>
        </p:nvSpPr>
        <p:spPr>
          <a:xfrm>
            <a:off x="1799944" y="2501892"/>
            <a:ext cx="166154" cy="18000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1" name="Diamond 190"/>
          <p:cNvSpPr>
            <a:spLocks noChangeAspect="1"/>
          </p:cNvSpPr>
          <p:nvPr/>
        </p:nvSpPr>
        <p:spPr>
          <a:xfrm>
            <a:off x="2100306" y="2456892"/>
            <a:ext cx="249231" cy="27000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2" name="Diamond 191"/>
          <p:cNvSpPr>
            <a:spLocks noChangeAspect="1"/>
          </p:cNvSpPr>
          <p:nvPr/>
        </p:nvSpPr>
        <p:spPr>
          <a:xfrm>
            <a:off x="1564838" y="2546892"/>
            <a:ext cx="83077" cy="9000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4" name="Flowchart: Connector 193"/>
          <p:cNvSpPr>
            <a:spLocks noChangeAspect="1"/>
          </p:cNvSpPr>
          <p:nvPr/>
        </p:nvSpPr>
        <p:spPr>
          <a:xfrm>
            <a:off x="6052755" y="908720"/>
            <a:ext cx="83077" cy="90000"/>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5" name="Flowchart: Connector 194"/>
          <p:cNvSpPr>
            <a:spLocks noChangeAspect="1"/>
          </p:cNvSpPr>
          <p:nvPr/>
        </p:nvSpPr>
        <p:spPr>
          <a:xfrm>
            <a:off x="6287861" y="863720"/>
            <a:ext cx="166154" cy="180000"/>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6" name="Flowchart: Connector 195"/>
          <p:cNvSpPr>
            <a:spLocks noChangeAspect="1"/>
          </p:cNvSpPr>
          <p:nvPr/>
        </p:nvSpPr>
        <p:spPr>
          <a:xfrm>
            <a:off x="6588224" y="818720"/>
            <a:ext cx="249231" cy="270000"/>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7" name="Rectangle 196"/>
          <p:cNvSpPr>
            <a:spLocks noChangeAspect="1"/>
          </p:cNvSpPr>
          <p:nvPr/>
        </p:nvSpPr>
        <p:spPr>
          <a:xfrm>
            <a:off x="6052755" y="1313760"/>
            <a:ext cx="83077" cy="900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8" name="Rectangle 197"/>
          <p:cNvSpPr>
            <a:spLocks noChangeAspect="1"/>
          </p:cNvSpPr>
          <p:nvPr/>
        </p:nvSpPr>
        <p:spPr>
          <a:xfrm>
            <a:off x="6287861" y="1268760"/>
            <a:ext cx="166154" cy="1800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9" name="Rectangle 198"/>
          <p:cNvSpPr>
            <a:spLocks noChangeAspect="1"/>
          </p:cNvSpPr>
          <p:nvPr/>
        </p:nvSpPr>
        <p:spPr>
          <a:xfrm>
            <a:off x="6588224" y="1223760"/>
            <a:ext cx="249231" cy="2700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0" name="Isosceles Triangle 199"/>
          <p:cNvSpPr>
            <a:spLocks noChangeAspect="1"/>
          </p:cNvSpPr>
          <p:nvPr/>
        </p:nvSpPr>
        <p:spPr>
          <a:xfrm>
            <a:off x="6052755" y="1718800"/>
            <a:ext cx="83077" cy="90000"/>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1" name="Isosceles Triangle 200"/>
          <p:cNvSpPr>
            <a:spLocks noChangeAspect="1"/>
          </p:cNvSpPr>
          <p:nvPr/>
        </p:nvSpPr>
        <p:spPr>
          <a:xfrm>
            <a:off x="6287861" y="1673800"/>
            <a:ext cx="166154" cy="180000"/>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2" name="Isosceles Triangle 201"/>
          <p:cNvSpPr>
            <a:spLocks noChangeAspect="1"/>
          </p:cNvSpPr>
          <p:nvPr/>
        </p:nvSpPr>
        <p:spPr>
          <a:xfrm>
            <a:off x="6588224" y="1628800"/>
            <a:ext cx="249231" cy="270000"/>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3" name="5-Point Star 202"/>
          <p:cNvSpPr>
            <a:spLocks noChangeAspect="1"/>
          </p:cNvSpPr>
          <p:nvPr/>
        </p:nvSpPr>
        <p:spPr>
          <a:xfrm>
            <a:off x="6052755" y="2159864"/>
            <a:ext cx="83077" cy="90000"/>
          </a:xfrm>
          <a:prstGeom prst="star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4" name="5-Point Star 203"/>
          <p:cNvSpPr>
            <a:spLocks noChangeAspect="1"/>
          </p:cNvSpPr>
          <p:nvPr/>
        </p:nvSpPr>
        <p:spPr>
          <a:xfrm>
            <a:off x="6287861" y="2114864"/>
            <a:ext cx="166154" cy="180000"/>
          </a:xfrm>
          <a:prstGeom prst="star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5" name="5-Point Star 204"/>
          <p:cNvSpPr>
            <a:spLocks noChangeAspect="1"/>
          </p:cNvSpPr>
          <p:nvPr/>
        </p:nvSpPr>
        <p:spPr>
          <a:xfrm>
            <a:off x="6588224" y="2069864"/>
            <a:ext cx="249231" cy="270000"/>
          </a:xfrm>
          <a:prstGeom prst="star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Diamond 205"/>
          <p:cNvSpPr>
            <a:spLocks noChangeAspect="1"/>
          </p:cNvSpPr>
          <p:nvPr/>
        </p:nvSpPr>
        <p:spPr>
          <a:xfrm>
            <a:off x="6287861" y="2528900"/>
            <a:ext cx="166154" cy="180000"/>
          </a:xfrm>
          <a:prstGeom prst="diamond">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Diamond 206"/>
          <p:cNvSpPr>
            <a:spLocks noChangeAspect="1"/>
          </p:cNvSpPr>
          <p:nvPr/>
        </p:nvSpPr>
        <p:spPr>
          <a:xfrm>
            <a:off x="6588224" y="2483900"/>
            <a:ext cx="249231" cy="270000"/>
          </a:xfrm>
          <a:prstGeom prst="diamond">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Diamond 207"/>
          <p:cNvSpPr>
            <a:spLocks noChangeAspect="1"/>
          </p:cNvSpPr>
          <p:nvPr/>
        </p:nvSpPr>
        <p:spPr>
          <a:xfrm>
            <a:off x="6052755" y="2573900"/>
            <a:ext cx="83077" cy="90000"/>
          </a:xfrm>
          <a:prstGeom prst="diamond">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9" name="Flowchart: Connector 208"/>
          <p:cNvSpPr>
            <a:spLocks noChangeAspect="1"/>
          </p:cNvSpPr>
          <p:nvPr/>
        </p:nvSpPr>
        <p:spPr>
          <a:xfrm>
            <a:off x="7037446" y="908720"/>
            <a:ext cx="83077" cy="90000"/>
          </a:xfrm>
          <a:prstGeom prst="flowChartConnector">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0" name="Flowchart: Connector 209"/>
          <p:cNvSpPr>
            <a:spLocks noChangeAspect="1"/>
          </p:cNvSpPr>
          <p:nvPr/>
        </p:nvSpPr>
        <p:spPr>
          <a:xfrm>
            <a:off x="7272552" y="863720"/>
            <a:ext cx="166154" cy="180000"/>
          </a:xfrm>
          <a:prstGeom prst="flowChartConnector">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1" name="Flowchart: Connector 210"/>
          <p:cNvSpPr>
            <a:spLocks noChangeAspect="1"/>
          </p:cNvSpPr>
          <p:nvPr/>
        </p:nvSpPr>
        <p:spPr>
          <a:xfrm>
            <a:off x="7572914" y="818720"/>
            <a:ext cx="249231" cy="270000"/>
          </a:xfrm>
          <a:prstGeom prst="flowChartConnector">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2" name="Rectangle 211"/>
          <p:cNvSpPr>
            <a:spLocks noChangeAspect="1"/>
          </p:cNvSpPr>
          <p:nvPr/>
        </p:nvSpPr>
        <p:spPr>
          <a:xfrm>
            <a:off x="7037446" y="1313760"/>
            <a:ext cx="83077" cy="900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3" name="Rectangle 212"/>
          <p:cNvSpPr>
            <a:spLocks noChangeAspect="1"/>
          </p:cNvSpPr>
          <p:nvPr/>
        </p:nvSpPr>
        <p:spPr>
          <a:xfrm>
            <a:off x="7272552" y="1268760"/>
            <a:ext cx="166154" cy="1800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4" name="Rectangle 213"/>
          <p:cNvSpPr>
            <a:spLocks noChangeAspect="1"/>
          </p:cNvSpPr>
          <p:nvPr/>
        </p:nvSpPr>
        <p:spPr>
          <a:xfrm>
            <a:off x="7572914" y="1223760"/>
            <a:ext cx="249231" cy="2700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Isosceles Triangle 214"/>
          <p:cNvSpPr>
            <a:spLocks noChangeAspect="1"/>
          </p:cNvSpPr>
          <p:nvPr/>
        </p:nvSpPr>
        <p:spPr>
          <a:xfrm>
            <a:off x="7037446" y="1718800"/>
            <a:ext cx="83077" cy="90000"/>
          </a:xfrm>
          <a:prstGeom prst="triangl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6" name="Isosceles Triangle 215"/>
          <p:cNvSpPr>
            <a:spLocks noChangeAspect="1"/>
          </p:cNvSpPr>
          <p:nvPr/>
        </p:nvSpPr>
        <p:spPr>
          <a:xfrm>
            <a:off x="7272552" y="1673800"/>
            <a:ext cx="166154" cy="180000"/>
          </a:xfrm>
          <a:prstGeom prst="triangl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7" name="Isosceles Triangle 216"/>
          <p:cNvSpPr>
            <a:spLocks noChangeAspect="1"/>
          </p:cNvSpPr>
          <p:nvPr/>
        </p:nvSpPr>
        <p:spPr>
          <a:xfrm>
            <a:off x="7572914" y="1628800"/>
            <a:ext cx="249231" cy="270000"/>
          </a:xfrm>
          <a:prstGeom prst="triangl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5-Point Star 217"/>
          <p:cNvSpPr>
            <a:spLocks noChangeAspect="1"/>
          </p:cNvSpPr>
          <p:nvPr/>
        </p:nvSpPr>
        <p:spPr>
          <a:xfrm>
            <a:off x="7037446" y="2159864"/>
            <a:ext cx="83077" cy="90000"/>
          </a:xfrm>
          <a:prstGeom prst="star5">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9" name="5-Point Star 218"/>
          <p:cNvSpPr>
            <a:spLocks noChangeAspect="1"/>
          </p:cNvSpPr>
          <p:nvPr/>
        </p:nvSpPr>
        <p:spPr>
          <a:xfrm>
            <a:off x="7272552" y="2114864"/>
            <a:ext cx="166154" cy="180000"/>
          </a:xfrm>
          <a:prstGeom prst="star5">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5-Point Star 219"/>
          <p:cNvSpPr>
            <a:spLocks noChangeAspect="1"/>
          </p:cNvSpPr>
          <p:nvPr/>
        </p:nvSpPr>
        <p:spPr>
          <a:xfrm>
            <a:off x="7572914" y="2069864"/>
            <a:ext cx="249231" cy="270000"/>
          </a:xfrm>
          <a:prstGeom prst="star5">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1" name="Diamond 220"/>
          <p:cNvSpPr>
            <a:spLocks noChangeAspect="1"/>
          </p:cNvSpPr>
          <p:nvPr/>
        </p:nvSpPr>
        <p:spPr>
          <a:xfrm>
            <a:off x="7272552" y="2528900"/>
            <a:ext cx="166154" cy="180000"/>
          </a:xfrm>
          <a:prstGeom prst="diamond">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2" name="Diamond 221"/>
          <p:cNvSpPr>
            <a:spLocks noChangeAspect="1"/>
          </p:cNvSpPr>
          <p:nvPr/>
        </p:nvSpPr>
        <p:spPr>
          <a:xfrm>
            <a:off x="7572914" y="2483900"/>
            <a:ext cx="249231" cy="270000"/>
          </a:xfrm>
          <a:prstGeom prst="diamond">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Diamond 222"/>
          <p:cNvSpPr>
            <a:spLocks noChangeAspect="1"/>
          </p:cNvSpPr>
          <p:nvPr/>
        </p:nvSpPr>
        <p:spPr>
          <a:xfrm>
            <a:off x="7037446" y="2573900"/>
            <a:ext cx="83077" cy="90000"/>
          </a:xfrm>
          <a:prstGeom prst="diamond">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5" name="Flowchart: Connector 224"/>
          <p:cNvSpPr>
            <a:spLocks noChangeAspect="1"/>
          </p:cNvSpPr>
          <p:nvPr/>
        </p:nvSpPr>
        <p:spPr>
          <a:xfrm>
            <a:off x="3238904" y="3762032"/>
            <a:ext cx="83077" cy="9000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6" name="Flowchart: Connector 225"/>
          <p:cNvSpPr>
            <a:spLocks noChangeAspect="1"/>
          </p:cNvSpPr>
          <p:nvPr/>
        </p:nvSpPr>
        <p:spPr>
          <a:xfrm>
            <a:off x="3474010" y="3717032"/>
            <a:ext cx="166154" cy="18000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7" name="Flowchart: Connector 226"/>
          <p:cNvSpPr>
            <a:spLocks noChangeAspect="1"/>
          </p:cNvSpPr>
          <p:nvPr/>
        </p:nvSpPr>
        <p:spPr>
          <a:xfrm>
            <a:off x="3774373" y="3672032"/>
            <a:ext cx="249231" cy="27000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8" name="Rectangle 227"/>
          <p:cNvSpPr>
            <a:spLocks noChangeAspect="1"/>
          </p:cNvSpPr>
          <p:nvPr/>
        </p:nvSpPr>
        <p:spPr>
          <a:xfrm>
            <a:off x="3238904" y="4167072"/>
            <a:ext cx="83077" cy="90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9" name="Rectangle 228"/>
          <p:cNvSpPr>
            <a:spLocks noChangeAspect="1"/>
          </p:cNvSpPr>
          <p:nvPr/>
        </p:nvSpPr>
        <p:spPr>
          <a:xfrm>
            <a:off x="3474010" y="4122072"/>
            <a:ext cx="166154" cy="180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0" name="Rectangle 229"/>
          <p:cNvSpPr>
            <a:spLocks noChangeAspect="1"/>
          </p:cNvSpPr>
          <p:nvPr/>
        </p:nvSpPr>
        <p:spPr>
          <a:xfrm>
            <a:off x="3774373" y="4077072"/>
            <a:ext cx="249231" cy="270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1" name="Isosceles Triangle 230"/>
          <p:cNvSpPr>
            <a:spLocks noChangeAspect="1"/>
          </p:cNvSpPr>
          <p:nvPr/>
        </p:nvSpPr>
        <p:spPr>
          <a:xfrm>
            <a:off x="3238904" y="4572112"/>
            <a:ext cx="83077" cy="90000"/>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2" name="Isosceles Triangle 231"/>
          <p:cNvSpPr>
            <a:spLocks noChangeAspect="1"/>
          </p:cNvSpPr>
          <p:nvPr/>
        </p:nvSpPr>
        <p:spPr>
          <a:xfrm>
            <a:off x="3474010" y="4527112"/>
            <a:ext cx="166154" cy="180000"/>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3" name="Isosceles Triangle 232"/>
          <p:cNvSpPr>
            <a:spLocks noChangeAspect="1"/>
          </p:cNvSpPr>
          <p:nvPr/>
        </p:nvSpPr>
        <p:spPr>
          <a:xfrm>
            <a:off x="3774373" y="4482112"/>
            <a:ext cx="249231" cy="270000"/>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4" name="5-Point Star 233"/>
          <p:cNvSpPr>
            <a:spLocks noChangeAspect="1"/>
          </p:cNvSpPr>
          <p:nvPr/>
        </p:nvSpPr>
        <p:spPr>
          <a:xfrm>
            <a:off x="3238904" y="5013176"/>
            <a:ext cx="83077" cy="90000"/>
          </a:xfrm>
          <a:prstGeom prst="star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5" name="5-Point Star 234"/>
          <p:cNvSpPr>
            <a:spLocks noChangeAspect="1"/>
          </p:cNvSpPr>
          <p:nvPr/>
        </p:nvSpPr>
        <p:spPr>
          <a:xfrm>
            <a:off x="3474010" y="4968176"/>
            <a:ext cx="166154" cy="180000"/>
          </a:xfrm>
          <a:prstGeom prst="star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6" name="5-Point Star 235"/>
          <p:cNvSpPr>
            <a:spLocks noChangeAspect="1"/>
          </p:cNvSpPr>
          <p:nvPr/>
        </p:nvSpPr>
        <p:spPr>
          <a:xfrm>
            <a:off x="3774373" y="4923176"/>
            <a:ext cx="249231" cy="270000"/>
          </a:xfrm>
          <a:prstGeom prst="star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7" name="Diamond 236"/>
          <p:cNvSpPr>
            <a:spLocks noChangeAspect="1"/>
          </p:cNvSpPr>
          <p:nvPr/>
        </p:nvSpPr>
        <p:spPr>
          <a:xfrm>
            <a:off x="3474010" y="5382212"/>
            <a:ext cx="166154" cy="180000"/>
          </a:xfrm>
          <a:prstGeom prst="diamond">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8" name="Diamond 237"/>
          <p:cNvSpPr>
            <a:spLocks noChangeAspect="1"/>
          </p:cNvSpPr>
          <p:nvPr/>
        </p:nvSpPr>
        <p:spPr>
          <a:xfrm>
            <a:off x="3774373" y="5337212"/>
            <a:ext cx="249231" cy="270000"/>
          </a:xfrm>
          <a:prstGeom prst="diamond">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9" name="Diamond 238"/>
          <p:cNvSpPr>
            <a:spLocks noChangeAspect="1"/>
          </p:cNvSpPr>
          <p:nvPr/>
        </p:nvSpPr>
        <p:spPr>
          <a:xfrm>
            <a:off x="3238904" y="5427212"/>
            <a:ext cx="83077" cy="90000"/>
          </a:xfrm>
          <a:prstGeom prst="diamond">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0" name="Flowchart: Connector 239"/>
          <p:cNvSpPr>
            <a:spLocks noChangeAspect="1"/>
          </p:cNvSpPr>
          <p:nvPr/>
        </p:nvSpPr>
        <p:spPr>
          <a:xfrm>
            <a:off x="4223595" y="3762032"/>
            <a:ext cx="83077" cy="90000"/>
          </a:xfrm>
          <a:prstGeom prst="flowChartConnector">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1" name="Flowchart: Connector 240"/>
          <p:cNvSpPr>
            <a:spLocks noChangeAspect="1"/>
          </p:cNvSpPr>
          <p:nvPr/>
        </p:nvSpPr>
        <p:spPr>
          <a:xfrm>
            <a:off x="4458701" y="3717032"/>
            <a:ext cx="166154" cy="180000"/>
          </a:xfrm>
          <a:prstGeom prst="flowChartConnector">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2" name="Flowchart: Connector 241"/>
          <p:cNvSpPr>
            <a:spLocks noChangeAspect="1"/>
          </p:cNvSpPr>
          <p:nvPr/>
        </p:nvSpPr>
        <p:spPr>
          <a:xfrm>
            <a:off x="4759063" y="3672032"/>
            <a:ext cx="249231" cy="270000"/>
          </a:xfrm>
          <a:prstGeom prst="flowChartConnector">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3" name="Rectangle 242"/>
          <p:cNvSpPr>
            <a:spLocks noChangeAspect="1"/>
          </p:cNvSpPr>
          <p:nvPr/>
        </p:nvSpPr>
        <p:spPr>
          <a:xfrm>
            <a:off x="4223595" y="4167072"/>
            <a:ext cx="83077" cy="900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4" name="Rectangle 243"/>
          <p:cNvSpPr>
            <a:spLocks noChangeAspect="1"/>
          </p:cNvSpPr>
          <p:nvPr/>
        </p:nvSpPr>
        <p:spPr>
          <a:xfrm>
            <a:off x="4458701" y="4122072"/>
            <a:ext cx="166154" cy="1800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5" name="Rectangle 244"/>
          <p:cNvSpPr>
            <a:spLocks noChangeAspect="1"/>
          </p:cNvSpPr>
          <p:nvPr/>
        </p:nvSpPr>
        <p:spPr>
          <a:xfrm>
            <a:off x="4759063" y="4077072"/>
            <a:ext cx="249231" cy="2700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6" name="Isosceles Triangle 245"/>
          <p:cNvSpPr>
            <a:spLocks noChangeAspect="1"/>
          </p:cNvSpPr>
          <p:nvPr/>
        </p:nvSpPr>
        <p:spPr>
          <a:xfrm>
            <a:off x="4223595" y="4572112"/>
            <a:ext cx="83077" cy="90000"/>
          </a:xfrm>
          <a:prstGeom prst="triangl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7" name="Isosceles Triangle 246"/>
          <p:cNvSpPr>
            <a:spLocks noChangeAspect="1"/>
          </p:cNvSpPr>
          <p:nvPr/>
        </p:nvSpPr>
        <p:spPr>
          <a:xfrm>
            <a:off x="4458701" y="4527112"/>
            <a:ext cx="166154" cy="180000"/>
          </a:xfrm>
          <a:prstGeom prst="triangl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8" name="Isosceles Triangle 247"/>
          <p:cNvSpPr>
            <a:spLocks noChangeAspect="1"/>
          </p:cNvSpPr>
          <p:nvPr/>
        </p:nvSpPr>
        <p:spPr>
          <a:xfrm>
            <a:off x="4759063" y="4482112"/>
            <a:ext cx="249231" cy="270000"/>
          </a:xfrm>
          <a:prstGeom prst="triangl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 name="5-Point Star 248"/>
          <p:cNvSpPr>
            <a:spLocks noChangeAspect="1"/>
          </p:cNvSpPr>
          <p:nvPr/>
        </p:nvSpPr>
        <p:spPr>
          <a:xfrm>
            <a:off x="4223595" y="5013176"/>
            <a:ext cx="83077" cy="90000"/>
          </a:xfrm>
          <a:prstGeom prst="star5">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 name="5-Point Star 249"/>
          <p:cNvSpPr>
            <a:spLocks noChangeAspect="1"/>
          </p:cNvSpPr>
          <p:nvPr/>
        </p:nvSpPr>
        <p:spPr>
          <a:xfrm>
            <a:off x="4458701" y="4968176"/>
            <a:ext cx="166154" cy="180000"/>
          </a:xfrm>
          <a:prstGeom prst="star5">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 name="5-Point Star 250"/>
          <p:cNvSpPr>
            <a:spLocks noChangeAspect="1"/>
          </p:cNvSpPr>
          <p:nvPr/>
        </p:nvSpPr>
        <p:spPr>
          <a:xfrm>
            <a:off x="4759063" y="4923176"/>
            <a:ext cx="249231" cy="270000"/>
          </a:xfrm>
          <a:prstGeom prst="star5">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 name="Diamond 251"/>
          <p:cNvSpPr>
            <a:spLocks noChangeAspect="1"/>
          </p:cNvSpPr>
          <p:nvPr/>
        </p:nvSpPr>
        <p:spPr>
          <a:xfrm>
            <a:off x="4458701" y="5382212"/>
            <a:ext cx="166154" cy="180000"/>
          </a:xfrm>
          <a:prstGeom prst="diamond">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 name="Diamond 252"/>
          <p:cNvSpPr>
            <a:spLocks noChangeAspect="1"/>
          </p:cNvSpPr>
          <p:nvPr/>
        </p:nvSpPr>
        <p:spPr>
          <a:xfrm>
            <a:off x="4759063" y="5337212"/>
            <a:ext cx="249231" cy="270000"/>
          </a:xfrm>
          <a:prstGeom prst="diamond">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 name="Diamond 253"/>
          <p:cNvSpPr>
            <a:spLocks noChangeAspect="1"/>
          </p:cNvSpPr>
          <p:nvPr/>
        </p:nvSpPr>
        <p:spPr>
          <a:xfrm>
            <a:off x="4223595" y="5427212"/>
            <a:ext cx="83077" cy="90000"/>
          </a:xfrm>
          <a:prstGeom prst="diamond">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 name="Flowchart: Connector 255"/>
          <p:cNvSpPr>
            <a:spLocks noChangeAspect="1"/>
          </p:cNvSpPr>
          <p:nvPr/>
        </p:nvSpPr>
        <p:spPr>
          <a:xfrm>
            <a:off x="3238904" y="881712"/>
            <a:ext cx="83077" cy="9000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 name="Flowchart: Connector 256"/>
          <p:cNvSpPr>
            <a:spLocks noChangeAspect="1"/>
          </p:cNvSpPr>
          <p:nvPr/>
        </p:nvSpPr>
        <p:spPr>
          <a:xfrm>
            <a:off x="3474010" y="836712"/>
            <a:ext cx="166154" cy="18000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8" name="Flowchart: Connector 257"/>
          <p:cNvSpPr>
            <a:spLocks noChangeAspect="1"/>
          </p:cNvSpPr>
          <p:nvPr/>
        </p:nvSpPr>
        <p:spPr>
          <a:xfrm>
            <a:off x="3774373" y="791712"/>
            <a:ext cx="249231" cy="27000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9" name="Rectangle 258"/>
          <p:cNvSpPr>
            <a:spLocks noChangeAspect="1"/>
          </p:cNvSpPr>
          <p:nvPr/>
        </p:nvSpPr>
        <p:spPr>
          <a:xfrm>
            <a:off x="3238904" y="1286752"/>
            <a:ext cx="83077" cy="90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0" name="Rectangle 259"/>
          <p:cNvSpPr>
            <a:spLocks noChangeAspect="1"/>
          </p:cNvSpPr>
          <p:nvPr/>
        </p:nvSpPr>
        <p:spPr>
          <a:xfrm>
            <a:off x="3474010" y="1241752"/>
            <a:ext cx="166154" cy="180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1" name="Rectangle 260"/>
          <p:cNvSpPr>
            <a:spLocks noChangeAspect="1"/>
          </p:cNvSpPr>
          <p:nvPr/>
        </p:nvSpPr>
        <p:spPr>
          <a:xfrm>
            <a:off x="3774373" y="1196752"/>
            <a:ext cx="249231" cy="270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2" name="Isosceles Triangle 261"/>
          <p:cNvSpPr>
            <a:spLocks noChangeAspect="1"/>
          </p:cNvSpPr>
          <p:nvPr/>
        </p:nvSpPr>
        <p:spPr>
          <a:xfrm>
            <a:off x="3238904" y="1691792"/>
            <a:ext cx="83077" cy="9000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3" name="Isosceles Triangle 262"/>
          <p:cNvSpPr>
            <a:spLocks noChangeAspect="1"/>
          </p:cNvSpPr>
          <p:nvPr/>
        </p:nvSpPr>
        <p:spPr>
          <a:xfrm>
            <a:off x="3474010" y="1646792"/>
            <a:ext cx="166154" cy="18000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4" name="Isosceles Triangle 263"/>
          <p:cNvSpPr>
            <a:spLocks noChangeAspect="1"/>
          </p:cNvSpPr>
          <p:nvPr/>
        </p:nvSpPr>
        <p:spPr>
          <a:xfrm>
            <a:off x="3774373" y="1601792"/>
            <a:ext cx="249231" cy="27000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5" name="5-Point Star 264"/>
          <p:cNvSpPr>
            <a:spLocks noChangeAspect="1"/>
          </p:cNvSpPr>
          <p:nvPr/>
        </p:nvSpPr>
        <p:spPr>
          <a:xfrm>
            <a:off x="3238904" y="2132856"/>
            <a:ext cx="83077" cy="900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6" name="5-Point Star 265"/>
          <p:cNvSpPr>
            <a:spLocks noChangeAspect="1"/>
          </p:cNvSpPr>
          <p:nvPr/>
        </p:nvSpPr>
        <p:spPr>
          <a:xfrm>
            <a:off x="3474010" y="2087856"/>
            <a:ext cx="166154" cy="1800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7" name="5-Point Star 266"/>
          <p:cNvSpPr>
            <a:spLocks noChangeAspect="1"/>
          </p:cNvSpPr>
          <p:nvPr/>
        </p:nvSpPr>
        <p:spPr>
          <a:xfrm>
            <a:off x="3774373" y="2042856"/>
            <a:ext cx="249231" cy="2700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8" name="Diamond 267"/>
          <p:cNvSpPr>
            <a:spLocks noChangeAspect="1"/>
          </p:cNvSpPr>
          <p:nvPr/>
        </p:nvSpPr>
        <p:spPr>
          <a:xfrm>
            <a:off x="3474010" y="2501892"/>
            <a:ext cx="166154" cy="180000"/>
          </a:xfrm>
          <a:prstGeom prst="diamon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9" name="Diamond 268"/>
          <p:cNvSpPr>
            <a:spLocks noChangeAspect="1"/>
          </p:cNvSpPr>
          <p:nvPr/>
        </p:nvSpPr>
        <p:spPr>
          <a:xfrm>
            <a:off x="3774373" y="2456892"/>
            <a:ext cx="249231" cy="270000"/>
          </a:xfrm>
          <a:prstGeom prst="diamon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0" name="Diamond 269"/>
          <p:cNvSpPr>
            <a:spLocks noChangeAspect="1"/>
          </p:cNvSpPr>
          <p:nvPr/>
        </p:nvSpPr>
        <p:spPr>
          <a:xfrm>
            <a:off x="3238904" y="2546892"/>
            <a:ext cx="83077" cy="90000"/>
          </a:xfrm>
          <a:prstGeom prst="diamon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1" name="Flowchart: Connector 270"/>
          <p:cNvSpPr>
            <a:spLocks noChangeAspect="1"/>
          </p:cNvSpPr>
          <p:nvPr/>
        </p:nvSpPr>
        <p:spPr>
          <a:xfrm>
            <a:off x="4223595" y="881712"/>
            <a:ext cx="83077" cy="90000"/>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2" name="Flowchart: Connector 271"/>
          <p:cNvSpPr>
            <a:spLocks noChangeAspect="1"/>
          </p:cNvSpPr>
          <p:nvPr/>
        </p:nvSpPr>
        <p:spPr>
          <a:xfrm>
            <a:off x="4458701" y="836712"/>
            <a:ext cx="166154" cy="180000"/>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3" name="Flowchart: Connector 272"/>
          <p:cNvSpPr>
            <a:spLocks noChangeAspect="1"/>
          </p:cNvSpPr>
          <p:nvPr/>
        </p:nvSpPr>
        <p:spPr>
          <a:xfrm>
            <a:off x="4759063" y="791712"/>
            <a:ext cx="249231" cy="270000"/>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4" name="Rectangle 273"/>
          <p:cNvSpPr>
            <a:spLocks noChangeAspect="1"/>
          </p:cNvSpPr>
          <p:nvPr/>
        </p:nvSpPr>
        <p:spPr>
          <a:xfrm>
            <a:off x="4223595" y="1286752"/>
            <a:ext cx="83077" cy="9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5" name="Rectangle 274"/>
          <p:cNvSpPr>
            <a:spLocks noChangeAspect="1"/>
          </p:cNvSpPr>
          <p:nvPr/>
        </p:nvSpPr>
        <p:spPr>
          <a:xfrm>
            <a:off x="4458701" y="1241752"/>
            <a:ext cx="166154"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6" name="Rectangle 275"/>
          <p:cNvSpPr>
            <a:spLocks noChangeAspect="1"/>
          </p:cNvSpPr>
          <p:nvPr/>
        </p:nvSpPr>
        <p:spPr>
          <a:xfrm>
            <a:off x="4759063" y="1196752"/>
            <a:ext cx="249231" cy="27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7" name="Isosceles Triangle 276"/>
          <p:cNvSpPr>
            <a:spLocks noChangeAspect="1"/>
          </p:cNvSpPr>
          <p:nvPr/>
        </p:nvSpPr>
        <p:spPr>
          <a:xfrm>
            <a:off x="4223595" y="1691792"/>
            <a:ext cx="83077" cy="900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8" name="Isosceles Triangle 277"/>
          <p:cNvSpPr>
            <a:spLocks noChangeAspect="1"/>
          </p:cNvSpPr>
          <p:nvPr/>
        </p:nvSpPr>
        <p:spPr>
          <a:xfrm>
            <a:off x="4458701" y="1646792"/>
            <a:ext cx="166154" cy="1800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9" name="Isosceles Triangle 278"/>
          <p:cNvSpPr>
            <a:spLocks noChangeAspect="1"/>
          </p:cNvSpPr>
          <p:nvPr/>
        </p:nvSpPr>
        <p:spPr>
          <a:xfrm>
            <a:off x="4759063" y="1601792"/>
            <a:ext cx="249231" cy="2700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0" name="5-Point Star 279"/>
          <p:cNvSpPr>
            <a:spLocks noChangeAspect="1"/>
          </p:cNvSpPr>
          <p:nvPr/>
        </p:nvSpPr>
        <p:spPr>
          <a:xfrm>
            <a:off x="4223595" y="2132856"/>
            <a:ext cx="83077" cy="90000"/>
          </a:xfrm>
          <a:prstGeom prst="star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1" name="5-Point Star 280"/>
          <p:cNvSpPr>
            <a:spLocks noChangeAspect="1"/>
          </p:cNvSpPr>
          <p:nvPr/>
        </p:nvSpPr>
        <p:spPr>
          <a:xfrm>
            <a:off x="4458701" y="2087856"/>
            <a:ext cx="166154" cy="180000"/>
          </a:xfrm>
          <a:prstGeom prst="star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2" name="5-Point Star 281"/>
          <p:cNvSpPr>
            <a:spLocks noChangeAspect="1"/>
          </p:cNvSpPr>
          <p:nvPr/>
        </p:nvSpPr>
        <p:spPr>
          <a:xfrm>
            <a:off x="4759063" y="2042856"/>
            <a:ext cx="249231" cy="270000"/>
          </a:xfrm>
          <a:prstGeom prst="star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3" name="Diamond 282"/>
          <p:cNvSpPr>
            <a:spLocks noChangeAspect="1"/>
          </p:cNvSpPr>
          <p:nvPr/>
        </p:nvSpPr>
        <p:spPr>
          <a:xfrm>
            <a:off x="4458701" y="2501892"/>
            <a:ext cx="166154" cy="180000"/>
          </a:xfrm>
          <a:prstGeom prst="diamond">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4" name="Diamond 283"/>
          <p:cNvSpPr>
            <a:spLocks noChangeAspect="1"/>
          </p:cNvSpPr>
          <p:nvPr/>
        </p:nvSpPr>
        <p:spPr>
          <a:xfrm>
            <a:off x="4759063" y="2456892"/>
            <a:ext cx="249231" cy="270000"/>
          </a:xfrm>
          <a:prstGeom prst="diamond">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5" name="Diamond 284"/>
          <p:cNvSpPr>
            <a:spLocks noChangeAspect="1"/>
          </p:cNvSpPr>
          <p:nvPr/>
        </p:nvSpPr>
        <p:spPr>
          <a:xfrm>
            <a:off x="4223595" y="2546892"/>
            <a:ext cx="83077" cy="90000"/>
          </a:xfrm>
          <a:prstGeom prst="diamond">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7" name="Flowchart: Connector 286"/>
          <p:cNvSpPr>
            <a:spLocks noChangeAspect="1"/>
          </p:cNvSpPr>
          <p:nvPr/>
        </p:nvSpPr>
        <p:spPr>
          <a:xfrm>
            <a:off x="6119224" y="3753036"/>
            <a:ext cx="83077" cy="90000"/>
          </a:xfrm>
          <a:prstGeom prst="flowChartConnector">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8" name="Flowchart: Connector 287"/>
          <p:cNvSpPr>
            <a:spLocks noChangeAspect="1"/>
          </p:cNvSpPr>
          <p:nvPr/>
        </p:nvSpPr>
        <p:spPr>
          <a:xfrm>
            <a:off x="6354330" y="3708036"/>
            <a:ext cx="166154" cy="180000"/>
          </a:xfrm>
          <a:prstGeom prst="flowChartConnector">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9" name="Flowchart: Connector 288"/>
          <p:cNvSpPr>
            <a:spLocks noChangeAspect="1"/>
          </p:cNvSpPr>
          <p:nvPr/>
        </p:nvSpPr>
        <p:spPr>
          <a:xfrm>
            <a:off x="6654693" y="3663036"/>
            <a:ext cx="249231" cy="270000"/>
          </a:xfrm>
          <a:prstGeom prst="flowChartConnector">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0" name="Rectangle 289"/>
          <p:cNvSpPr>
            <a:spLocks noChangeAspect="1"/>
          </p:cNvSpPr>
          <p:nvPr/>
        </p:nvSpPr>
        <p:spPr>
          <a:xfrm>
            <a:off x="6119224" y="4158076"/>
            <a:ext cx="83077" cy="900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1" name="Rectangle 290"/>
          <p:cNvSpPr>
            <a:spLocks noChangeAspect="1"/>
          </p:cNvSpPr>
          <p:nvPr/>
        </p:nvSpPr>
        <p:spPr>
          <a:xfrm>
            <a:off x="6354330" y="4113076"/>
            <a:ext cx="166154" cy="1800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2" name="Rectangle 291"/>
          <p:cNvSpPr>
            <a:spLocks noChangeAspect="1"/>
          </p:cNvSpPr>
          <p:nvPr/>
        </p:nvSpPr>
        <p:spPr>
          <a:xfrm>
            <a:off x="6654693" y="4068076"/>
            <a:ext cx="249231" cy="2700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3" name="Isosceles Triangle 292"/>
          <p:cNvSpPr>
            <a:spLocks noChangeAspect="1"/>
          </p:cNvSpPr>
          <p:nvPr/>
        </p:nvSpPr>
        <p:spPr>
          <a:xfrm>
            <a:off x="6119224" y="4563116"/>
            <a:ext cx="83077" cy="90000"/>
          </a:xfrm>
          <a:prstGeom prst="triangl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4" name="Isosceles Triangle 293"/>
          <p:cNvSpPr>
            <a:spLocks noChangeAspect="1"/>
          </p:cNvSpPr>
          <p:nvPr/>
        </p:nvSpPr>
        <p:spPr>
          <a:xfrm>
            <a:off x="6354330" y="4518116"/>
            <a:ext cx="166154" cy="180000"/>
          </a:xfrm>
          <a:prstGeom prst="triangl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5" name="Isosceles Triangle 294"/>
          <p:cNvSpPr>
            <a:spLocks noChangeAspect="1"/>
          </p:cNvSpPr>
          <p:nvPr/>
        </p:nvSpPr>
        <p:spPr>
          <a:xfrm>
            <a:off x="6654693" y="4473116"/>
            <a:ext cx="249231" cy="270000"/>
          </a:xfrm>
          <a:prstGeom prst="triangl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6" name="5-Point Star 295"/>
          <p:cNvSpPr>
            <a:spLocks noChangeAspect="1"/>
          </p:cNvSpPr>
          <p:nvPr/>
        </p:nvSpPr>
        <p:spPr>
          <a:xfrm>
            <a:off x="6119224" y="5004180"/>
            <a:ext cx="83077" cy="90000"/>
          </a:xfrm>
          <a:prstGeom prst="star5">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7" name="5-Point Star 296"/>
          <p:cNvSpPr>
            <a:spLocks noChangeAspect="1"/>
          </p:cNvSpPr>
          <p:nvPr/>
        </p:nvSpPr>
        <p:spPr>
          <a:xfrm>
            <a:off x="6354330" y="4959180"/>
            <a:ext cx="166154" cy="180000"/>
          </a:xfrm>
          <a:prstGeom prst="star5">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8" name="5-Point Star 297"/>
          <p:cNvSpPr>
            <a:spLocks noChangeAspect="1"/>
          </p:cNvSpPr>
          <p:nvPr/>
        </p:nvSpPr>
        <p:spPr>
          <a:xfrm>
            <a:off x="6654693" y="4914180"/>
            <a:ext cx="249231" cy="270000"/>
          </a:xfrm>
          <a:prstGeom prst="star5">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9" name="Diamond 298"/>
          <p:cNvSpPr>
            <a:spLocks noChangeAspect="1"/>
          </p:cNvSpPr>
          <p:nvPr/>
        </p:nvSpPr>
        <p:spPr>
          <a:xfrm>
            <a:off x="6354330" y="5373216"/>
            <a:ext cx="166154" cy="180000"/>
          </a:xfrm>
          <a:prstGeom prst="diamond">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0" name="Diamond 299"/>
          <p:cNvSpPr>
            <a:spLocks noChangeAspect="1"/>
          </p:cNvSpPr>
          <p:nvPr/>
        </p:nvSpPr>
        <p:spPr>
          <a:xfrm>
            <a:off x="6654693" y="5328216"/>
            <a:ext cx="249231" cy="270000"/>
          </a:xfrm>
          <a:prstGeom prst="diamond">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1" name="Diamond 300"/>
          <p:cNvSpPr>
            <a:spLocks noChangeAspect="1"/>
          </p:cNvSpPr>
          <p:nvPr/>
        </p:nvSpPr>
        <p:spPr>
          <a:xfrm>
            <a:off x="6119224" y="5418216"/>
            <a:ext cx="83077" cy="90000"/>
          </a:xfrm>
          <a:prstGeom prst="diamond">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2" name="Flowchart: Connector 301"/>
          <p:cNvSpPr>
            <a:spLocks noChangeAspect="1"/>
          </p:cNvSpPr>
          <p:nvPr/>
        </p:nvSpPr>
        <p:spPr>
          <a:xfrm>
            <a:off x="7103915" y="3753036"/>
            <a:ext cx="83077" cy="90000"/>
          </a:xfrm>
          <a:prstGeom prst="flowChartConnector">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3" name="Flowchart: Connector 302"/>
          <p:cNvSpPr>
            <a:spLocks noChangeAspect="1"/>
          </p:cNvSpPr>
          <p:nvPr/>
        </p:nvSpPr>
        <p:spPr>
          <a:xfrm>
            <a:off x="7339021" y="3708036"/>
            <a:ext cx="166154" cy="180000"/>
          </a:xfrm>
          <a:prstGeom prst="flowChartConnector">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4" name="Flowchart: Connector 303"/>
          <p:cNvSpPr>
            <a:spLocks noChangeAspect="1"/>
          </p:cNvSpPr>
          <p:nvPr/>
        </p:nvSpPr>
        <p:spPr>
          <a:xfrm>
            <a:off x="7639383" y="3663036"/>
            <a:ext cx="249231" cy="270000"/>
          </a:xfrm>
          <a:prstGeom prst="flowChartConnector">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5" name="Rectangle 304"/>
          <p:cNvSpPr>
            <a:spLocks noChangeAspect="1"/>
          </p:cNvSpPr>
          <p:nvPr/>
        </p:nvSpPr>
        <p:spPr>
          <a:xfrm>
            <a:off x="7103915" y="4158076"/>
            <a:ext cx="83077" cy="90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6" name="Rectangle 305"/>
          <p:cNvSpPr>
            <a:spLocks noChangeAspect="1"/>
          </p:cNvSpPr>
          <p:nvPr/>
        </p:nvSpPr>
        <p:spPr>
          <a:xfrm>
            <a:off x="7339021" y="4113076"/>
            <a:ext cx="166154" cy="180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7" name="Rectangle 306"/>
          <p:cNvSpPr>
            <a:spLocks noChangeAspect="1"/>
          </p:cNvSpPr>
          <p:nvPr/>
        </p:nvSpPr>
        <p:spPr>
          <a:xfrm>
            <a:off x="7639383" y="4068076"/>
            <a:ext cx="249231" cy="270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8" name="Isosceles Triangle 307"/>
          <p:cNvSpPr>
            <a:spLocks noChangeAspect="1"/>
          </p:cNvSpPr>
          <p:nvPr/>
        </p:nvSpPr>
        <p:spPr>
          <a:xfrm>
            <a:off x="7103915" y="4563116"/>
            <a:ext cx="83077" cy="90000"/>
          </a:xfrm>
          <a:prstGeom prst="triangl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9" name="Isosceles Triangle 308"/>
          <p:cNvSpPr>
            <a:spLocks noChangeAspect="1"/>
          </p:cNvSpPr>
          <p:nvPr/>
        </p:nvSpPr>
        <p:spPr>
          <a:xfrm>
            <a:off x="7339021" y="4518116"/>
            <a:ext cx="166154" cy="180000"/>
          </a:xfrm>
          <a:prstGeom prst="triangl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0" name="Isosceles Triangle 309"/>
          <p:cNvSpPr>
            <a:spLocks noChangeAspect="1"/>
          </p:cNvSpPr>
          <p:nvPr/>
        </p:nvSpPr>
        <p:spPr>
          <a:xfrm>
            <a:off x="7639383" y="4473116"/>
            <a:ext cx="249231" cy="270000"/>
          </a:xfrm>
          <a:prstGeom prst="triangl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1" name="5-Point Star 310"/>
          <p:cNvSpPr>
            <a:spLocks noChangeAspect="1"/>
          </p:cNvSpPr>
          <p:nvPr/>
        </p:nvSpPr>
        <p:spPr>
          <a:xfrm>
            <a:off x="7103915" y="5004180"/>
            <a:ext cx="83077" cy="90000"/>
          </a:xfrm>
          <a:prstGeom prst="star5">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2" name="5-Point Star 311"/>
          <p:cNvSpPr>
            <a:spLocks noChangeAspect="1"/>
          </p:cNvSpPr>
          <p:nvPr/>
        </p:nvSpPr>
        <p:spPr>
          <a:xfrm>
            <a:off x="7339021" y="4959180"/>
            <a:ext cx="166154" cy="180000"/>
          </a:xfrm>
          <a:prstGeom prst="star5">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3" name="5-Point Star 312"/>
          <p:cNvSpPr>
            <a:spLocks noChangeAspect="1"/>
          </p:cNvSpPr>
          <p:nvPr/>
        </p:nvSpPr>
        <p:spPr>
          <a:xfrm>
            <a:off x="7639383" y="4914180"/>
            <a:ext cx="249231" cy="270000"/>
          </a:xfrm>
          <a:prstGeom prst="star5">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4" name="Diamond 313"/>
          <p:cNvSpPr>
            <a:spLocks noChangeAspect="1"/>
          </p:cNvSpPr>
          <p:nvPr/>
        </p:nvSpPr>
        <p:spPr>
          <a:xfrm>
            <a:off x="7339021" y="5373216"/>
            <a:ext cx="166154" cy="180000"/>
          </a:xfrm>
          <a:prstGeom prst="diamond">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5" name="Diamond 314"/>
          <p:cNvSpPr>
            <a:spLocks noChangeAspect="1"/>
          </p:cNvSpPr>
          <p:nvPr/>
        </p:nvSpPr>
        <p:spPr>
          <a:xfrm>
            <a:off x="7639383" y="5328216"/>
            <a:ext cx="249231" cy="270000"/>
          </a:xfrm>
          <a:prstGeom prst="diamond">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6" name="Diamond 315"/>
          <p:cNvSpPr>
            <a:spLocks noChangeAspect="1"/>
          </p:cNvSpPr>
          <p:nvPr/>
        </p:nvSpPr>
        <p:spPr>
          <a:xfrm>
            <a:off x="7103915" y="5418216"/>
            <a:ext cx="83077" cy="90000"/>
          </a:xfrm>
          <a:prstGeom prst="diamond">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200" y="274638"/>
            <a:ext cx="8229600" cy="34605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2000" i="0" u="none" strike="noStrike" kern="1200" cap="none" spc="0" normalizeH="0" baseline="0" noProof="0" dirty="0" smtClean="0">
                <a:ln>
                  <a:noFill/>
                </a:ln>
                <a:solidFill>
                  <a:schemeClr val="bg1">
                    <a:lumMod val="50000"/>
                  </a:schemeClr>
                </a:solidFill>
                <a:effectLst/>
                <a:uLnTx/>
                <a:uFillTx/>
                <a:latin typeface="+mn-lt"/>
                <a:ea typeface="+mj-ea"/>
                <a:cs typeface="+mj-cs"/>
              </a:rPr>
              <a:t>Labelling</a:t>
            </a:r>
            <a:endParaRPr kumimoji="0" lang="en-GB" sz="2000" i="0" u="none" strike="noStrike" kern="1200" cap="none" spc="0" normalizeH="0" baseline="0" noProof="0" dirty="0">
              <a:ln>
                <a:noFill/>
              </a:ln>
              <a:solidFill>
                <a:schemeClr val="bg1">
                  <a:lumMod val="50000"/>
                </a:schemeClr>
              </a:solidFill>
              <a:effectLst/>
              <a:uLnTx/>
              <a:uFillTx/>
              <a:latin typeface="+mn-lt"/>
              <a:ea typeface="+mj-ea"/>
              <a:cs typeface="+mj-cs"/>
            </a:endParaRPr>
          </a:p>
        </p:txBody>
      </p:sp>
      <p:sp>
        <p:nvSpPr>
          <p:cNvPr id="21" name="Line Callout 1 20"/>
          <p:cNvSpPr/>
          <p:nvPr/>
        </p:nvSpPr>
        <p:spPr>
          <a:xfrm>
            <a:off x="7308304" y="2708920"/>
            <a:ext cx="1584176" cy="792088"/>
          </a:xfrm>
          <a:prstGeom prst="borderCallout1">
            <a:avLst>
              <a:gd name="adj1" fmla="val 51733"/>
              <a:gd name="adj2" fmla="val -87"/>
              <a:gd name="adj3" fmla="val 97508"/>
              <a:gd name="adj4" fmla="val -42081"/>
            </a:avLst>
          </a:prstGeom>
          <a:solidFill>
            <a:schemeClr val="bg1"/>
          </a:solidFill>
          <a:ln w="952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Callout 6</a:t>
            </a:r>
            <a:endParaRPr lang="en-GB" sz="1200" dirty="0">
              <a:solidFill>
                <a:schemeClr val="tx1"/>
              </a:solidFill>
            </a:endParaRPr>
          </a:p>
        </p:txBody>
      </p:sp>
      <p:sp>
        <p:nvSpPr>
          <p:cNvPr id="22" name="Line Callout 1 21"/>
          <p:cNvSpPr/>
          <p:nvPr/>
        </p:nvSpPr>
        <p:spPr>
          <a:xfrm>
            <a:off x="7308304" y="3645024"/>
            <a:ext cx="1584176" cy="792088"/>
          </a:xfrm>
          <a:prstGeom prst="borderCallout1">
            <a:avLst>
              <a:gd name="adj1" fmla="val 51733"/>
              <a:gd name="adj2" fmla="val -87"/>
              <a:gd name="adj3" fmla="val -2942"/>
              <a:gd name="adj4" fmla="val -41331"/>
            </a:avLst>
          </a:prstGeom>
          <a:solidFill>
            <a:schemeClr val="bg1"/>
          </a:solidFill>
          <a:ln w="952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Callout 8</a:t>
            </a:r>
            <a:endParaRPr lang="en-GB" sz="1200" dirty="0">
              <a:solidFill>
                <a:schemeClr val="tx1"/>
              </a:solidFill>
            </a:endParaRPr>
          </a:p>
        </p:txBody>
      </p:sp>
      <p:sp>
        <p:nvSpPr>
          <p:cNvPr id="23" name="Line Callout 1 22"/>
          <p:cNvSpPr/>
          <p:nvPr/>
        </p:nvSpPr>
        <p:spPr>
          <a:xfrm>
            <a:off x="4139953" y="2708920"/>
            <a:ext cx="1584176" cy="792088"/>
          </a:xfrm>
          <a:prstGeom prst="borderCallout1">
            <a:avLst>
              <a:gd name="adj1" fmla="val 50234"/>
              <a:gd name="adj2" fmla="val 99613"/>
              <a:gd name="adj3" fmla="val 99007"/>
              <a:gd name="adj4" fmla="val 142326"/>
            </a:avLst>
          </a:prstGeom>
          <a:solidFill>
            <a:schemeClr val="bg1"/>
          </a:solidFill>
          <a:ln w="952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Callout 5</a:t>
            </a:r>
            <a:endParaRPr lang="en-GB" sz="1200" dirty="0">
              <a:solidFill>
                <a:schemeClr val="tx1"/>
              </a:solidFill>
            </a:endParaRPr>
          </a:p>
        </p:txBody>
      </p:sp>
      <p:sp>
        <p:nvSpPr>
          <p:cNvPr id="24" name="Line Callout 1 23"/>
          <p:cNvSpPr/>
          <p:nvPr/>
        </p:nvSpPr>
        <p:spPr>
          <a:xfrm>
            <a:off x="4139953" y="3645024"/>
            <a:ext cx="1584176" cy="792088"/>
          </a:xfrm>
          <a:prstGeom prst="borderCallout1">
            <a:avLst>
              <a:gd name="adj1" fmla="val 51733"/>
              <a:gd name="adj2" fmla="val 99613"/>
              <a:gd name="adj3" fmla="val -1443"/>
              <a:gd name="adj4" fmla="val 141577"/>
            </a:avLst>
          </a:prstGeom>
          <a:solidFill>
            <a:schemeClr val="bg1"/>
          </a:solidFill>
          <a:ln w="952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Callout 7</a:t>
            </a:r>
            <a:endParaRPr lang="en-GB" sz="1200" dirty="0">
              <a:solidFill>
                <a:schemeClr val="tx1"/>
              </a:solidFill>
            </a:endParaRPr>
          </a:p>
        </p:txBody>
      </p:sp>
      <p:sp>
        <p:nvSpPr>
          <p:cNvPr id="46" name="Line Callout 1 45"/>
          <p:cNvSpPr/>
          <p:nvPr/>
        </p:nvSpPr>
        <p:spPr>
          <a:xfrm>
            <a:off x="7308304" y="764704"/>
            <a:ext cx="1584176" cy="792088"/>
          </a:xfrm>
          <a:prstGeom prst="borderCallout1">
            <a:avLst>
              <a:gd name="adj1" fmla="val 51733"/>
              <a:gd name="adj2" fmla="val -87"/>
              <a:gd name="adj3" fmla="val 97508"/>
              <a:gd name="adj4" fmla="val -42081"/>
            </a:avLst>
          </a:prstGeom>
          <a:solidFill>
            <a:schemeClr val="bg1"/>
          </a:solidFill>
          <a:ln w="952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Callout 2</a:t>
            </a:r>
            <a:endParaRPr lang="en-GB" sz="1200" dirty="0">
              <a:solidFill>
                <a:schemeClr val="tx1"/>
              </a:solidFill>
            </a:endParaRPr>
          </a:p>
        </p:txBody>
      </p:sp>
      <p:sp>
        <p:nvSpPr>
          <p:cNvPr id="47" name="Line Callout 1 46"/>
          <p:cNvSpPr/>
          <p:nvPr/>
        </p:nvSpPr>
        <p:spPr>
          <a:xfrm>
            <a:off x="7308304" y="1700808"/>
            <a:ext cx="1584176" cy="792088"/>
          </a:xfrm>
          <a:prstGeom prst="borderCallout1">
            <a:avLst>
              <a:gd name="adj1" fmla="val 51733"/>
              <a:gd name="adj2" fmla="val -87"/>
              <a:gd name="adj3" fmla="val -2942"/>
              <a:gd name="adj4" fmla="val -41331"/>
            </a:avLst>
          </a:prstGeom>
          <a:solidFill>
            <a:schemeClr val="bg1"/>
          </a:solidFill>
          <a:ln w="952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Callout 4</a:t>
            </a:r>
            <a:endParaRPr lang="en-GB" sz="1200" dirty="0">
              <a:solidFill>
                <a:schemeClr val="tx1"/>
              </a:solidFill>
            </a:endParaRPr>
          </a:p>
        </p:txBody>
      </p:sp>
      <p:sp>
        <p:nvSpPr>
          <p:cNvPr id="48" name="Line Callout 1 47"/>
          <p:cNvSpPr/>
          <p:nvPr/>
        </p:nvSpPr>
        <p:spPr>
          <a:xfrm>
            <a:off x="4139953" y="764704"/>
            <a:ext cx="1584176" cy="792088"/>
          </a:xfrm>
          <a:prstGeom prst="borderCallout1">
            <a:avLst>
              <a:gd name="adj1" fmla="val 50234"/>
              <a:gd name="adj2" fmla="val 99613"/>
              <a:gd name="adj3" fmla="val 99007"/>
              <a:gd name="adj4" fmla="val 142326"/>
            </a:avLst>
          </a:prstGeom>
          <a:solidFill>
            <a:schemeClr val="bg1"/>
          </a:solidFill>
          <a:ln w="952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Callout 1</a:t>
            </a:r>
            <a:endParaRPr lang="en-GB" sz="1200" dirty="0">
              <a:solidFill>
                <a:schemeClr val="tx1"/>
              </a:solidFill>
            </a:endParaRPr>
          </a:p>
        </p:txBody>
      </p:sp>
      <p:sp>
        <p:nvSpPr>
          <p:cNvPr id="49" name="Line Callout 1 48"/>
          <p:cNvSpPr/>
          <p:nvPr/>
        </p:nvSpPr>
        <p:spPr>
          <a:xfrm>
            <a:off x="4139953" y="1700808"/>
            <a:ext cx="1584176" cy="792088"/>
          </a:xfrm>
          <a:prstGeom prst="borderCallout1">
            <a:avLst>
              <a:gd name="adj1" fmla="val 51733"/>
              <a:gd name="adj2" fmla="val 99613"/>
              <a:gd name="adj3" fmla="val -1443"/>
              <a:gd name="adj4" fmla="val 141577"/>
            </a:avLst>
          </a:prstGeom>
          <a:solidFill>
            <a:schemeClr val="bg1"/>
          </a:solidFill>
          <a:ln w="952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Callout 3</a:t>
            </a:r>
            <a:endParaRPr lang="en-GB" sz="1200" dirty="0">
              <a:solidFill>
                <a:schemeClr val="tx1"/>
              </a:solidFill>
            </a:endParaRPr>
          </a:p>
        </p:txBody>
      </p:sp>
      <p:sp>
        <p:nvSpPr>
          <p:cNvPr id="50" name="TextBox 49"/>
          <p:cNvSpPr txBox="1"/>
          <p:nvPr/>
        </p:nvSpPr>
        <p:spPr>
          <a:xfrm>
            <a:off x="251521" y="2492898"/>
            <a:ext cx="1327479" cy="276999"/>
          </a:xfrm>
          <a:prstGeom prst="rect">
            <a:avLst/>
          </a:prstGeom>
          <a:noFill/>
          <a:ln>
            <a:solidFill>
              <a:schemeClr val="tx1"/>
            </a:solidFill>
          </a:ln>
        </p:spPr>
        <p:txBody>
          <a:bodyPr wrap="none" rtlCol="0">
            <a:spAutoFit/>
          </a:bodyPr>
          <a:lstStyle/>
          <a:p>
            <a:r>
              <a:rPr lang="en-GB" sz="1200" dirty="0" smtClean="0"/>
              <a:t>Transparent Label </a:t>
            </a:r>
            <a:endParaRPr lang="en-GB" sz="1200" dirty="0"/>
          </a:p>
        </p:txBody>
      </p:sp>
      <p:sp>
        <p:nvSpPr>
          <p:cNvPr id="51" name="TextBox 50"/>
          <p:cNvSpPr txBox="1"/>
          <p:nvPr/>
        </p:nvSpPr>
        <p:spPr>
          <a:xfrm>
            <a:off x="251522" y="2924946"/>
            <a:ext cx="1844031" cy="276999"/>
          </a:xfrm>
          <a:prstGeom prst="rect">
            <a:avLst/>
          </a:prstGeom>
          <a:noFill/>
          <a:ln>
            <a:solidFill>
              <a:schemeClr val="tx1"/>
            </a:solidFill>
          </a:ln>
        </p:spPr>
        <p:txBody>
          <a:bodyPr wrap="none" rtlCol="0">
            <a:spAutoFit/>
          </a:bodyPr>
          <a:lstStyle/>
          <a:p>
            <a:r>
              <a:rPr lang="en-GB" sz="1200" i="1" dirty="0" smtClean="0"/>
              <a:t>Transparent Label in Italics</a:t>
            </a:r>
            <a:endParaRPr lang="en-GB" sz="1200" i="1" dirty="0"/>
          </a:p>
        </p:txBody>
      </p:sp>
      <p:sp>
        <p:nvSpPr>
          <p:cNvPr id="52" name="TextBox 51"/>
          <p:cNvSpPr txBox="1"/>
          <p:nvPr/>
        </p:nvSpPr>
        <p:spPr>
          <a:xfrm>
            <a:off x="251522" y="3356994"/>
            <a:ext cx="1806905" cy="276999"/>
          </a:xfrm>
          <a:prstGeom prst="rect">
            <a:avLst/>
          </a:prstGeom>
          <a:noFill/>
          <a:ln>
            <a:solidFill>
              <a:schemeClr val="tx1"/>
            </a:solidFill>
          </a:ln>
        </p:spPr>
        <p:txBody>
          <a:bodyPr wrap="none" rtlCol="0">
            <a:spAutoFit/>
          </a:bodyPr>
          <a:lstStyle/>
          <a:p>
            <a:r>
              <a:rPr lang="en-GB" sz="1200" b="1" dirty="0" smtClean="0"/>
              <a:t>Transparent Label in Bold</a:t>
            </a:r>
            <a:endParaRPr lang="en-GB" sz="1200" b="1" dirty="0"/>
          </a:p>
        </p:txBody>
      </p:sp>
      <p:sp>
        <p:nvSpPr>
          <p:cNvPr id="53" name="TextBox 52"/>
          <p:cNvSpPr txBox="1"/>
          <p:nvPr/>
        </p:nvSpPr>
        <p:spPr>
          <a:xfrm>
            <a:off x="251520" y="3789042"/>
            <a:ext cx="2293256" cy="276999"/>
          </a:xfrm>
          <a:prstGeom prst="rect">
            <a:avLst/>
          </a:prstGeom>
          <a:noFill/>
          <a:ln>
            <a:solidFill>
              <a:schemeClr val="tx1"/>
            </a:solidFill>
          </a:ln>
        </p:spPr>
        <p:txBody>
          <a:bodyPr wrap="none" rtlCol="0">
            <a:spAutoFit/>
          </a:bodyPr>
          <a:lstStyle/>
          <a:p>
            <a:r>
              <a:rPr lang="en-GB" sz="1200" dirty="0" smtClean="0"/>
              <a:t>TRANSPARENT LABEL IN CAPITALS</a:t>
            </a:r>
            <a:endParaRPr lang="en-GB" sz="1200" dirty="0"/>
          </a:p>
        </p:txBody>
      </p:sp>
      <p:sp>
        <p:nvSpPr>
          <p:cNvPr id="54" name="TextBox 53"/>
          <p:cNvSpPr txBox="1"/>
          <p:nvPr/>
        </p:nvSpPr>
        <p:spPr>
          <a:xfrm>
            <a:off x="251521" y="764706"/>
            <a:ext cx="550151" cy="276999"/>
          </a:xfrm>
          <a:prstGeom prst="rect">
            <a:avLst/>
          </a:prstGeom>
          <a:solidFill>
            <a:schemeClr val="bg1"/>
          </a:solidFill>
          <a:ln>
            <a:solidFill>
              <a:schemeClr val="tx1"/>
            </a:solidFill>
          </a:ln>
        </p:spPr>
        <p:txBody>
          <a:bodyPr wrap="none" rtlCol="0">
            <a:spAutoFit/>
          </a:bodyPr>
          <a:lstStyle/>
          <a:p>
            <a:r>
              <a:rPr lang="en-GB" sz="1200" dirty="0" smtClean="0"/>
              <a:t>Label </a:t>
            </a:r>
            <a:endParaRPr lang="en-GB" sz="1200" dirty="0"/>
          </a:p>
        </p:txBody>
      </p:sp>
      <p:sp>
        <p:nvSpPr>
          <p:cNvPr id="55" name="TextBox 54"/>
          <p:cNvSpPr txBox="1"/>
          <p:nvPr/>
        </p:nvSpPr>
        <p:spPr>
          <a:xfrm>
            <a:off x="251522" y="1196754"/>
            <a:ext cx="1059393" cy="276999"/>
          </a:xfrm>
          <a:prstGeom prst="rect">
            <a:avLst/>
          </a:prstGeom>
          <a:solidFill>
            <a:schemeClr val="bg1"/>
          </a:solidFill>
          <a:ln>
            <a:solidFill>
              <a:schemeClr val="tx1"/>
            </a:solidFill>
          </a:ln>
        </p:spPr>
        <p:txBody>
          <a:bodyPr wrap="none" rtlCol="0">
            <a:spAutoFit/>
          </a:bodyPr>
          <a:lstStyle/>
          <a:p>
            <a:r>
              <a:rPr lang="en-GB" sz="1200" i="1" dirty="0" smtClean="0"/>
              <a:t>Label in Italics</a:t>
            </a:r>
            <a:endParaRPr lang="en-GB" sz="1200" i="1" dirty="0"/>
          </a:p>
        </p:txBody>
      </p:sp>
      <p:sp>
        <p:nvSpPr>
          <p:cNvPr id="56" name="TextBox 55"/>
          <p:cNvSpPr txBox="1"/>
          <p:nvPr/>
        </p:nvSpPr>
        <p:spPr>
          <a:xfrm>
            <a:off x="251520" y="1628800"/>
            <a:ext cx="1008609" cy="276999"/>
          </a:xfrm>
          <a:prstGeom prst="rect">
            <a:avLst/>
          </a:prstGeom>
          <a:solidFill>
            <a:schemeClr val="bg1"/>
          </a:solidFill>
          <a:ln>
            <a:solidFill>
              <a:schemeClr val="tx1"/>
            </a:solidFill>
          </a:ln>
        </p:spPr>
        <p:txBody>
          <a:bodyPr wrap="none" rtlCol="0">
            <a:spAutoFit/>
          </a:bodyPr>
          <a:lstStyle/>
          <a:p>
            <a:r>
              <a:rPr lang="en-GB" sz="1200" b="1" dirty="0" smtClean="0"/>
              <a:t>Label in Bold</a:t>
            </a:r>
            <a:endParaRPr lang="en-GB" sz="1200" b="1" dirty="0"/>
          </a:p>
        </p:txBody>
      </p:sp>
      <p:sp>
        <p:nvSpPr>
          <p:cNvPr id="57" name="TextBox 56"/>
          <p:cNvSpPr txBox="1"/>
          <p:nvPr/>
        </p:nvSpPr>
        <p:spPr>
          <a:xfrm>
            <a:off x="251522" y="2060850"/>
            <a:ext cx="1347613" cy="276999"/>
          </a:xfrm>
          <a:prstGeom prst="rect">
            <a:avLst/>
          </a:prstGeom>
          <a:solidFill>
            <a:schemeClr val="bg1"/>
          </a:solidFill>
          <a:ln>
            <a:solidFill>
              <a:schemeClr val="tx1"/>
            </a:solidFill>
          </a:ln>
        </p:spPr>
        <p:txBody>
          <a:bodyPr wrap="none" rtlCol="0">
            <a:spAutoFit/>
          </a:bodyPr>
          <a:lstStyle/>
          <a:p>
            <a:r>
              <a:rPr lang="en-GB" sz="1200" dirty="0" smtClean="0"/>
              <a:t>LABEL IN CAPITALS</a:t>
            </a:r>
            <a:endParaRPr lang="en-GB" sz="1200" dirty="0"/>
          </a:p>
        </p:txBody>
      </p:sp>
      <p:sp>
        <p:nvSpPr>
          <p:cNvPr id="19" name="TextBox 18"/>
          <p:cNvSpPr txBox="1"/>
          <p:nvPr/>
        </p:nvSpPr>
        <p:spPr>
          <a:xfrm>
            <a:off x="251520" y="4725146"/>
            <a:ext cx="1526252" cy="276999"/>
          </a:xfrm>
          <a:prstGeom prst="rect">
            <a:avLst/>
          </a:prstGeom>
          <a:solidFill>
            <a:schemeClr val="bg1"/>
          </a:solidFill>
          <a:ln>
            <a:noFill/>
          </a:ln>
        </p:spPr>
        <p:txBody>
          <a:bodyPr wrap="none" rtlCol="0">
            <a:spAutoFit/>
          </a:bodyPr>
          <a:lstStyle/>
          <a:p>
            <a:r>
              <a:rPr lang="en-GB" sz="1200" dirty="0" smtClean="0"/>
              <a:t>Creation Date/ Time: </a:t>
            </a:r>
            <a:endParaRPr lang="en-GB" sz="1200" dirty="0"/>
          </a:p>
        </p:txBody>
      </p:sp>
      <p:sp>
        <p:nvSpPr>
          <p:cNvPr id="20" name="TextBox 19"/>
          <p:cNvSpPr txBox="1"/>
          <p:nvPr/>
        </p:nvSpPr>
        <p:spPr>
          <a:xfrm>
            <a:off x="251520" y="5085186"/>
            <a:ext cx="1756891" cy="276999"/>
          </a:xfrm>
          <a:prstGeom prst="rect">
            <a:avLst/>
          </a:prstGeom>
          <a:solidFill>
            <a:schemeClr val="bg1"/>
          </a:solidFill>
          <a:ln>
            <a:noFill/>
          </a:ln>
        </p:spPr>
        <p:txBody>
          <a:bodyPr wrap="none" rtlCol="0">
            <a:spAutoFit/>
          </a:bodyPr>
          <a:lstStyle/>
          <a:p>
            <a:r>
              <a:rPr lang="en-GB" sz="1200" dirty="0" smtClean="0"/>
              <a:t>Map Reference Number: </a:t>
            </a:r>
            <a:endParaRPr lang="en-GB" sz="1200" dirty="0"/>
          </a:p>
        </p:txBody>
      </p:sp>
      <p:sp>
        <p:nvSpPr>
          <p:cNvPr id="25" name="TextBox 24"/>
          <p:cNvSpPr txBox="1"/>
          <p:nvPr/>
        </p:nvSpPr>
        <p:spPr>
          <a:xfrm>
            <a:off x="251522" y="5445226"/>
            <a:ext cx="1135247" cy="276999"/>
          </a:xfrm>
          <a:prstGeom prst="rect">
            <a:avLst/>
          </a:prstGeom>
          <a:solidFill>
            <a:schemeClr val="bg1"/>
          </a:solidFill>
          <a:ln>
            <a:noFill/>
          </a:ln>
        </p:spPr>
        <p:txBody>
          <a:bodyPr wrap="none" rtlCol="0">
            <a:spAutoFit/>
          </a:bodyPr>
          <a:lstStyle/>
          <a:p>
            <a:r>
              <a:rPr lang="en-GB" sz="1200" dirty="0" smtClean="0"/>
              <a:t>Glide Number: </a:t>
            </a:r>
            <a:endParaRPr lang="en-GB" sz="1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200" y="274638"/>
            <a:ext cx="8229600" cy="34605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2000" i="0" u="none" strike="noStrike" kern="1200" cap="none" spc="0" normalizeH="0" baseline="0" noProof="0" dirty="0" smtClean="0">
                <a:ln>
                  <a:noFill/>
                </a:ln>
                <a:solidFill>
                  <a:schemeClr val="bg1">
                    <a:lumMod val="50000"/>
                  </a:schemeClr>
                </a:solidFill>
                <a:effectLst/>
                <a:uLnTx/>
                <a:uFillTx/>
                <a:latin typeface="+mn-lt"/>
                <a:ea typeface="+mj-ea"/>
                <a:cs typeface="+mj-cs"/>
              </a:rPr>
              <a:t>Legend Details</a:t>
            </a:r>
            <a:endParaRPr kumimoji="0" lang="en-GB" sz="2000" i="0" u="none" strike="noStrike" kern="1200" cap="none" spc="0" normalizeH="0" baseline="0" noProof="0" dirty="0">
              <a:ln>
                <a:noFill/>
              </a:ln>
              <a:solidFill>
                <a:schemeClr val="bg1">
                  <a:lumMod val="50000"/>
                </a:schemeClr>
              </a:solidFill>
              <a:effectLst/>
              <a:uLnTx/>
              <a:uFillTx/>
              <a:latin typeface="+mn-lt"/>
              <a:ea typeface="+mj-ea"/>
              <a:cs typeface="+mj-cs"/>
            </a:endParaRPr>
          </a:p>
        </p:txBody>
      </p:sp>
      <p:sp>
        <p:nvSpPr>
          <p:cNvPr id="19" name="TextBox 18"/>
          <p:cNvSpPr txBox="1"/>
          <p:nvPr/>
        </p:nvSpPr>
        <p:spPr>
          <a:xfrm>
            <a:off x="650334" y="4977172"/>
            <a:ext cx="1080745" cy="215444"/>
          </a:xfrm>
          <a:prstGeom prst="rect">
            <a:avLst/>
          </a:prstGeom>
          <a:solidFill>
            <a:schemeClr val="bg1"/>
          </a:solidFill>
          <a:ln>
            <a:noFill/>
          </a:ln>
        </p:spPr>
        <p:txBody>
          <a:bodyPr wrap="none" rtlCol="0">
            <a:spAutoFit/>
          </a:bodyPr>
          <a:lstStyle/>
          <a:p>
            <a:r>
              <a:rPr lang="en-GB" sz="800" dirty="0" smtClean="0"/>
              <a:t>Creation Date/ Time: </a:t>
            </a:r>
            <a:endParaRPr lang="en-GB" sz="800" dirty="0"/>
          </a:p>
        </p:txBody>
      </p:sp>
      <p:sp>
        <p:nvSpPr>
          <p:cNvPr id="20" name="TextBox 19"/>
          <p:cNvSpPr txBox="1"/>
          <p:nvPr/>
        </p:nvSpPr>
        <p:spPr>
          <a:xfrm>
            <a:off x="650334" y="5301208"/>
            <a:ext cx="1241045" cy="215444"/>
          </a:xfrm>
          <a:prstGeom prst="rect">
            <a:avLst/>
          </a:prstGeom>
          <a:solidFill>
            <a:schemeClr val="bg1"/>
          </a:solidFill>
          <a:ln>
            <a:noFill/>
          </a:ln>
        </p:spPr>
        <p:txBody>
          <a:bodyPr wrap="none" rtlCol="0">
            <a:spAutoFit/>
          </a:bodyPr>
          <a:lstStyle/>
          <a:p>
            <a:r>
              <a:rPr lang="en-GB" sz="800" dirty="0" smtClean="0"/>
              <a:t>Map Reference Number: </a:t>
            </a:r>
            <a:endParaRPr lang="en-GB" sz="800" dirty="0"/>
          </a:p>
        </p:txBody>
      </p:sp>
      <p:sp>
        <p:nvSpPr>
          <p:cNvPr id="25" name="TextBox 24"/>
          <p:cNvSpPr txBox="1"/>
          <p:nvPr/>
        </p:nvSpPr>
        <p:spPr>
          <a:xfrm>
            <a:off x="650334" y="5625244"/>
            <a:ext cx="817853" cy="215444"/>
          </a:xfrm>
          <a:prstGeom prst="rect">
            <a:avLst/>
          </a:prstGeom>
          <a:solidFill>
            <a:schemeClr val="bg1"/>
          </a:solidFill>
          <a:ln>
            <a:noFill/>
          </a:ln>
        </p:spPr>
        <p:txBody>
          <a:bodyPr wrap="none" rtlCol="0">
            <a:spAutoFit/>
          </a:bodyPr>
          <a:lstStyle/>
          <a:p>
            <a:r>
              <a:rPr lang="en-GB" sz="800" dirty="0" smtClean="0"/>
              <a:t>Glide Number: </a:t>
            </a:r>
            <a:endParaRPr lang="en-GB" sz="800" dirty="0"/>
          </a:p>
        </p:txBody>
      </p:sp>
      <p:sp>
        <p:nvSpPr>
          <p:cNvPr id="26" name="TextBox 25"/>
          <p:cNvSpPr txBox="1"/>
          <p:nvPr/>
        </p:nvSpPr>
        <p:spPr>
          <a:xfrm>
            <a:off x="517396" y="4653137"/>
            <a:ext cx="1821909" cy="276999"/>
          </a:xfrm>
          <a:prstGeom prst="rect">
            <a:avLst/>
          </a:prstGeom>
          <a:solidFill>
            <a:schemeClr val="bg1"/>
          </a:solidFill>
          <a:ln>
            <a:noFill/>
          </a:ln>
        </p:spPr>
        <p:txBody>
          <a:bodyPr wrap="none" rtlCol="0">
            <a:spAutoFit/>
          </a:bodyPr>
          <a:lstStyle/>
          <a:p>
            <a:r>
              <a:rPr lang="en-GB" sz="1200" b="1" dirty="0" smtClean="0"/>
              <a:t>Additional Metadata Tags</a:t>
            </a:r>
            <a:endParaRPr lang="en-GB" sz="1200" b="1" dirty="0"/>
          </a:p>
        </p:txBody>
      </p:sp>
      <p:sp>
        <p:nvSpPr>
          <p:cNvPr id="27" name="TextBox 26"/>
          <p:cNvSpPr txBox="1"/>
          <p:nvPr/>
        </p:nvSpPr>
        <p:spPr>
          <a:xfrm>
            <a:off x="650334" y="5949280"/>
            <a:ext cx="755335" cy="215444"/>
          </a:xfrm>
          <a:prstGeom prst="rect">
            <a:avLst/>
          </a:prstGeom>
          <a:solidFill>
            <a:schemeClr val="bg1"/>
          </a:solidFill>
          <a:ln>
            <a:noFill/>
          </a:ln>
        </p:spPr>
        <p:txBody>
          <a:bodyPr wrap="none" rtlCol="0">
            <a:spAutoFit/>
          </a:bodyPr>
          <a:lstStyle/>
          <a:p>
            <a:r>
              <a:rPr lang="en-GB" sz="800" dirty="0" smtClean="0"/>
              <a:t>Data Sources:</a:t>
            </a:r>
            <a:endParaRPr lang="en-GB" sz="800" dirty="0"/>
          </a:p>
        </p:txBody>
      </p:sp>
      <p:sp>
        <p:nvSpPr>
          <p:cNvPr id="28" name="TextBox 27"/>
          <p:cNvSpPr txBox="1"/>
          <p:nvPr/>
        </p:nvSpPr>
        <p:spPr>
          <a:xfrm>
            <a:off x="583865" y="1196753"/>
            <a:ext cx="1329378" cy="646331"/>
          </a:xfrm>
          <a:prstGeom prst="rect">
            <a:avLst/>
          </a:prstGeom>
          <a:noFill/>
        </p:spPr>
        <p:txBody>
          <a:bodyPr wrap="square" rtlCol="0">
            <a:spAutoFit/>
          </a:bodyPr>
          <a:lstStyle/>
          <a:p>
            <a:r>
              <a:rPr lang="en-GB" sz="1200" b="1" dirty="0" smtClean="0"/>
              <a:t>Location:</a:t>
            </a:r>
          </a:p>
          <a:p>
            <a:r>
              <a:rPr lang="en-GB" sz="1200" b="1" dirty="0" smtClean="0"/>
              <a:t>Subject</a:t>
            </a:r>
          </a:p>
          <a:p>
            <a:r>
              <a:rPr lang="en-GB" sz="1200" b="1" dirty="0" smtClean="0"/>
              <a:t>Date</a:t>
            </a:r>
            <a:endParaRPr lang="en-GB" sz="1200" b="1" dirty="0"/>
          </a:p>
        </p:txBody>
      </p:sp>
      <p:sp>
        <p:nvSpPr>
          <p:cNvPr id="29" name="TextBox 28"/>
          <p:cNvSpPr txBox="1"/>
          <p:nvPr/>
        </p:nvSpPr>
        <p:spPr>
          <a:xfrm>
            <a:off x="583865" y="2204865"/>
            <a:ext cx="1296144" cy="1323439"/>
          </a:xfrm>
          <a:prstGeom prst="rect">
            <a:avLst/>
          </a:prstGeom>
          <a:noFill/>
        </p:spPr>
        <p:txBody>
          <a:bodyPr wrap="square" rtlCol="0">
            <a:spAutoFit/>
          </a:bodyPr>
          <a:lstStyle/>
          <a:p>
            <a:pPr algn="just"/>
            <a:r>
              <a:rPr lang="en-GB" sz="800" dirty="0" smtClean="0">
                <a:latin typeface="Arial" pitchFamily="34" charset="0"/>
                <a:cs typeface="Arial" pitchFamily="34" charset="0"/>
              </a:rPr>
              <a:t>The map summary (also Termed the abstract) is a block of descriptive text that provides a useful guide to a user whether or not they are looking at the map itself, a thumbnail or a non-graphical list of map products. </a:t>
            </a:r>
          </a:p>
        </p:txBody>
      </p:sp>
      <p:sp>
        <p:nvSpPr>
          <p:cNvPr id="30" name="TextBox 29"/>
          <p:cNvSpPr txBox="1"/>
          <p:nvPr/>
        </p:nvSpPr>
        <p:spPr>
          <a:xfrm>
            <a:off x="2577933" y="1196753"/>
            <a:ext cx="1329378" cy="646331"/>
          </a:xfrm>
          <a:prstGeom prst="rect">
            <a:avLst/>
          </a:prstGeom>
          <a:noFill/>
        </p:spPr>
        <p:txBody>
          <a:bodyPr wrap="square" rtlCol="0">
            <a:spAutoFit/>
          </a:bodyPr>
          <a:lstStyle/>
          <a:p>
            <a:r>
              <a:rPr lang="en-GB" sz="1200" b="1" dirty="0" smtClean="0"/>
              <a:t>Haiti:</a:t>
            </a:r>
          </a:p>
          <a:p>
            <a:r>
              <a:rPr lang="en-GB" sz="1200" b="1" dirty="0" smtClean="0"/>
              <a:t>Department </a:t>
            </a:r>
          </a:p>
          <a:p>
            <a:r>
              <a:rPr lang="en-GB" sz="1200" b="1" dirty="0" smtClean="0"/>
              <a:t>Reference Map</a:t>
            </a:r>
            <a:endParaRPr lang="en-GB" sz="1200" b="1" dirty="0"/>
          </a:p>
        </p:txBody>
      </p:sp>
      <p:sp>
        <p:nvSpPr>
          <p:cNvPr id="31" name="TextBox 30"/>
          <p:cNvSpPr txBox="1"/>
          <p:nvPr/>
        </p:nvSpPr>
        <p:spPr>
          <a:xfrm>
            <a:off x="2644401" y="2204865"/>
            <a:ext cx="1296144" cy="2185214"/>
          </a:xfrm>
          <a:prstGeom prst="rect">
            <a:avLst/>
          </a:prstGeom>
          <a:noFill/>
        </p:spPr>
        <p:txBody>
          <a:bodyPr wrap="square" rtlCol="0">
            <a:spAutoFit/>
          </a:bodyPr>
          <a:lstStyle/>
          <a:p>
            <a:pPr algn="just"/>
            <a:r>
              <a:rPr lang="en-GB" sz="800" dirty="0" smtClean="0">
                <a:latin typeface="Arial" pitchFamily="34" charset="0"/>
                <a:cs typeface="Arial" pitchFamily="34" charset="0"/>
              </a:rPr>
              <a:t>The map summary (also termed the abstract) is a block of descriptive text that provides a useful guide to a user whether or not they are looking at the map itself, a thumbnail or a non-graphical list of map products. </a:t>
            </a:r>
          </a:p>
          <a:p>
            <a:pPr algn="just"/>
            <a:endParaRPr lang="en-GB" sz="800" dirty="0" smtClean="0">
              <a:latin typeface="Arial" pitchFamily="34" charset="0"/>
              <a:cs typeface="Arial" pitchFamily="34" charset="0"/>
            </a:endParaRPr>
          </a:p>
          <a:p>
            <a:pPr algn="just"/>
            <a:r>
              <a:rPr lang="en-GB" sz="800" b="1" dirty="0" smtClean="0">
                <a:latin typeface="Arial" pitchFamily="34" charset="0"/>
                <a:cs typeface="Arial" pitchFamily="34" charset="0"/>
              </a:rPr>
              <a:t>For example: </a:t>
            </a:r>
          </a:p>
          <a:p>
            <a:pPr algn="just"/>
            <a:endParaRPr lang="en-GB" sz="800" b="1" dirty="0" smtClean="0">
              <a:latin typeface="Arial" pitchFamily="34" charset="0"/>
              <a:cs typeface="Arial" pitchFamily="34" charset="0"/>
            </a:endParaRPr>
          </a:p>
          <a:p>
            <a:pPr algn="just"/>
            <a:r>
              <a:rPr lang="en-GB" sz="800" dirty="0" smtClean="0">
                <a:latin typeface="Arial" pitchFamily="34" charset="0"/>
                <a:cs typeface="Arial" pitchFamily="34" charset="0"/>
              </a:rPr>
              <a:t>The map background shows major settlements and </a:t>
            </a:r>
          </a:p>
          <a:p>
            <a:pPr algn="just"/>
            <a:r>
              <a:rPr lang="en-GB" sz="800" dirty="0" smtClean="0">
                <a:latin typeface="Arial" pitchFamily="34" charset="0"/>
                <a:cs typeface="Arial" pitchFamily="34" charset="0"/>
              </a:rPr>
              <a:t>Department boundaries. </a:t>
            </a:r>
          </a:p>
        </p:txBody>
      </p:sp>
      <p:sp>
        <p:nvSpPr>
          <p:cNvPr id="34" name="TextBox 33"/>
          <p:cNvSpPr txBox="1"/>
          <p:nvPr/>
        </p:nvSpPr>
        <p:spPr>
          <a:xfrm>
            <a:off x="517396" y="908721"/>
            <a:ext cx="1329378" cy="276999"/>
          </a:xfrm>
          <a:prstGeom prst="rect">
            <a:avLst/>
          </a:prstGeom>
          <a:noFill/>
        </p:spPr>
        <p:txBody>
          <a:bodyPr wrap="square" rtlCol="0">
            <a:spAutoFit/>
          </a:bodyPr>
          <a:lstStyle/>
          <a:p>
            <a:r>
              <a:rPr lang="en-GB" sz="1200" b="1" dirty="0" smtClean="0"/>
              <a:t>Map Title</a:t>
            </a:r>
            <a:endParaRPr lang="en-GB" sz="1200" b="1" dirty="0"/>
          </a:p>
        </p:txBody>
      </p:sp>
      <p:sp>
        <p:nvSpPr>
          <p:cNvPr id="35" name="TextBox 34"/>
          <p:cNvSpPr txBox="1"/>
          <p:nvPr/>
        </p:nvSpPr>
        <p:spPr>
          <a:xfrm>
            <a:off x="517396" y="1988841"/>
            <a:ext cx="1329378" cy="276999"/>
          </a:xfrm>
          <a:prstGeom prst="rect">
            <a:avLst/>
          </a:prstGeom>
          <a:noFill/>
        </p:spPr>
        <p:txBody>
          <a:bodyPr wrap="square" rtlCol="0">
            <a:spAutoFit/>
          </a:bodyPr>
          <a:lstStyle/>
          <a:p>
            <a:r>
              <a:rPr lang="en-GB" sz="1200" b="1" dirty="0" smtClean="0"/>
              <a:t>Map Summary</a:t>
            </a:r>
            <a:endParaRPr lang="en-GB" sz="1200" b="1" dirty="0"/>
          </a:p>
        </p:txBody>
      </p:sp>
      <p:sp>
        <p:nvSpPr>
          <p:cNvPr id="36" name="TextBox 35"/>
          <p:cNvSpPr txBox="1"/>
          <p:nvPr/>
        </p:nvSpPr>
        <p:spPr>
          <a:xfrm>
            <a:off x="2511463" y="1988841"/>
            <a:ext cx="1794661" cy="276999"/>
          </a:xfrm>
          <a:prstGeom prst="rect">
            <a:avLst/>
          </a:prstGeom>
          <a:noFill/>
        </p:spPr>
        <p:txBody>
          <a:bodyPr wrap="square" rtlCol="0">
            <a:spAutoFit/>
          </a:bodyPr>
          <a:lstStyle/>
          <a:p>
            <a:r>
              <a:rPr lang="en-GB" sz="1200" b="1" dirty="0" smtClean="0"/>
              <a:t>Map Summary Example</a:t>
            </a:r>
            <a:endParaRPr lang="en-GB" sz="1200" b="1" dirty="0"/>
          </a:p>
        </p:txBody>
      </p:sp>
      <p:sp>
        <p:nvSpPr>
          <p:cNvPr id="37" name="TextBox 36"/>
          <p:cNvSpPr txBox="1"/>
          <p:nvPr/>
        </p:nvSpPr>
        <p:spPr>
          <a:xfrm>
            <a:off x="2511464" y="908721"/>
            <a:ext cx="1329378" cy="461665"/>
          </a:xfrm>
          <a:prstGeom prst="rect">
            <a:avLst/>
          </a:prstGeom>
          <a:noFill/>
        </p:spPr>
        <p:txBody>
          <a:bodyPr wrap="square" rtlCol="0">
            <a:spAutoFit/>
          </a:bodyPr>
          <a:lstStyle/>
          <a:p>
            <a:r>
              <a:rPr lang="en-GB" sz="1200" b="1" dirty="0" smtClean="0"/>
              <a:t>Map Title Example</a:t>
            </a:r>
            <a:endParaRPr lang="en-GB" sz="1200" b="1" dirty="0"/>
          </a:p>
        </p:txBody>
      </p:sp>
      <p:sp>
        <p:nvSpPr>
          <p:cNvPr id="38" name="TextBox 37"/>
          <p:cNvSpPr txBox="1"/>
          <p:nvPr/>
        </p:nvSpPr>
        <p:spPr>
          <a:xfrm>
            <a:off x="2644402" y="4977172"/>
            <a:ext cx="1845377" cy="215444"/>
          </a:xfrm>
          <a:prstGeom prst="rect">
            <a:avLst/>
          </a:prstGeom>
          <a:solidFill>
            <a:schemeClr val="bg1"/>
          </a:solidFill>
          <a:ln>
            <a:noFill/>
          </a:ln>
        </p:spPr>
        <p:txBody>
          <a:bodyPr wrap="none" rtlCol="0">
            <a:spAutoFit/>
          </a:bodyPr>
          <a:lstStyle/>
          <a:p>
            <a:r>
              <a:rPr lang="en-GB" sz="800" dirty="0" smtClean="0"/>
              <a:t>Creation Date/ Time:  2010-10-10/ 1200</a:t>
            </a:r>
            <a:endParaRPr lang="en-GB" sz="800" dirty="0"/>
          </a:p>
        </p:txBody>
      </p:sp>
      <p:sp>
        <p:nvSpPr>
          <p:cNvPr id="39" name="TextBox 38"/>
          <p:cNvSpPr txBox="1"/>
          <p:nvPr/>
        </p:nvSpPr>
        <p:spPr>
          <a:xfrm>
            <a:off x="2644401" y="5301208"/>
            <a:ext cx="1587294" cy="215444"/>
          </a:xfrm>
          <a:prstGeom prst="rect">
            <a:avLst/>
          </a:prstGeom>
          <a:solidFill>
            <a:schemeClr val="bg1"/>
          </a:solidFill>
          <a:ln>
            <a:noFill/>
          </a:ln>
        </p:spPr>
        <p:txBody>
          <a:bodyPr wrap="none" rtlCol="0">
            <a:spAutoFit/>
          </a:bodyPr>
          <a:lstStyle/>
          <a:p>
            <a:r>
              <a:rPr lang="en-GB" sz="800" dirty="0" smtClean="0"/>
              <a:t>Map Reference Number:  ABC123</a:t>
            </a:r>
            <a:endParaRPr lang="en-GB" sz="800" dirty="0"/>
          </a:p>
        </p:txBody>
      </p:sp>
      <p:sp>
        <p:nvSpPr>
          <p:cNvPr id="40" name="TextBox 39"/>
          <p:cNvSpPr txBox="1"/>
          <p:nvPr/>
        </p:nvSpPr>
        <p:spPr>
          <a:xfrm>
            <a:off x="2644402" y="5625244"/>
            <a:ext cx="817853" cy="215444"/>
          </a:xfrm>
          <a:prstGeom prst="rect">
            <a:avLst/>
          </a:prstGeom>
          <a:solidFill>
            <a:schemeClr val="bg1"/>
          </a:solidFill>
          <a:ln>
            <a:noFill/>
          </a:ln>
        </p:spPr>
        <p:txBody>
          <a:bodyPr wrap="none" rtlCol="0">
            <a:spAutoFit/>
          </a:bodyPr>
          <a:lstStyle/>
          <a:p>
            <a:r>
              <a:rPr lang="en-GB" sz="800" dirty="0" smtClean="0"/>
              <a:t>Glide Number: </a:t>
            </a:r>
            <a:endParaRPr lang="en-GB" sz="800" dirty="0"/>
          </a:p>
        </p:txBody>
      </p:sp>
      <p:sp>
        <p:nvSpPr>
          <p:cNvPr id="41" name="TextBox 40"/>
          <p:cNvSpPr txBox="1"/>
          <p:nvPr/>
        </p:nvSpPr>
        <p:spPr>
          <a:xfrm>
            <a:off x="2511464" y="4653137"/>
            <a:ext cx="2460674" cy="276999"/>
          </a:xfrm>
          <a:prstGeom prst="rect">
            <a:avLst/>
          </a:prstGeom>
          <a:solidFill>
            <a:schemeClr val="bg1"/>
          </a:solidFill>
          <a:ln>
            <a:noFill/>
          </a:ln>
        </p:spPr>
        <p:txBody>
          <a:bodyPr wrap="none" rtlCol="0">
            <a:spAutoFit/>
          </a:bodyPr>
          <a:lstStyle/>
          <a:p>
            <a:r>
              <a:rPr lang="en-GB" sz="1200" b="1" dirty="0" smtClean="0"/>
              <a:t>Additional Metadata Tags Examples</a:t>
            </a:r>
            <a:endParaRPr lang="en-GB" sz="1200" b="1" dirty="0"/>
          </a:p>
        </p:txBody>
      </p:sp>
      <p:sp>
        <p:nvSpPr>
          <p:cNvPr id="42" name="TextBox 41"/>
          <p:cNvSpPr txBox="1"/>
          <p:nvPr/>
        </p:nvSpPr>
        <p:spPr>
          <a:xfrm>
            <a:off x="2644402" y="5949280"/>
            <a:ext cx="755335" cy="215444"/>
          </a:xfrm>
          <a:prstGeom prst="rect">
            <a:avLst/>
          </a:prstGeom>
          <a:solidFill>
            <a:schemeClr val="bg1"/>
          </a:solidFill>
          <a:ln>
            <a:noFill/>
          </a:ln>
        </p:spPr>
        <p:txBody>
          <a:bodyPr wrap="none" rtlCol="0">
            <a:spAutoFit/>
          </a:bodyPr>
          <a:lstStyle/>
          <a:p>
            <a:r>
              <a:rPr lang="en-GB" sz="800" dirty="0" smtClean="0"/>
              <a:t>Data Sources:</a:t>
            </a:r>
            <a:endParaRPr lang="en-GB" sz="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3375560" y="1340769"/>
            <a:ext cx="1342292" cy="4149725"/>
          </a:xfrm>
          <a:prstGeom prst="rect">
            <a:avLst/>
          </a:prstGeom>
          <a:noFill/>
          <a:ln w="9525">
            <a:noFill/>
            <a:miter lim="800000"/>
            <a:headEnd/>
            <a:tailEnd/>
          </a:ln>
          <a:effectLst/>
        </p:spPr>
      </p:pic>
      <p:pic>
        <p:nvPicPr>
          <p:cNvPr id="43488" name="Picture 1504"/>
          <p:cNvPicPr>
            <a:picLocks noChangeAspect="1" noChangeArrowheads="1"/>
          </p:cNvPicPr>
          <p:nvPr/>
        </p:nvPicPr>
        <p:blipFill>
          <a:blip r:embed="rId4" cstate="print"/>
          <a:srcRect/>
          <a:stretch>
            <a:fillRect/>
          </a:stretch>
        </p:blipFill>
        <p:spPr bwMode="auto">
          <a:xfrm>
            <a:off x="783271" y="1412777"/>
            <a:ext cx="1332035" cy="3579813"/>
          </a:xfrm>
          <a:prstGeom prst="rect">
            <a:avLst/>
          </a:prstGeom>
          <a:noFill/>
          <a:ln w="9525">
            <a:noFill/>
            <a:miter lim="800000"/>
            <a:headEnd/>
            <a:tailEnd/>
          </a:ln>
          <a:effectLst/>
        </p:spPr>
      </p:pic>
      <p:sp>
        <p:nvSpPr>
          <p:cNvPr id="2048" name="TextBox 2047"/>
          <p:cNvSpPr txBox="1"/>
          <p:nvPr/>
        </p:nvSpPr>
        <p:spPr>
          <a:xfrm>
            <a:off x="3242622" y="908720"/>
            <a:ext cx="1717714" cy="369332"/>
          </a:xfrm>
          <a:prstGeom prst="rect">
            <a:avLst/>
          </a:prstGeom>
          <a:noFill/>
        </p:spPr>
        <p:txBody>
          <a:bodyPr wrap="none" rtlCol="0">
            <a:spAutoFit/>
          </a:bodyPr>
          <a:lstStyle/>
          <a:p>
            <a:r>
              <a:rPr lang="en-GB" dirty="0" smtClean="0">
                <a:solidFill>
                  <a:schemeClr val="bg1">
                    <a:lumMod val="50000"/>
                  </a:schemeClr>
                </a:solidFill>
              </a:rPr>
              <a:t>Population Map</a:t>
            </a:r>
            <a:endParaRPr lang="en-GB" dirty="0">
              <a:solidFill>
                <a:schemeClr val="bg1">
                  <a:lumMod val="50000"/>
                </a:schemeClr>
              </a:solidFill>
            </a:endParaRPr>
          </a:p>
        </p:txBody>
      </p:sp>
      <p:sp>
        <p:nvSpPr>
          <p:cNvPr id="2049" name="TextBox 2048"/>
          <p:cNvSpPr txBox="1"/>
          <p:nvPr/>
        </p:nvSpPr>
        <p:spPr>
          <a:xfrm>
            <a:off x="583865" y="908720"/>
            <a:ext cx="1439240" cy="369332"/>
          </a:xfrm>
          <a:prstGeom prst="rect">
            <a:avLst/>
          </a:prstGeom>
          <a:noFill/>
        </p:spPr>
        <p:txBody>
          <a:bodyPr wrap="none" rtlCol="0">
            <a:spAutoFit/>
          </a:bodyPr>
          <a:lstStyle/>
          <a:p>
            <a:r>
              <a:rPr lang="en-GB" dirty="0" smtClean="0">
                <a:solidFill>
                  <a:schemeClr val="bg1">
                    <a:lumMod val="50000"/>
                  </a:schemeClr>
                </a:solidFill>
              </a:rPr>
              <a:t>Physical Map</a:t>
            </a:r>
            <a:endParaRPr lang="en-GB" dirty="0">
              <a:solidFill>
                <a:schemeClr val="bg1">
                  <a:lumMod val="50000"/>
                </a:schemeClr>
              </a:solidFill>
            </a:endParaRPr>
          </a:p>
        </p:txBody>
      </p:sp>
      <p:pic>
        <p:nvPicPr>
          <p:cNvPr id="43489" name="Picture 1505"/>
          <p:cNvPicPr>
            <a:picLocks noChangeAspect="1" noChangeArrowheads="1"/>
          </p:cNvPicPr>
          <p:nvPr/>
        </p:nvPicPr>
        <p:blipFill>
          <a:blip r:embed="rId5" cstate="print"/>
          <a:srcRect/>
          <a:stretch>
            <a:fillRect/>
          </a:stretch>
        </p:blipFill>
        <p:spPr bwMode="auto">
          <a:xfrm>
            <a:off x="6034316" y="1340769"/>
            <a:ext cx="1528396" cy="2627313"/>
          </a:xfrm>
          <a:prstGeom prst="rect">
            <a:avLst/>
          </a:prstGeom>
          <a:noFill/>
          <a:ln w="9525">
            <a:noFill/>
            <a:miter lim="800000"/>
            <a:headEnd/>
            <a:tailEnd/>
          </a:ln>
          <a:effectLst/>
        </p:spPr>
      </p:pic>
      <p:sp>
        <p:nvSpPr>
          <p:cNvPr id="2052" name="TextBox 2051"/>
          <p:cNvSpPr txBox="1"/>
          <p:nvPr/>
        </p:nvSpPr>
        <p:spPr>
          <a:xfrm>
            <a:off x="5901379" y="908720"/>
            <a:ext cx="1592808" cy="369332"/>
          </a:xfrm>
          <a:prstGeom prst="rect">
            <a:avLst/>
          </a:prstGeom>
          <a:noFill/>
        </p:spPr>
        <p:txBody>
          <a:bodyPr wrap="none" rtlCol="0">
            <a:spAutoFit/>
          </a:bodyPr>
          <a:lstStyle/>
          <a:p>
            <a:r>
              <a:rPr lang="en-GB" dirty="0" smtClean="0">
                <a:solidFill>
                  <a:schemeClr val="bg1">
                    <a:lumMod val="50000"/>
                  </a:schemeClr>
                </a:solidFill>
              </a:rPr>
              <a:t>Transport Map</a:t>
            </a:r>
            <a:endParaRPr lang="en-GB" dirty="0">
              <a:solidFill>
                <a:schemeClr val="bg1">
                  <a:lumMod val="50000"/>
                </a:schemeClr>
              </a:solidFill>
            </a:endParaRPr>
          </a:p>
        </p:txBody>
      </p:sp>
      <p:pic>
        <p:nvPicPr>
          <p:cNvPr id="1028" name="Picture 4"/>
          <p:cNvPicPr>
            <a:picLocks noChangeAspect="1" noChangeArrowheads="1"/>
          </p:cNvPicPr>
          <p:nvPr/>
        </p:nvPicPr>
        <p:blipFill>
          <a:blip r:embed="rId6" cstate="print"/>
          <a:srcRect/>
          <a:stretch>
            <a:fillRect/>
          </a:stretch>
        </p:blipFill>
        <p:spPr bwMode="auto">
          <a:xfrm>
            <a:off x="6100785" y="4581129"/>
            <a:ext cx="1477108" cy="976313"/>
          </a:xfrm>
          <a:prstGeom prst="rect">
            <a:avLst/>
          </a:prstGeom>
          <a:noFill/>
          <a:ln w="9525">
            <a:noFill/>
            <a:miter lim="800000"/>
            <a:headEnd/>
            <a:tailEnd/>
          </a:ln>
          <a:effectLst/>
        </p:spPr>
      </p:pic>
      <p:sp>
        <p:nvSpPr>
          <p:cNvPr id="10" name="TextBox 9"/>
          <p:cNvSpPr txBox="1"/>
          <p:nvPr/>
        </p:nvSpPr>
        <p:spPr>
          <a:xfrm>
            <a:off x="5901378" y="4149080"/>
            <a:ext cx="1824538" cy="369332"/>
          </a:xfrm>
          <a:prstGeom prst="rect">
            <a:avLst/>
          </a:prstGeom>
          <a:noFill/>
        </p:spPr>
        <p:txBody>
          <a:bodyPr wrap="none" rtlCol="0">
            <a:spAutoFit/>
          </a:bodyPr>
          <a:lstStyle/>
          <a:p>
            <a:r>
              <a:rPr lang="en-GB" b="1" dirty="0" smtClean="0">
                <a:solidFill>
                  <a:schemeClr val="bg1">
                    <a:lumMod val="50000"/>
                  </a:schemeClr>
                </a:solidFill>
              </a:rPr>
              <a:t>Settlements Map</a:t>
            </a:r>
            <a:endParaRPr lang="en-GB" b="1" dirty="0">
              <a:solidFill>
                <a:schemeClr val="bg1">
                  <a:lumMod val="50000"/>
                </a:schemeClr>
              </a:solidFill>
            </a:endParaRPr>
          </a:p>
        </p:txBody>
      </p:sp>
      <p:sp>
        <p:nvSpPr>
          <p:cNvPr id="11" name="Title 1"/>
          <p:cNvSpPr txBox="1">
            <a:spLocks/>
          </p:cNvSpPr>
          <p:nvPr/>
        </p:nvSpPr>
        <p:spPr>
          <a:xfrm>
            <a:off x="609600" y="427038"/>
            <a:ext cx="8229600" cy="34605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2000" i="0" u="none" strike="noStrike" kern="1200" cap="none" spc="0" normalizeH="0" baseline="0" noProof="0" dirty="0" smtClean="0">
                <a:ln>
                  <a:noFill/>
                </a:ln>
                <a:solidFill>
                  <a:schemeClr val="bg1">
                    <a:lumMod val="50000"/>
                  </a:schemeClr>
                </a:solidFill>
                <a:effectLst/>
                <a:uLnTx/>
                <a:uFillTx/>
                <a:latin typeface="+mn-lt"/>
                <a:ea typeface="+mj-ea"/>
                <a:cs typeface="+mj-cs"/>
              </a:rPr>
              <a:t>Specific Legends</a:t>
            </a:r>
            <a:endParaRPr kumimoji="0" lang="en-GB" sz="2000" i="0" u="none" strike="noStrike" kern="1200" cap="none" spc="0" normalizeH="0" baseline="0" noProof="0" dirty="0">
              <a:ln>
                <a:noFill/>
              </a:ln>
              <a:solidFill>
                <a:schemeClr val="bg1">
                  <a:lumMod val="50000"/>
                </a:schemeClr>
              </a:solidFill>
              <a:effectLst/>
              <a:uLnTx/>
              <a:uFillTx/>
              <a:latin typeface="+mn-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87624" y="404664"/>
            <a:ext cx="6400800" cy="648072"/>
          </a:xfrm>
        </p:spPr>
        <p:txBody>
          <a:bodyPr/>
          <a:lstStyle/>
          <a:p>
            <a:r>
              <a:rPr lang="en-GB" dirty="0" smtClean="0"/>
              <a:t>Contents</a:t>
            </a:r>
            <a:endParaRPr lang="en-GB" sz="2000" dirty="0"/>
          </a:p>
        </p:txBody>
      </p:sp>
      <p:sp>
        <p:nvSpPr>
          <p:cNvPr id="4" name="Subtitle 2"/>
          <p:cNvSpPr txBox="1">
            <a:spLocks/>
          </p:cNvSpPr>
          <p:nvPr/>
        </p:nvSpPr>
        <p:spPr>
          <a:xfrm>
            <a:off x="971600" y="1268760"/>
            <a:ext cx="6400800" cy="3960440"/>
          </a:xfrm>
          <a:prstGeom prst="rect">
            <a:avLst/>
          </a:prstGeom>
        </p:spPr>
        <p:txBody>
          <a:bodyPr vert="horz" lIns="91440" tIns="45720" rIns="91440" bIns="45720" rtlCol="0">
            <a:normAutofit/>
          </a:bodyPr>
          <a:lstStyle/>
          <a:p>
            <a:pPr marL="457200" marR="0" lvl="0" indent="-457200" defTabSz="914400" rtl="0" eaLnBrk="1" fontAlgn="auto" latinLnBrk="0" hangingPunct="1">
              <a:lnSpc>
                <a:spcPct val="100000"/>
              </a:lnSpc>
              <a:spcAft>
                <a:spcPts val="0"/>
              </a:spcAft>
              <a:buClrTx/>
              <a:buSzTx/>
              <a:tabLst/>
              <a:defRPr/>
            </a:pPr>
            <a:r>
              <a:rPr lang="en-GB" sz="1200" dirty="0" smtClean="0">
                <a:solidFill>
                  <a:schemeClr val="tx1">
                    <a:tint val="75000"/>
                  </a:schemeClr>
                </a:solidFill>
              </a:rPr>
              <a:t>1. </a:t>
            </a:r>
            <a:r>
              <a:rPr lang="en-GB" sz="1200" dirty="0" smtClean="0">
                <a:solidFill>
                  <a:schemeClr val="tx1">
                    <a:tint val="75000"/>
                  </a:schemeClr>
                </a:solidFill>
                <a:hlinkClick r:id="rId2" action="ppaction://hlinksldjump"/>
              </a:rPr>
              <a:t>Introduction and How to guide</a:t>
            </a:r>
            <a:endParaRPr lang="en-GB" sz="1200" dirty="0" smtClean="0">
              <a:solidFill>
                <a:schemeClr val="tx1">
                  <a:tint val="75000"/>
                </a:schemeClr>
              </a:solidFill>
            </a:endParaRPr>
          </a:p>
          <a:p>
            <a:pPr marL="457200" marR="0" lvl="0" indent="-457200" defTabSz="914400" rtl="0" eaLnBrk="1" fontAlgn="auto" latinLnBrk="0" hangingPunct="1">
              <a:lnSpc>
                <a:spcPct val="100000"/>
              </a:lnSpc>
              <a:spcAft>
                <a:spcPts val="0"/>
              </a:spcAft>
              <a:buClrTx/>
              <a:buSzTx/>
              <a:tabLst/>
              <a:defRPr/>
            </a:pPr>
            <a:r>
              <a:rPr lang="en-GB" sz="1200" dirty="0" smtClean="0">
                <a:solidFill>
                  <a:schemeClr val="tx1">
                    <a:tint val="75000"/>
                  </a:schemeClr>
                </a:solidFill>
              </a:rPr>
              <a:t>2. </a:t>
            </a:r>
            <a:r>
              <a:rPr lang="en-GB" sz="1200" dirty="0" smtClean="0">
                <a:solidFill>
                  <a:schemeClr val="tx1">
                    <a:tint val="75000"/>
                  </a:schemeClr>
                </a:solidFill>
                <a:hlinkClick r:id="rId3" action="ppaction://hlinksldjump"/>
              </a:rPr>
              <a:t>Country Map</a:t>
            </a:r>
            <a:endParaRPr lang="en-GB" sz="1200" dirty="0" smtClean="0">
              <a:solidFill>
                <a:schemeClr val="tx1">
                  <a:tint val="75000"/>
                </a:schemeClr>
              </a:solidFill>
            </a:endParaRPr>
          </a:p>
          <a:p>
            <a:pPr marL="457200" marR="0" lvl="0" indent="-457200" defTabSz="914400" rtl="0" eaLnBrk="1" fontAlgn="auto" latinLnBrk="0" hangingPunct="1">
              <a:lnSpc>
                <a:spcPct val="100000"/>
              </a:lnSpc>
              <a:spcAft>
                <a:spcPts val="0"/>
              </a:spcAft>
              <a:buClrTx/>
              <a:buSzTx/>
              <a:tabLst/>
              <a:defRPr/>
            </a:pPr>
            <a:r>
              <a:rPr lang="en-GB" sz="1200" dirty="0" smtClean="0">
                <a:solidFill>
                  <a:schemeClr val="tx1">
                    <a:tint val="75000"/>
                  </a:schemeClr>
                </a:solidFill>
              </a:rPr>
              <a:t>3. </a:t>
            </a:r>
            <a:r>
              <a:rPr lang="en-GB" sz="1200" dirty="0" smtClean="0">
                <a:solidFill>
                  <a:schemeClr val="tx1">
                    <a:tint val="75000"/>
                  </a:schemeClr>
                </a:solidFill>
                <a:hlinkClick r:id="rId4" action="ppaction://hlinksldjump"/>
              </a:rPr>
              <a:t>Admin 1 Maps</a:t>
            </a:r>
            <a:endParaRPr lang="en-GB" sz="1200" dirty="0" smtClean="0">
              <a:solidFill>
                <a:schemeClr val="tx1">
                  <a:tint val="75000"/>
                </a:schemeClr>
              </a:solidFill>
            </a:endParaRPr>
          </a:p>
          <a:p>
            <a:pPr marL="514350" indent="-514350"/>
            <a:r>
              <a:rPr lang="en-GB" sz="1200" dirty="0" smtClean="0">
                <a:solidFill>
                  <a:schemeClr val="tx1">
                    <a:tint val="75000"/>
                  </a:schemeClr>
                </a:solidFill>
              </a:rPr>
              <a:t>4. </a:t>
            </a:r>
            <a:r>
              <a:rPr lang="en-GB" sz="1200" dirty="0" smtClean="0">
                <a:solidFill>
                  <a:schemeClr val="tx1">
                    <a:tint val="75000"/>
                  </a:schemeClr>
                </a:solidFill>
                <a:hlinkClick r:id="rId5" action="ppaction://hlinksldjump"/>
              </a:rPr>
              <a:t>Other Maps</a:t>
            </a:r>
            <a:endParaRPr lang="en-GB" sz="1200" dirty="0" smtClean="0">
              <a:solidFill>
                <a:schemeClr val="tx1">
                  <a:tint val="75000"/>
                </a:schemeClr>
              </a:solidFill>
            </a:endParaRPr>
          </a:p>
          <a:p>
            <a:pPr marL="971550" lvl="1" indent="-514350"/>
            <a:r>
              <a:rPr lang="en-GB" sz="1200" dirty="0" smtClean="0">
                <a:solidFill>
                  <a:schemeClr val="tx1">
                    <a:tint val="75000"/>
                  </a:schemeClr>
                </a:solidFill>
              </a:rPr>
              <a:t>a. Settlements Map</a:t>
            </a:r>
          </a:p>
          <a:p>
            <a:pPr marL="971550" lvl="1" indent="-514350"/>
            <a:r>
              <a:rPr lang="en-GB" sz="1200" dirty="0" smtClean="0">
                <a:solidFill>
                  <a:schemeClr val="tx1">
                    <a:tint val="75000"/>
                  </a:schemeClr>
                </a:solidFill>
              </a:rPr>
              <a:t>b. Physical Map</a:t>
            </a:r>
          </a:p>
          <a:p>
            <a:pPr marL="971550" lvl="1" indent="-514350"/>
            <a:r>
              <a:rPr lang="en-GB" sz="1200" dirty="0" smtClean="0">
                <a:solidFill>
                  <a:schemeClr val="tx1">
                    <a:tint val="75000"/>
                  </a:schemeClr>
                </a:solidFill>
              </a:rPr>
              <a:t>c. Baseline Population</a:t>
            </a:r>
          </a:p>
          <a:p>
            <a:pPr marL="971550" lvl="1" indent="-514350"/>
            <a:r>
              <a:rPr lang="en-GB" sz="1200" dirty="0" smtClean="0">
                <a:solidFill>
                  <a:schemeClr val="tx1">
                    <a:tint val="75000"/>
                  </a:schemeClr>
                </a:solidFill>
              </a:rPr>
              <a:t>d. Roads</a:t>
            </a:r>
          </a:p>
          <a:p>
            <a:pPr marL="514350" indent="-514350"/>
            <a:r>
              <a:rPr lang="en-GB" sz="1200" dirty="0" smtClean="0">
                <a:solidFill>
                  <a:schemeClr val="tx1">
                    <a:tint val="75000"/>
                  </a:schemeClr>
                </a:solidFill>
              </a:rPr>
              <a:t>5. </a:t>
            </a:r>
            <a:r>
              <a:rPr lang="en-GB" sz="1200" dirty="0" smtClean="0">
                <a:solidFill>
                  <a:schemeClr val="tx1">
                    <a:tint val="75000"/>
                  </a:schemeClr>
                </a:solidFill>
                <a:hlinkClick r:id="rId6" action="ppaction://hlinksldjump"/>
              </a:rPr>
              <a:t>Labels and </a:t>
            </a:r>
            <a:r>
              <a:rPr lang="en-GB" sz="1200" dirty="0" err="1" smtClean="0">
                <a:solidFill>
                  <a:schemeClr val="tx1">
                    <a:tint val="75000"/>
                  </a:schemeClr>
                </a:solidFill>
                <a:hlinkClick r:id="rId6" action="ppaction://hlinksldjump"/>
              </a:rPr>
              <a:t>Symbology</a:t>
            </a:r>
            <a:endParaRPr lang="en-GB" sz="1200" dirty="0" smtClean="0">
              <a:solidFill>
                <a:schemeClr val="tx1">
                  <a:tint val="75000"/>
                </a:schemeClr>
              </a:solidFill>
            </a:endParaRPr>
          </a:p>
          <a:p>
            <a:pPr marL="514350" indent="-514350"/>
            <a:r>
              <a:rPr lang="en-GB" sz="1200" dirty="0" smtClean="0">
                <a:solidFill>
                  <a:schemeClr val="tx1">
                    <a:tint val="75000"/>
                  </a:schemeClr>
                </a:solidFill>
              </a:rPr>
              <a:t>6. </a:t>
            </a:r>
            <a:r>
              <a:rPr lang="en-GB" sz="1200" dirty="0" smtClean="0">
                <a:solidFill>
                  <a:schemeClr val="tx1">
                    <a:tint val="75000"/>
                  </a:schemeClr>
                </a:solidFill>
                <a:hlinkClick r:id="rId7" action="ppaction://hlinksldjump"/>
              </a:rPr>
              <a:t>Logos</a:t>
            </a:r>
            <a:endParaRPr lang="en-GB" sz="1200" dirty="0" smtClean="0">
              <a:solidFill>
                <a:schemeClr val="tx1">
                  <a:tint val="75000"/>
                </a:schemeClr>
              </a:solidFill>
            </a:endParaRPr>
          </a:p>
          <a:p>
            <a:pPr marL="514350" indent="-514350"/>
            <a:r>
              <a:rPr lang="en-GB" sz="1200" dirty="0" smtClean="0">
                <a:solidFill>
                  <a:schemeClr val="tx1">
                    <a:tint val="75000"/>
                  </a:schemeClr>
                </a:solidFill>
              </a:rPr>
              <a:t>7. </a:t>
            </a:r>
            <a:r>
              <a:rPr lang="en-GB" sz="1200" dirty="0" smtClean="0">
                <a:solidFill>
                  <a:schemeClr val="tx1">
                    <a:tint val="75000"/>
                  </a:schemeClr>
                </a:solidFill>
                <a:hlinkClick r:id="rId8" action="ppaction://hlinksldjump"/>
              </a:rPr>
              <a:t>Weblinks</a:t>
            </a:r>
            <a:endParaRPr lang="en-GB" sz="1200" dirty="0" smtClean="0">
              <a:solidFill>
                <a:schemeClr val="tx1">
                  <a:tint val="75000"/>
                </a:schemeClr>
              </a:solidFill>
            </a:endParaRPr>
          </a:p>
          <a:p>
            <a:pPr marL="514350" indent="-514350"/>
            <a:r>
              <a:rPr lang="en-GB" sz="1200" dirty="0" smtClean="0">
                <a:solidFill>
                  <a:schemeClr val="tx1">
                    <a:tint val="75000"/>
                  </a:schemeClr>
                </a:solidFill>
              </a:rPr>
              <a:t>8. </a:t>
            </a:r>
            <a:r>
              <a:rPr lang="en-GB" sz="1200" dirty="0" smtClean="0">
                <a:solidFill>
                  <a:schemeClr val="tx1">
                    <a:tint val="75000"/>
                  </a:schemeClr>
                </a:solidFill>
                <a:hlinkClick r:id="rId9" action="ppaction://hlinksldjump"/>
              </a:rPr>
              <a:t>Data Collection</a:t>
            </a:r>
            <a:endParaRPr lang="en-GB" sz="1200" dirty="0" smtClean="0">
              <a:solidFill>
                <a:schemeClr val="tx1">
                  <a:tint val="75000"/>
                </a:schemeClr>
              </a:solidFill>
            </a:endParaRPr>
          </a:p>
          <a:p>
            <a:pPr marL="514350" indent="-514350"/>
            <a:r>
              <a:rPr lang="en-GB" sz="1200" dirty="0" smtClean="0">
                <a:solidFill>
                  <a:schemeClr val="tx1">
                    <a:tint val="75000"/>
                  </a:schemeClr>
                </a:solidFill>
              </a:rPr>
              <a:t>9. </a:t>
            </a:r>
            <a:r>
              <a:rPr lang="en-GB" sz="1200" dirty="0" smtClean="0">
                <a:solidFill>
                  <a:schemeClr val="tx1">
                    <a:tint val="75000"/>
                  </a:schemeClr>
                </a:solidFill>
                <a:hlinkClick r:id="rId10" action="ppaction://hlinksldjump"/>
              </a:rPr>
              <a:t>MapAction User Guide</a:t>
            </a:r>
            <a:endParaRPr lang="en-GB" sz="1200" dirty="0" smtClean="0">
              <a:solidFill>
                <a:schemeClr val="tx1">
                  <a:tint val="75000"/>
                </a:schemeClr>
              </a:solidFill>
            </a:endParaRPr>
          </a:p>
          <a:p>
            <a:pPr marL="971550" lvl="1" indent="-514350">
              <a:spcBef>
                <a:spcPct val="20000"/>
              </a:spcBef>
              <a:buFont typeface="+mj-lt"/>
              <a:buAutoNum type="romanLcPeriod"/>
            </a:pPr>
            <a:endParaRPr lang="en-GB" sz="1200" dirty="0" smtClean="0">
              <a:solidFill>
                <a:schemeClr val="tx1">
                  <a:tint val="75000"/>
                </a:schemeClr>
              </a:solidFill>
            </a:endParaRPr>
          </a:p>
          <a:p>
            <a:pPr marL="514350" indent="-514350">
              <a:spcBef>
                <a:spcPct val="20000"/>
              </a:spcBef>
              <a:buFont typeface="+mj-lt"/>
              <a:buAutoNum type="arabicPeriod"/>
            </a:pPr>
            <a:endParaRPr lang="en-GB" sz="1200" dirty="0" smtClean="0">
              <a:solidFill>
                <a:schemeClr val="tx1">
                  <a:tint val="75000"/>
                </a:schemeClr>
              </a:solidFill>
            </a:endParaRPr>
          </a:p>
          <a:p>
            <a:pPr marL="457200" marR="0" lvl="0" indent="-457200" defTabSz="914400" rtl="0" eaLnBrk="1" fontAlgn="auto" latinLnBrk="0" hangingPunct="1">
              <a:lnSpc>
                <a:spcPct val="100000"/>
              </a:lnSpc>
              <a:spcBef>
                <a:spcPct val="20000"/>
              </a:spcBef>
              <a:spcAft>
                <a:spcPts val="0"/>
              </a:spcAft>
              <a:buClrTx/>
              <a:buSzTx/>
              <a:buFont typeface="+mj-lt"/>
              <a:buAutoNum type="arabicPeriod"/>
              <a:tabLst/>
              <a:defRPr/>
            </a:pPr>
            <a:endParaRPr lang="en-GB" sz="1200" dirty="0" smtClean="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lang="en-GB" sz="1200" dirty="0" smtClean="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31640" y="2132856"/>
            <a:ext cx="6400800" cy="1752600"/>
          </a:xfrm>
        </p:spPr>
        <p:txBody>
          <a:bodyPr/>
          <a:lstStyle/>
          <a:p>
            <a:r>
              <a:rPr lang="en-GB" dirty="0" smtClean="0"/>
              <a:t>Logos</a:t>
            </a:r>
          </a:p>
          <a:p>
            <a:r>
              <a:rPr lang="en-GB" sz="2000" dirty="0" smtClean="0"/>
              <a:t>Logos of key organisations</a:t>
            </a:r>
          </a:p>
          <a:p>
            <a:endParaRPr lang="en-GB" dirty="0"/>
          </a:p>
        </p:txBody>
      </p:sp>
      <p:sp>
        <p:nvSpPr>
          <p:cNvPr id="5" name="Subtitle 2">
            <a:hlinkClick r:id="rId2" action="ppaction://hlinksldjump"/>
          </p:cNvPr>
          <p:cNvSpPr txBox="1">
            <a:spLocks/>
          </p:cNvSpPr>
          <p:nvPr/>
        </p:nvSpPr>
        <p:spPr>
          <a:xfrm>
            <a:off x="251520" y="6309320"/>
            <a:ext cx="792088" cy="216024"/>
          </a:xfrm>
          <a:prstGeom prst="rect">
            <a:avLst/>
          </a:prstGeom>
        </p:spPr>
        <p:txBody>
          <a:bodyPr vert="horz" lIns="91440" tIns="45720" rIns="91440" bIns="45720" rtlCol="0">
            <a:normAutofit fontScale="85000" lnSpcReduction="2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1200" b="0" i="0" u="none" strike="noStrike" kern="1200" cap="none" spc="0" normalizeH="0" baseline="0" noProof="0" dirty="0" smtClean="0">
                <a:ln>
                  <a:noFill/>
                </a:ln>
                <a:solidFill>
                  <a:schemeClr val="tx1">
                    <a:tint val="75000"/>
                  </a:schemeClr>
                </a:solidFill>
                <a:effectLst/>
                <a:uLnTx/>
                <a:uFillTx/>
                <a:latin typeface="+mn-lt"/>
                <a:ea typeface="+mn-ea"/>
                <a:cs typeface="+mn-cs"/>
                <a:hlinkClick r:id="rId2" action="ppaction://hlinksldjump"/>
              </a:rPr>
              <a:t>Contents</a:t>
            </a:r>
            <a:endParaRPr kumimoji="0" lang="en-GB"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OCHA-Logo-full.jpg"/>
          <p:cNvPicPr>
            <a:picLocks noChangeAspect="1"/>
          </p:cNvPicPr>
          <p:nvPr/>
        </p:nvPicPr>
        <p:blipFill>
          <a:blip r:embed="rId2" cstate="print"/>
          <a:stretch>
            <a:fillRect/>
          </a:stretch>
        </p:blipFill>
        <p:spPr>
          <a:xfrm>
            <a:off x="0" y="2060848"/>
            <a:ext cx="2356520" cy="704194"/>
          </a:xfrm>
          <a:prstGeom prst="rect">
            <a:avLst/>
          </a:prstGeom>
        </p:spPr>
      </p:pic>
      <p:sp>
        <p:nvSpPr>
          <p:cNvPr id="5" name="TextBox 4"/>
          <p:cNvSpPr txBox="1"/>
          <p:nvPr/>
        </p:nvSpPr>
        <p:spPr>
          <a:xfrm>
            <a:off x="251520" y="692696"/>
            <a:ext cx="4054187" cy="369332"/>
          </a:xfrm>
          <a:prstGeom prst="rect">
            <a:avLst/>
          </a:prstGeom>
          <a:noFill/>
        </p:spPr>
        <p:txBody>
          <a:bodyPr wrap="none" rtlCol="0">
            <a:spAutoFit/>
          </a:bodyPr>
          <a:lstStyle/>
          <a:p>
            <a:r>
              <a:rPr lang="en-GB" dirty="0" smtClean="0">
                <a:solidFill>
                  <a:schemeClr val="bg1">
                    <a:lumMod val="50000"/>
                  </a:schemeClr>
                </a:solidFill>
              </a:rPr>
              <a:t>Paste your logos here to use in the future</a:t>
            </a:r>
            <a:endParaRPr lang="en-GB" dirty="0">
              <a:solidFill>
                <a:schemeClr val="bg1">
                  <a:lumMod val="50000"/>
                </a:schemeClr>
              </a:solidFill>
            </a:endParaRPr>
          </a:p>
        </p:txBody>
      </p:sp>
      <p:sp>
        <p:nvSpPr>
          <p:cNvPr id="8" name="Title 1"/>
          <p:cNvSpPr txBox="1">
            <a:spLocks/>
          </p:cNvSpPr>
          <p:nvPr/>
        </p:nvSpPr>
        <p:spPr>
          <a:xfrm>
            <a:off x="457200" y="274638"/>
            <a:ext cx="8229600" cy="34605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3200" noProof="0" dirty="0" smtClean="0">
                <a:solidFill>
                  <a:schemeClr val="bg1">
                    <a:lumMod val="50000"/>
                  </a:schemeClr>
                </a:solidFill>
                <a:ea typeface="+mj-ea"/>
                <a:cs typeface="+mj-cs"/>
              </a:rPr>
              <a:t>Logos</a:t>
            </a:r>
            <a:endParaRPr kumimoji="0" lang="en-GB" sz="3200" i="0" u="none" strike="noStrike" kern="1200" cap="none" spc="0" normalizeH="0" baseline="0" noProof="0" dirty="0">
              <a:ln>
                <a:noFill/>
              </a:ln>
              <a:solidFill>
                <a:schemeClr val="bg1">
                  <a:lumMod val="50000"/>
                </a:schemeClr>
              </a:solidFill>
              <a:effectLst/>
              <a:uLnTx/>
              <a:uFillTx/>
              <a:latin typeface="+mn-lt"/>
              <a:ea typeface="+mj-ea"/>
              <a:cs typeface="+mj-cs"/>
            </a:endParaRPr>
          </a:p>
        </p:txBody>
      </p:sp>
      <p:pic>
        <p:nvPicPr>
          <p:cNvPr id="9" name="Picture 8" descr="MapAction Logo - No Background.png"/>
          <p:cNvPicPr>
            <a:picLocks noGrp="1" noChangeAspect="1"/>
          </p:cNvPicPr>
          <p:nvPr/>
        </p:nvPicPr>
        <p:blipFill>
          <a:blip r:embed="rId3" cstate="print"/>
          <a:stretch>
            <a:fillRect/>
          </a:stretch>
        </p:blipFill>
        <p:spPr>
          <a:xfrm>
            <a:off x="251520" y="1281144"/>
            <a:ext cx="1368152" cy="651527"/>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31640" y="2132856"/>
            <a:ext cx="6400800" cy="1080120"/>
          </a:xfrm>
        </p:spPr>
        <p:txBody>
          <a:bodyPr/>
          <a:lstStyle/>
          <a:p>
            <a:r>
              <a:rPr lang="en-GB" dirty="0" smtClean="0"/>
              <a:t>Weblinks</a:t>
            </a:r>
          </a:p>
          <a:p>
            <a:r>
              <a:rPr lang="en-GB" sz="2000" dirty="0" smtClean="0"/>
              <a:t>Links to key maps and data sources</a:t>
            </a:r>
          </a:p>
        </p:txBody>
      </p:sp>
      <p:sp>
        <p:nvSpPr>
          <p:cNvPr id="5" name="Subtitle 2">
            <a:hlinkClick r:id="rId2" action="ppaction://hlinksldjump"/>
          </p:cNvPr>
          <p:cNvSpPr txBox="1">
            <a:spLocks/>
          </p:cNvSpPr>
          <p:nvPr/>
        </p:nvSpPr>
        <p:spPr>
          <a:xfrm>
            <a:off x="251520" y="6309320"/>
            <a:ext cx="792088" cy="216024"/>
          </a:xfrm>
          <a:prstGeom prst="rect">
            <a:avLst/>
          </a:prstGeom>
        </p:spPr>
        <p:txBody>
          <a:bodyPr vert="horz" lIns="91440" tIns="45720" rIns="91440" bIns="45720" rtlCol="0">
            <a:normAutofit fontScale="85000" lnSpcReduction="2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1200" b="0" i="0" u="none" strike="noStrike" kern="1200" cap="none" spc="0" normalizeH="0" baseline="0" noProof="0" dirty="0" smtClean="0">
                <a:ln>
                  <a:noFill/>
                </a:ln>
                <a:solidFill>
                  <a:schemeClr val="tx1">
                    <a:tint val="75000"/>
                  </a:schemeClr>
                </a:solidFill>
                <a:effectLst/>
                <a:uLnTx/>
                <a:uFillTx/>
                <a:latin typeface="+mn-lt"/>
                <a:ea typeface="+mn-ea"/>
                <a:cs typeface="+mn-cs"/>
                <a:hlinkClick r:id="rId2" action="ppaction://hlinksldjump"/>
              </a:rPr>
              <a:t>Contents</a:t>
            </a:r>
            <a:endParaRPr kumimoji="0" lang="en-GB"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hlinkClick r:id="rId2" action="ppaction://hlinksldjump"/>
          </p:cNvPr>
          <p:cNvSpPr txBox="1">
            <a:spLocks/>
          </p:cNvSpPr>
          <p:nvPr/>
        </p:nvSpPr>
        <p:spPr>
          <a:xfrm>
            <a:off x="251520" y="6309320"/>
            <a:ext cx="792088" cy="216024"/>
          </a:xfrm>
          <a:prstGeom prst="rect">
            <a:avLst/>
          </a:prstGeom>
        </p:spPr>
        <p:txBody>
          <a:bodyPr vert="horz" lIns="91440" tIns="45720" rIns="91440" bIns="45720" rtlCol="0">
            <a:normAutofit fontScale="85000" lnSpcReduction="2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1200" b="0" i="0" u="none" strike="noStrike" kern="1200" cap="none" spc="0" normalizeH="0" baseline="0" noProof="0" dirty="0" smtClean="0">
                <a:ln>
                  <a:noFill/>
                </a:ln>
                <a:solidFill>
                  <a:schemeClr val="tx1">
                    <a:tint val="75000"/>
                  </a:schemeClr>
                </a:solidFill>
                <a:effectLst/>
                <a:uLnTx/>
                <a:uFillTx/>
                <a:latin typeface="+mn-lt"/>
                <a:ea typeface="+mn-ea"/>
                <a:cs typeface="+mn-cs"/>
                <a:hlinkClick r:id="rId2" action="ppaction://hlinksldjump"/>
              </a:rPr>
              <a:t>Contents</a:t>
            </a:r>
            <a:endParaRPr kumimoji="0" lang="en-GB"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TextBox 5"/>
          <p:cNvSpPr txBox="1"/>
          <p:nvPr/>
        </p:nvSpPr>
        <p:spPr>
          <a:xfrm>
            <a:off x="539552" y="980728"/>
            <a:ext cx="1414105" cy="369332"/>
          </a:xfrm>
          <a:prstGeom prst="rect">
            <a:avLst/>
          </a:prstGeom>
          <a:noFill/>
        </p:spPr>
        <p:txBody>
          <a:bodyPr wrap="none" rtlCol="0">
            <a:spAutoFit/>
          </a:bodyPr>
          <a:lstStyle/>
          <a:p>
            <a:r>
              <a:rPr lang="en-GB" b="1" dirty="0" smtClean="0">
                <a:solidFill>
                  <a:schemeClr val="bg1">
                    <a:lumMod val="50000"/>
                  </a:schemeClr>
                </a:solidFill>
              </a:rPr>
              <a:t>Map Sources</a:t>
            </a:r>
            <a:endParaRPr lang="en-GB" b="1" dirty="0">
              <a:solidFill>
                <a:schemeClr val="bg1">
                  <a:lumMod val="50000"/>
                </a:schemeClr>
              </a:solidFill>
            </a:endParaRPr>
          </a:p>
        </p:txBody>
      </p:sp>
      <p:sp>
        <p:nvSpPr>
          <p:cNvPr id="7" name="TextBox 6"/>
          <p:cNvSpPr txBox="1"/>
          <p:nvPr/>
        </p:nvSpPr>
        <p:spPr>
          <a:xfrm>
            <a:off x="5652120" y="980728"/>
            <a:ext cx="1424172" cy="369332"/>
          </a:xfrm>
          <a:prstGeom prst="rect">
            <a:avLst/>
          </a:prstGeom>
          <a:noFill/>
        </p:spPr>
        <p:txBody>
          <a:bodyPr wrap="none" rtlCol="0">
            <a:spAutoFit/>
          </a:bodyPr>
          <a:lstStyle/>
          <a:p>
            <a:r>
              <a:rPr lang="en-GB" b="1" dirty="0" smtClean="0">
                <a:solidFill>
                  <a:schemeClr val="bg1">
                    <a:lumMod val="50000"/>
                  </a:schemeClr>
                </a:solidFill>
              </a:rPr>
              <a:t>Data Sources</a:t>
            </a:r>
            <a:endParaRPr lang="en-GB" b="1" dirty="0">
              <a:solidFill>
                <a:schemeClr val="bg1">
                  <a:lumMod val="50000"/>
                </a:schemeClr>
              </a:solidFill>
            </a:endParaRPr>
          </a:p>
        </p:txBody>
      </p:sp>
      <p:sp>
        <p:nvSpPr>
          <p:cNvPr id="8" name="Rectangle 7"/>
          <p:cNvSpPr/>
          <p:nvPr/>
        </p:nvSpPr>
        <p:spPr>
          <a:xfrm>
            <a:off x="611560" y="1412776"/>
            <a:ext cx="4032448" cy="954107"/>
          </a:xfrm>
          <a:prstGeom prst="rect">
            <a:avLst/>
          </a:prstGeom>
        </p:spPr>
        <p:txBody>
          <a:bodyPr wrap="square">
            <a:spAutoFit/>
          </a:bodyPr>
          <a:lstStyle/>
          <a:p>
            <a:pPr>
              <a:buFont typeface="Arial" pitchFamily="34" charset="0"/>
              <a:buChar char="•"/>
            </a:pPr>
            <a:r>
              <a:rPr lang="de-DE" sz="1400" dirty="0" smtClean="0"/>
              <a:t>     MapAction - </a:t>
            </a:r>
            <a:r>
              <a:rPr lang="de-DE" sz="1400" dirty="0" smtClean="0">
                <a:hlinkClick r:id="rId3"/>
              </a:rPr>
              <a:t>http://www.mapaction.org/</a:t>
            </a:r>
            <a:r>
              <a:rPr lang="de-DE" sz="1400" dirty="0" smtClean="0"/>
              <a:t> </a:t>
            </a:r>
          </a:p>
          <a:p>
            <a:pPr>
              <a:buFont typeface="Arial" pitchFamily="34" charset="0"/>
              <a:buChar char="•"/>
            </a:pPr>
            <a:r>
              <a:rPr lang="de-DE" sz="1400" dirty="0" smtClean="0"/>
              <a:t>     Reliefweb  - </a:t>
            </a:r>
            <a:r>
              <a:rPr lang="de-DE" sz="1400" dirty="0" smtClean="0">
                <a:hlinkClick r:id="rId4"/>
              </a:rPr>
              <a:t>http://www.reliefweb.int/</a:t>
            </a:r>
            <a:endParaRPr lang="de-DE" sz="1400" dirty="0" smtClean="0"/>
          </a:p>
          <a:p>
            <a:pPr>
              <a:buFont typeface="Arial" pitchFamily="34" charset="0"/>
              <a:buChar char="•"/>
            </a:pPr>
            <a:r>
              <a:rPr lang="de-DE" sz="1400" dirty="0" smtClean="0"/>
              <a:t>     Reuters Alertnet - </a:t>
            </a:r>
            <a:r>
              <a:rPr lang="de-DE" sz="1400" dirty="0" smtClean="0">
                <a:hlinkClick r:id="rId5"/>
              </a:rPr>
              <a:t>http://www.alertnet.org/</a:t>
            </a:r>
            <a:endParaRPr lang="de-DE" sz="1400" dirty="0" smtClean="0"/>
          </a:p>
          <a:p>
            <a:pPr>
              <a:buFont typeface="Arial" pitchFamily="34" charset="0"/>
              <a:buChar char="•"/>
            </a:pPr>
            <a:r>
              <a:rPr lang="de-DE" sz="1400" dirty="0" smtClean="0"/>
              <a:t>     UNOSAT - </a:t>
            </a:r>
            <a:r>
              <a:rPr lang="de-DE" sz="1400" dirty="0" smtClean="0">
                <a:hlinkClick r:id="rId6"/>
              </a:rPr>
              <a:t>http://www.unosat.org/</a:t>
            </a:r>
            <a:endParaRPr lang="de-DE" sz="1400" dirty="0"/>
          </a:p>
        </p:txBody>
      </p:sp>
      <p:sp>
        <p:nvSpPr>
          <p:cNvPr id="10" name="Title 1"/>
          <p:cNvSpPr txBox="1">
            <a:spLocks/>
          </p:cNvSpPr>
          <p:nvPr/>
        </p:nvSpPr>
        <p:spPr>
          <a:xfrm>
            <a:off x="457200" y="274638"/>
            <a:ext cx="8229600" cy="34605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3200" noProof="0" dirty="0" smtClean="0">
                <a:solidFill>
                  <a:schemeClr val="bg1">
                    <a:lumMod val="50000"/>
                  </a:schemeClr>
                </a:solidFill>
                <a:ea typeface="+mj-ea"/>
                <a:cs typeface="+mj-cs"/>
              </a:rPr>
              <a:t>Logos</a:t>
            </a:r>
            <a:endParaRPr kumimoji="0" lang="en-GB" sz="3200" i="0" u="none" strike="noStrike" kern="1200" cap="none" spc="0" normalizeH="0" baseline="0" noProof="0" dirty="0">
              <a:ln>
                <a:noFill/>
              </a:ln>
              <a:solidFill>
                <a:schemeClr val="bg1">
                  <a:lumMod val="50000"/>
                </a:schemeClr>
              </a:solidFill>
              <a:effectLst/>
              <a:uLnTx/>
              <a:uFillTx/>
              <a:latin typeface="+mn-lt"/>
              <a:ea typeface="+mj-ea"/>
              <a:cs typeface="+mj-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31640" y="2132856"/>
            <a:ext cx="6400800" cy="1296144"/>
          </a:xfrm>
        </p:spPr>
        <p:txBody>
          <a:bodyPr/>
          <a:lstStyle/>
          <a:p>
            <a:r>
              <a:rPr lang="en-GB" dirty="0" smtClean="0"/>
              <a:t>Data Collection</a:t>
            </a:r>
          </a:p>
          <a:p>
            <a:r>
              <a:rPr lang="en-GB" sz="2000" dirty="0" smtClean="0"/>
              <a:t>Waypoint Collection Sheet</a:t>
            </a:r>
          </a:p>
        </p:txBody>
      </p:sp>
      <p:sp>
        <p:nvSpPr>
          <p:cNvPr id="5" name="Subtitle 2">
            <a:hlinkClick r:id="rId2" action="ppaction://hlinksldjump"/>
          </p:cNvPr>
          <p:cNvSpPr txBox="1">
            <a:spLocks/>
          </p:cNvSpPr>
          <p:nvPr/>
        </p:nvSpPr>
        <p:spPr>
          <a:xfrm>
            <a:off x="251520" y="6309320"/>
            <a:ext cx="792088" cy="216024"/>
          </a:xfrm>
          <a:prstGeom prst="rect">
            <a:avLst/>
          </a:prstGeom>
        </p:spPr>
        <p:txBody>
          <a:bodyPr vert="horz" lIns="91440" tIns="45720" rIns="91440" bIns="45720" rtlCol="0">
            <a:normAutofit fontScale="85000" lnSpcReduction="2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1200" b="0" i="0" u="none" strike="noStrike" kern="1200" cap="none" spc="0" normalizeH="0" baseline="0" noProof="0" dirty="0" smtClean="0">
                <a:ln>
                  <a:noFill/>
                </a:ln>
                <a:solidFill>
                  <a:schemeClr val="tx1">
                    <a:tint val="75000"/>
                  </a:schemeClr>
                </a:solidFill>
                <a:effectLst/>
                <a:uLnTx/>
                <a:uFillTx/>
                <a:latin typeface="+mn-lt"/>
                <a:ea typeface="+mn-ea"/>
                <a:cs typeface="+mn-cs"/>
                <a:hlinkClick r:id="rId2" action="ppaction://hlinksldjump"/>
              </a:rPr>
              <a:t>Contents</a:t>
            </a:r>
            <a:endParaRPr kumimoji="0" lang="en-GB"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GB"/>
          </a:p>
        </p:txBody>
      </p:sp>
      <p:pic>
        <p:nvPicPr>
          <p:cNvPr id="5" name="Picture 2" descr="C:\Users\MapAction\Desktop\MA Powerpoint Maps\Waypoints_and_radio_report_form.jpg"/>
          <p:cNvPicPr>
            <a:picLocks noChangeAspect="1" noChangeArrowheads="1"/>
          </p:cNvPicPr>
          <p:nvPr/>
        </p:nvPicPr>
        <p:blipFill>
          <a:blip r:embed="rId2" cstate="print"/>
          <a:srcRect/>
          <a:stretch>
            <a:fillRect/>
          </a:stretch>
        </p:blipFill>
        <p:spPr bwMode="auto">
          <a:xfrm>
            <a:off x="0" y="2"/>
            <a:ext cx="9144000" cy="6629183"/>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31640" y="548680"/>
            <a:ext cx="6400800" cy="720080"/>
          </a:xfrm>
        </p:spPr>
        <p:txBody>
          <a:bodyPr>
            <a:normAutofit lnSpcReduction="10000"/>
          </a:bodyPr>
          <a:lstStyle/>
          <a:p>
            <a:r>
              <a:rPr lang="en-GB" sz="2000" dirty="0" smtClean="0"/>
              <a:t>Waypoint Collection Sheet</a:t>
            </a:r>
          </a:p>
          <a:p>
            <a:r>
              <a:rPr lang="en-GB" sz="2000" dirty="0" smtClean="0"/>
              <a:t>How to use</a:t>
            </a:r>
          </a:p>
        </p:txBody>
      </p:sp>
      <p:sp>
        <p:nvSpPr>
          <p:cNvPr id="5" name="Subtitle 2">
            <a:hlinkClick r:id="rId2" action="ppaction://hlinksldjump"/>
          </p:cNvPr>
          <p:cNvSpPr txBox="1">
            <a:spLocks/>
          </p:cNvSpPr>
          <p:nvPr/>
        </p:nvSpPr>
        <p:spPr>
          <a:xfrm>
            <a:off x="251520" y="6309320"/>
            <a:ext cx="792088" cy="216024"/>
          </a:xfrm>
          <a:prstGeom prst="rect">
            <a:avLst/>
          </a:prstGeom>
        </p:spPr>
        <p:txBody>
          <a:bodyPr vert="horz" lIns="91440" tIns="45720" rIns="91440" bIns="45720" rtlCol="0">
            <a:normAutofit fontScale="85000" lnSpcReduction="2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1200" b="0" i="0" u="none" strike="noStrike" kern="1200" cap="none" spc="0" normalizeH="0" baseline="0" noProof="0" dirty="0" smtClean="0">
                <a:ln>
                  <a:noFill/>
                </a:ln>
                <a:solidFill>
                  <a:schemeClr val="tx1">
                    <a:tint val="75000"/>
                  </a:schemeClr>
                </a:solidFill>
                <a:effectLst/>
                <a:uLnTx/>
                <a:uFillTx/>
                <a:latin typeface="+mn-lt"/>
                <a:ea typeface="+mn-ea"/>
                <a:cs typeface="+mn-cs"/>
                <a:hlinkClick r:id="rId2" action="ppaction://hlinksldjump"/>
              </a:rPr>
              <a:t>Contents</a:t>
            </a:r>
            <a:endParaRPr kumimoji="0" lang="en-GB"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5713" name="Rectangle 1"/>
          <p:cNvSpPr>
            <a:spLocks noChangeArrowheads="1"/>
          </p:cNvSpPr>
          <p:nvPr/>
        </p:nvSpPr>
        <p:spPr bwMode="auto">
          <a:xfrm>
            <a:off x="251520" y="1268760"/>
            <a:ext cx="3744416" cy="43396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1200" b="0" i="0" u="none" strike="noStrike" cap="none" normalizeH="0" baseline="0" dirty="0" smtClean="0">
                <a:ln>
                  <a:noFill/>
                </a:ln>
                <a:solidFill>
                  <a:schemeClr val="bg1">
                    <a:lumMod val="50000"/>
                  </a:schemeClr>
                </a:solidFill>
                <a:effectLst/>
                <a:latin typeface="Arial" charset="0"/>
                <a:cs typeface="Arial" charset="0"/>
              </a:rPr>
              <a:t>Remember that the GPS only records the WP numbers: you must also make a record of what these points represent (these are called the attributes).</a:t>
            </a:r>
          </a:p>
          <a:p>
            <a:pPr marL="0" marR="0" lvl="0" indent="0" algn="l" defTabSz="914400" rtl="0" eaLnBrk="1" fontAlgn="base" latinLnBrk="0" hangingPunct="1">
              <a:lnSpc>
                <a:spcPct val="100000"/>
              </a:lnSpc>
              <a:spcBef>
                <a:spcPct val="0"/>
              </a:spcBef>
              <a:spcAft>
                <a:spcPct val="0"/>
              </a:spcAft>
              <a:buClrTx/>
              <a:buSzTx/>
              <a:tabLst/>
            </a:pPr>
            <a:r>
              <a:rPr kumimoji="0" lang="en-US" sz="1200" b="0" i="0" u="none" strike="noStrike" cap="none" normalizeH="0" baseline="0" dirty="0" smtClean="0">
                <a:ln>
                  <a:noFill/>
                </a:ln>
                <a:solidFill>
                  <a:schemeClr val="bg1">
                    <a:lumMod val="50000"/>
                  </a:schemeClr>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1200" b="0" i="0" u="none" strike="noStrike" cap="none" normalizeH="0" baseline="0" dirty="0" smtClean="0">
                <a:ln>
                  <a:noFill/>
                </a:ln>
                <a:solidFill>
                  <a:schemeClr val="bg1">
                    <a:lumMod val="50000"/>
                  </a:schemeClr>
                </a:solidFill>
                <a:effectLst/>
                <a:latin typeface="Arial" charset="0"/>
                <a:cs typeface="Arial" charset="0"/>
              </a:rPr>
              <a:t>Some newer GPS receivers and other GPS-enabled devices such as hand-held computers allow you to enter attribute information by keying it into the device directly when you create a waypoint. By all means experiment with these, but you may find it awkward in a field environment to mess around with tiny keypads to enter information. A paper record as shown below often proves a more practical way to capture various kinds of information. </a:t>
            </a:r>
          </a:p>
          <a:p>
            <a:pPr marL="0" marR="0" lvl="0" indent="0" algn="l" defTabSz="914400" rtl="0" eaLnBrk="0" fontAlgn="base" latinLnBrk="0" hangingPunct="0">
              <a:lnSpc>
                <a:spcPct val="100000"/>
              </a:lnSpc>
              <a:spcBef>
                <a:spcPct val="0"/>
              </a:spcBef>
              <a:spcAft>
                <a:spcPct val="0"/>
              </a:spcAft>
              <a:buClrTx/>
              <a:buSzTx/>
              <a:tabLst/>
            </a:pPr>
            <a:endParaRPr kumimoji="0" lang="en-US" sz="1200" b="0" i="0" u="none" strike="noStrike" cap="none" normalizeH="0" baseline="0" dirty="0" smtClean="0">
              <a:ln>
                <a:noFill/>
              </a:ln>
              <a:solidFill>
                <a:schemeClr val="bg1">
                  <a:lumMod val="50000"/>
                </a:schemeClr>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1200" b="0" i="0" u="none" strike="noStrike" cap="none" normalizeH="0" baseline="0" dirty="0" smtClean="0">
                <a:ln>
                  <a:noFill/>
                </a:ln>
                <a:solidFill>
                  <a:schemeClr val="bg1">
                    <a:lumMod val="50000"/>
                  </a:schemeClr>
                </a:solidFill>
                <a:effectLst/>
                <a:latin typeface="Arial" charset="0"/>
                <a:cs typeface="Arial" charset="0"/>
              </a:rPr>
              <a:t>You can use a notebook to record the attributes of WPs as you go along. Just write down the WP number, and what you want to record at that place. A better way is to use a purpose-designed form. </a:t>
            </a:r>
          </a:p>
          <a:p>
            <a:pPr marL="0" marR="0" lvl="0" indent="0" algn="l" defTabSz="914400" rtl="0" eaLnBrk="0" fontAlgn="base" latinLnBrk="0" hangingPunct="0">
              <a:lnSpc>
                <a:spcPct val="100000"/>
              </a:lnSpc>
              <a:spcBef>
                <a:spcPct val="0"/>
              </a:spcBef>
              <a:spcAft>
                <a:spcPct val="0"/>
              </a:spcAft>
              <a:buClrTx/>
              <a:buSzTx/>
              <a:tabLst/>
            </a:pPr>
            <a:endParaRPr kumimoji="0" lang="en-US" sz="1200" b="0" i="0" u="none" strike="noStrike" cap="none" normalizeH="0" baseline="0" dirty="0" smtClean="0">
              <a:ln>
                <a:noFill/>
              </a:ln>
              <a:solidFill>
                <a:schemeClr val="bg1">
                  <a:lumMod val="50000"/>
                </a:schemeClr>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1200" b="0" i="0" u="none" strike="noStrike" cap="none" normalizeH="0" baseline="0" dirty="0" smtClean="0">
                <a:ln>
                  <a:noFill/>
                </a:ln>
                <a:solidFill>
                  <a:schemeClr val="bg1">
                    <a:lumMod val="50000"/>
                  </a:schemeClr>
                </a:solidFill>
                <a:effectLst/>
                <a:latin typeface="Arial" charset="0"/>
                <a:cs typeface="Arial" charset="0"/>
              </a:rPr>
              <a:t>At Appendix 2A is a copy of </a:t>
            </a:r>
            <a:r>
              <a:rPr kumimoji="0" lang="en-US" sz="1200" b="0" i="0" u="none" strike="noStrike" cap="none" normalizeH="0" baseline="0" dirty="0" err="1" smtClean="0">
                <a:ln>
                  <a:noFill/>
                </a:ln>
                <a:solidFill>
                  <a:schemeClr val="bg1">
                    <a:lumMod val="50000"/>
                  </a:schemeClr>
                </a:solidFill>
                <a:effectLst/>
                <a:latin typeface="Arial" charset="0"/>
                <a:cs typeface="Arial" charset="0"/>
              </a:rPr>
              <a:t>MapAction’s</a:t>
            </a:r>
            <a:r>
              <a:rPr kumimoji="0" lang="en-US" sz="1200" b="0" i="0" u="none" strike="noStrike" cap="none" normalizeH="0" baseline="0" dirty="0" smtClean="0">
                <a:ln>
                  <a:noFill/>
                </a:ln>
                <a:solidFill>
                  <a:schemeClr val="bg1">
                    <a:lumMod val="50000"/>
                  </a:schemeClr>
                </a:solidFill>
                <a:effectLst/>
                <a:latin typeface="Arial" charset="0"/>
                <a:cs typeface="Arial" charset="0"/>
              </a:rPr>
              <a:t> blank WP form for you to reproduce and use if you wish. Here is an example showing how the form can be used.</a:t>
            </a:r>
          </a:p>
        </p:txBody>
      </p:sp>
      <p:pic>
        <p:nvPicPr>
          <p:cNvPr id="115714" name="Picture 2" descr="E:\2010-11-22_MAWiki\500px-snowdrop-2.6.jpg">
            <a:hlinkClick r:id="rId3" tooltip="Snowdrop-2.6.jpg"/>
          </p:cNvPr>
          <p:cNvPicPr>
            <a:picLocks noChangeAspect="1" noChangeArrowheads="1"/>
          </p:cNvPicPr>
          <p:nvPr/>
        </p:nvPicPr>
        <p:blipFill>
          <a:blip r:embed="rId4" cstate="print"/>
          <a:srcRect/>
          <a:stretch>
            <a:fillRect/>
          </a:stretch>
        </p:blipFill>
        <p:spPr bwMode="auto">
          <a:xfrm>
            <a:off x="155575" y="-27955875"/>
            <a:ext cx="4762500" cy="3571875"/>
          </a:xfrm>
          <a:prstGeom prst="rect">
            <a:avLst/>
          </a:prstGeom>
          <a:noFill/>
        </p:spPr>
      </p:pic>
      <p:sp>
        <p:nvSpPr>
          <p:cNvPr id="6" name="Rectangle 5"/>
          <p:cNvSpPr/>
          <p:nvPr/>
        </p:nvSpPr>
        <p:spPr>
          <a:xfrm>
            <a:off x="251520" y="5733256"/>
            <a:ext cx="8640960" cy="461665"/>
          </a:xfrm>
          <a:prstGeom prst="rect">
            <a:avLst/>
          </a:prstGeom>
        </p:spPr>
        <p:txBody>
          <a:bodyPr wrap="square">
            <a:spAutoFit/>
          </a:bodyPr>
          <a:lstStyle/>
          <a:p>
            <a:pPr lvl="0" eaLnBrk="0" fontAlgn="base" hangingPunct="0">
              <a:spcBef>
                <a:spcPct val="0"/>
              </a:spcBef>
              <a:spcAft>
                <a:spcPct val="0"/>
              </a:spcAft>
            </a:pPr>
            <a:r>
              <a:rPr lang="en-US" sz="1200" dirty="0" smtClean="0">
                <a:solidFill>
                  <a:schemeClr val="bg1">
                    <a:lumMod val="50000"/>
                  </a:schemeClr>
                </a:solidFill>
                <a:latin typeface="Arial" charset="0"/>
                <a:cs typeface="Arial" charset="0"/>
              </a:rPr>
              <a:t>It is not essential that you use a recording sheet exactly like the one above, but whatever you do you must be able to record accurately the attributes for each waypoint you have saved with the GPS. </a:t>
            </a:r>
          </a:p>
        </p:txBody>
      </p:sp>
      <p:pic>
        <p:nvPicPr>
          <p:cNvPr id="7" name="Picture 6" descr="Waypoints_and_radio_report_form_example.jpg"/>
          <p:cNvPicPr>
            <a:picLocks noChangeAspect="1"/>
          </p:cNvPicPr>
          <p:nvPr/>
        </p:nvPicPr>
        <p:blipFill>
          <a:blip r:embed="rId4" cstate="print"/>
          <a:stretch>
            <a:fillRect/>
          </a:stretch>
        </p:blipFill>
        <p:spPr>
          <a:xfrm>
            <a:off x="4129980" y="1628800"/>
            <a:ext cx="4762500" cy="357187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520" y="404664"/>
            <a:ext cx="8640960" cy="576064"/>
          </a:xfrm>
        </p:spPr>
        <p:txBody>
          <a:bodyPr>
            <a:normAutofit lnSpcReduction="10000"/>
          </a:bodyPr>
          <a:lstStyle/>
          <a:p>
            <a:r>
              <a:rPr lang="en-GB" dirty="0" smtClean="0"/>
              <a:t>MapAction User Guide</a:t>
            </a:r>
          </a:p>
        </p:txBody>
      </p:sp>
      <p:sp>
        <p:nvSpPr>
          <p:cNvPr id="5" name="Subtitle 2">
            <a:hlinkClick r:id="rId2" action="ppaction://hlinksldjump"/>
          </p:cNvPr>
          <p:cNvSpPr txBox="1">
            <a:spLocks/>
          </p:cNvSpPr>
          <p:nvPr/>
        </p:nvSpPr>
        <p:spPr>
          <a:xfrm>
            <a:off x="251520" y="6309320"/>
            <a:ext cx="792088" cy="216024"/>
          </a:xfrm>
          <a:prstGeom prst="rect">
            <a:avLst/>
          </a:prstGeom>
        </p:spPr>
        <p:txBody>
          <a:bodyPr vert="horz" lIns="91440" tIns="45720" rIns="91440" bIns="45720" rtlCol="0">
            <a:normAutofit fontScale="85000" lnSpcReduction="2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1200" b="0" i="0" u="none" strike="noStrike" kern="1200" cap="none" spc="0" normalizeH="0" baseline="0" noProof="0" dirty="0" smtClean="0">
                <a:ln>
                  <a:noFill/>
                </a:ln>
                <a:solidFill>
                  <a:schemeClr val="tx1">
                    <a:tint val="75000"/>
                  </a:schemeClr>
                </a:solidFill>
                <a:effectLst/>
                <a:uLnTx/>
                <a:uFillTx/>
                <a:latin typeface="+mn-lt"/>
                <a:ea typeface="+mn-ea"/>
                <a:cs typeface="+mn-cs"/>
                <a:hlinkClick r:id="rId2" action="ppaction://hlinksldjump"/>
              </a:rPr>
              <a:t>Contents</a:t>
            </a:r>
            <a:endParaRPr kumimoji="0" lang="en-GB"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Rectangle 6"/>
          <p:cNvSpPr/>
          <p:nvPr/>
        </p:nvSpPr>
        <p:spPr>
          <a:xfrm>
            <a:off x="251520" y="836712"/>
            <a:ext cx="8640960" cy="5324535"/>
          </a:xfrm>
          <a:prstGeom prst="rect">
            <a:avLst/>
          </a:prstGeom>
        </p:spPr>
        <p:txBody>
          <a:bodyPr wrap="square">
            <a:spAutoFit/>
          </a:bodyPr>
          <a:lstStyle/>
          <a:p>
            <a:r>
              <a:rPr lang="en-GB" sz="1000" b="1" dirty="0" smtClean="0">
                <a:solidFill>
                  <a:schemeClr val="bg1">
                    <a:lumMod val="50000"/>
                  </a:schemeClr>
                </a:solidFill>
              </a:rPr>
              <a:t>PowerPoint Map Creation </a:t>
            </a:r>
          </a:p>
          <a:p>
            <a:r>
              <a:rPr lang="en-GB" sz="1000" b="1" dirty="0" smtClean="0">
                <a:solidFill>
                  <a:schemeClr val="bg1">
                    <a:lumMod val="50000"/>
                  </a:schemeClr>
                </a:solidFill>
              </a:rPr>
              <a:t>Basic Maps </a:t>
            </a:r>
          </a:p>
          <a:p>
            <a:r>
              <a:rPr lang="en-GB" sz="1000" dirty="0" smtClean="0">
                <a:solidFill>
                  <a:schemeClr val="bg1">
                    <a:lumMod val="50000"/>
                  </a:schemeClr>
                </a:solidFill>
              </a:rPr>
              <a:t>1. Create base map in </a:t>
            </a:r>
            <a:r>
              <a:rPr lang="en-GB" sz="1000" dirty="0" err="1" smtClean="0">
                <a:solidFill>
                  <a:schemeClr val="bg1">
                    <a:lumMod val="50000"/>
                  </a:schemeClr>
                </a:solidFill>
              </a:rPr>
              <a:t>ArcGIS</a:t>
            </a:r>
            <a:r>
              <a:rPr lang="en-GB" sz="1000" dirty="0" smtClean="0">
                <a:solidFill>
                  <a:schemeClr val="bg1">
                    <a:lumMod val="50000"/>
                  </a:schemeClr>
                </a:solidFill>
              </a:rPr>
              <a:t>, using the </a:t>
            </a:r>
            <a:r>
              <a:rPr lang="en-GB" sz="1000" dirty="0" err="1" smtClean="0">
                <a:solidFill>
                  <a:schemeClr val="bg1">
                    <a:lumMod val="50000"/>
                  </a:schemeClr>
                </a:solidFill>
              </a:rPr>
              <a:t>PowerPoint_Map_Template</a:t>
            </a:r>
            <a:r>
              <a:rPr lang="en-GB" sz="1000" dirty="0" smtClean="0">
                <a:solidFill>
                  <a:schemeClr val="bg1">
                    <a:lumMod val="50000"/>
                  </a:schemeClr>
                </a:solidFill>
              </a:rPr>
              <a:t> found in - 2011-mm-dd-destination-BLANKv02\GIS\3_Mapping\37_PowerPoint_Maps_Basic.</a:t>
            </a:r>
            <a:br>
              <a:rPr lang="en-GB" sz="1000" dirty="0" smtClean="0">
                <a:solidFill>
                  <a:schemeClr val="bg1">
                    <a:lumMod val="50000"/>
                  </a:schemeClr>
                </a:solidFill>
              </a:rPr>
            </a:br>
            <a:r>
              <a:rPr lang="en-GB" sz="1000" dirty="0" smtClean="0">
                <a:solidFill>
                  <a:schemeClr val="bg1">
                    <a:lumMod val="50000"/>
                  </a:schemeClr>
                </a:solidFill>
              </a:rPr>
              <a:t>2. Ungroup metadata properties and edit the Scale.</a:t>
            </a:r>
            <a:br>
              <a:rPr lang="en-GB" sz="1000" dirty="0" smtClean="0">
                <a:solidFill>
                  <a:schemeClr val="bg1">
                    <a:lumMod val="50000"/>
                  </a:schemeClr>
                </a:solidFill>
              </a:rPr>
            </a:br>
            <a:r>
              <a:rPr lang="en-GB" sz="1000" dirty="0" smtClean="0">
                <a:solidFill>
                  <a:schemeClr val="bg1">
                    <a:lumMod val="50000"/>
                  </a:schemeClr>
                </a:solidFill>
              </a:rPr>
              <a:t>3. Regroup metadata properties. Set the frame properties as follows - Border - 1.0 point, Gap - X and Y - 5pt; Background - White, Gap - X and Y - 5pt.</a:t>
            </a:r>
            <a:br>
              <a:rPr lang="en-GB" sz="1000" dirty="0" smtClean="0">
                <a:solidFill>
                  <a:schemeClr val="bg1">
                    <a:lumMod val="50000"/>
                  </a:schemeClr>
                </a:solidFill>
              </a:rPr>
            </a:br>
            <a:r>
              <a:rPr lang="en-GB" sz="1000" dirty="0" smtClean="0">
                <a:solidFill>
                  <a:schemeClr val="bg1">
                    <a:lumMod val="50000"/>
                  </a:schemeClr>
                </a:solidFill>
              </a:rPr>
              <a:t>4. Export map as JPEG to - 2011-mm-dd-destination-BLANKv02\GIS\3_Mapping\37_PowerPoint_Maps.</a:t>
            </a:r>
            <a:br>
              <a:rPr lang="en-GB" sz="1000" dirty="0" smtClean="0">
                <a:solidFill>
                  <a:schemeClr val="bg1">
                    <a:lumMod val="50000"/>
                  </a:schemeClr>
                </a:solidFill>
              </a:rPr>
            </a:br>
            <a:r>
              <a:rPr lang="en-GB" sz="1000" dirty="0" smtClean="0">
                <a:solidFill>
                  <a:schemeClr val="bg1">
                    <a:lumMod val="50000"/>
                  </a:schemeClr>
                </a:solidFill>
              </a:rPr>
              <a:t>5. Open the PowerPoint Pack Template and locate the relevant slide. </a:t>
            </a:r>
          </a:p>
          <a:p>
            <a:r>
              <a:rPr lang="en-GB" sz="1000" dirty="0" smtClean="0">
                <a:solidFill>
                  <a:schemeClr val="bg1">
                    <a:lumMod val="50000"/>
                  </a:schemeClr>
                </a:solidFill>
              </a:rPr>
              <a:t>6. Right click slide and select format background. </a:t>
            </a:r>
          </a:p>
          <a:p>
            <a:r>
              <a:rPr lang="en-GB" sz="1000" dirty="0" smtClean="0">
                <a:solidFill>
                  <a:schemeClr val="bg1">
                    <a:lumMod val="50000"/>
                  </a:schemeClr>
                </a:solidFill>
              </a:rPr>
              <a:t>7. Select Fill&gt;&gt; Picture or texture fill&gt;&gt; Insert from&gt;&gt; File and select map jpeg. </a:t>
            </a:r>
          </a:p>
          <a:p>
            <a:r>
              <a:rPr lang="en-GB" sz="1000" dirty="0" smtClean="0">
                <a:solidFill>
                  <a:schemeClr val="bg1">
                    <a:lumMod val="50000"/>
                  </a:schemeClr>
                </a:solidFill>
              </a:rPr>
              <a:t>8. Before applying check that the stretch options&gt;&gt; Offsets are all at 0%. </a:t>
            </a:r>
          </a:p>
          <a:p>
            <a:r>
              <a:rPr lang="en-GB" sz="1000" dirty="0" smtClean="0">
                <a:solidFill>
                  <a:schemeClr val="bg1">
                    <a:lumMod val="50000"/>
                  </a:schemeClr>
                </a:solidFill>
              </a:rPr>
              <a:t>9. Click Close. </a:t>
            </a:r>
          </a:p>
          <a:p>
            <a:r>
              <a:rPr lang="en-GB" sz="1000" dirty="0" smtClean="0">
                <a:solidFill>
                  <a:schemeClr val="bg1">
                    <a:lumMod val="50000"/>
                  </a:schemeClr>
                </a:solidFill>
              </a:rPr>
              <a:t>10. Save PowerPoint.</a:t>
            </a:r>
            <a:br>
              <a:rPr lang="en-GB" sz="1000" dirty="0" smtClean="0">
                <a:solidFill>
                  <a:schemeClr val="bg1">
                    <a:lumMod val="50000"/>
                  </a:schemeClr>
                </a:solidFill>
              </a:rPr>
            </a:br>
            <a:endParaRPr lang="en-GB" sz="1000" dirty="0" smtClean="0">
              <a:solidFill>
                <a:schemeClr val="bg1">
                  <a:lumMod val="50000"/>
                </a:schemeClr>
              </a:solidFill>
            </a:endParaRPr>
          </a:p>
          <a:p>
            <a:r>
              <a:rPr lang="en-GB" sz="1000" b="1" dirty="0" smtClean="0">
                <a:solidFill>
                  <a:schemeClr val="bg1">
                    <a:lumMod val="50000"/>
                  </a:schemeClr>
                </a:solidFill>
              </a:rPr>
              <a:t>Advance Maps </a:t>
            </a:r>
          </a:p>
          <a:p>
            <a:r>
              <a:rPr lang="en-GB" sz="1000" dirty="0" smtClean="0">
                <a:solidFill>
                  <a:schemeClr val="bg1">
                    <a:lumMod val="50000"/>
                  </a:schemeClr>
                </a:solidFill>
              </a:rPr>
              <a:t>1. Create base map in </a:t>
            </a:r>
            <a:r>
              <a:rPr lang="en-GB" sz="1000" dirty="0" err="1" smtClean="0">
                <a:solidFill>
                  <a:schemeClr val="bg1">
                    <a:lumMod val="50000"/>
                  </a:schemeClr>
                </a:solidFill>
              </a:rPr>
              <a:t>ArcGIS</a:t>
            </a:r>
            <a:r>
              <a:rPr lang="en-GB" sz="1000" dirty="0" smtClean="0">
                <a:solidFill>
                  <a:schemeClr val="bg1">
                    <a:lumMod val="50000"/>
                  </a:schemeClr>
                </a:solidFill>
              </a:rPr>
              <a:t>, using the </a:t>
            </a:r>
            <a:r>
              <a:rPr lang="en-GB" sz="1000" dirty="0" err="1" smtClean="0">
                <a:solidFill>
                  <a:schemeClr val="bg1">
                    <a:lumMod val="50000"/>
                  </a:schemeClr>
                </a:solidFill>
              </a:rPr>
              <a:t>PowerPoint_Map_Template</a:t>
            </a:r>
            <a:r>
              <a:rPr lang="en-GB" sz="1000" dirty="0" smtClean="0">
                <a:solidFill>
                  <a:schemeClr val="bg1">
                    <a:lumMod val="50000"/>
                  </a:schemeClr>
                </a:solidFill>
              </a:rPr>
              <a:t> found in - 2011-mm-dd-destination-BLANKv02\GIS\3_Mapping\37_PowerPoint_Maps_Advance.</a:t>
            </a:r>
            <a:br>
              <a:rPr lang="en-GB" sz="1000" dirty="0" smtClean="0">
                <a:solidFill>
                  <a:schemeClr val="bg1">
                    <a:lumMod val="50000"/>
                  </a:schemeClr>
                </a:solidFill>
              </a:rPr>
            </a:br>
            <a:r>
              <a:rPr lang="en-GB" sz="1000" dirty="0" smtClean="0">
                <a:solidFill>
                  <a:schemeClr val="bg1">
                    <a:lumMod val="50000"/>
                  </a:schemeClr>
                </a:solidFill>
              </a:rPr>
              <a:t>2. Export map as EMF to - 2011-mm-dd-destination-BLANKv02\GIS\3_Mapping\37_PowerPoint_Maps. </a:t>
            </a:r>
          </a:p>
          <a:p>
            <a:r>
              <a:rPr lang="en-GB" sz="1000" dirty="0" smtClean="0">
                <a:solidFill>
                  <a:schemeClr val="bg1">
                    <a:lumMod val="50000"/>
                  </a:schemeClr>
                </a:solidFill>
              </a:rPr>
              <a:t>3. Open the PowerPoint Pack Template and locate the relevant slide. </a:t>
            </a:r>
          </a:p>
          <a:p>
            <a:r>
              <a:rPr lang="en-GB" sz="1000" dirty="0" smtClean="0">
                <a:solidFill>
                  <a:schemeClr val="bg1">
                    <a:lumMod val="50000"/>
                  </a:schemeClr>
                </a:solidFill>
              </a:rPr>
              <a:t>4. Select Insert&gt;&gt;Picture&gt;&gt;Select EMF File&gt;&gt;Insert.</a:t>
            </a:r>
            <a:br>
              <a:rPr lang="en-GB" sz="1000" dirty="0" smtClean="0">
                <a:solidFill>
                  <a:schemeClr val="bg1">
                    <a:lumMod val="50000"/>
                  </a:schemeClr>
                </a:solidFill>
              </a:rPr>
            </a:br>
            <a:r>
              <a:rPr lang="en-GB" sz="1000" dirty="0" smtClean="0">
                <a:solidFill>
                  <a:schemeClr val="bg1">
                    <a:lumMod val="50000"/>
                  </a:schemeClr>
                </a:solidFill>
              </a:rPr>
              <a:t>5. Resize map approximately.</a:t>
            </a:r>
            <a:br>
              <a:rPr lang="en-GB" sz="1000" dirty="0" smtClean="0">
                <a:solidFill>
                  <a:schemeClr val="bg1">
                    <a:lumMod val="50000"/>
                  </a:schemeClr>
                </a:solidFill>
              </a:rPr>
            </a:br>
            <a:r>
              <a:rPr lang="en-GB" sz="1000" dirty="0" smtClean="0">
                <a:solidFill>
                  <a:schemeClr val="bg1">
                    <a:lumMod val="50000"/>
                  </a:schemeClr>
                </a:solidFill>
              </a:rPr>
              <a:t>6. Right Click Image&gt;&gt;Group&gt;&gt;Ungroup</a:t>
            </a:r>
            <a:br>
              <a:rPr lang="en-GB" sz="1000" dirty="0" smtClean="0">
                <a:solidFill>
                  <a:schemeClr val="bg1">
                    <a:lumMod val="50000"/>
                  </a:schemeClr>
                </a:solidFill>
              </a:rPr>
            </a:br>
            <a:r>
              <a:rPr lang="en-GB" sz="1000" dirty="0" smtClean="0">
                <a:solidFill>
                  <a:schemeClr val="bg1">
                    <a:lumMod val="50000"/>
                  </a:schemeClr>
                </a:solidFill>
              </a:rPr>
              <a:t>A dialog box with the following will show: "This is an imported picture, not a group. Do you want to convert it to a Microsoft Office drawing object?“</a:t>
            </a:r>
            <a:br>
              <a:rPr lang="en-GB" sz="1000" dirty="0" smtClean="0">
                <a:solidFill>
                  <a:schemeClr val="bg1">
                    <a:lumMod val="50000"/>
                  </a:schemeClr>
                </a:solidFill>
              </a:rPr>
            </a:br>
            <a:r>
              <a:rPr lang="en-GB" sz="1000" dirty="0" smtClean="0">
                <a:solidFill>
                  <a:schemeClr val="bg1">
                    <a:lumMod val="50000"/>
                  </a:schemeClr>
                </a:solidFill>
              </a:rPr>
              <a:t>7. Select Yes. </a:t>
            </a:r>
            <a:br>
              <a:rPr lang="en-GB" sz="1000" dirty="0" smtClean="0">
                <a:solidFill>
                  <a:schemeClr val="bg1">
                    <a:lumMod val="50000"/>
                  </a:schemeClr>
                </a:solidFill>
              </a:rPr>
            </a:br>
            <a:r>
              <a:rPr lang="en-GB" sz="1000" dirty="0" smtClean="0">
                <a:solidFill>
                  <a:schemeClr val="bg1">
                    <a:lumMod val="50000"/>
                  </a:schemeClr>
                </a:solidFill>
              </a:rPr>
              <a:t>8. Make sure the whole map is selected and resize to fit slide.</a:t>
            </a:r>
            <a:br>
              <a:rPr lang="en-GB" sz="1000" dirty="0" smtClean="0">
                <a:solidFill>
                  <a:schemeClr val="bg1">
                    <a:lumMod val="50000"/>
                  </a:schemeClr>
                </a:solidFill>
              </a:rPr>
            </a:br>
            <a:r>
              <a:rPr lang="en-GB" sz="1000" dirty="0" smtClean="0">
                <a:solidFill>
                  <a:schemeClr val="bg1">
                    <a:lumMod val="50000"/>
                  </a:schemeClr>
                </a:solidFill>
              </a:rPr>
              <a:t>Each part of the map should now be clickable and editable.</a:t>
            </a:r>
            <a:br>
              <a:rPr lang="en-GB" sz="1000" dirty="0" smtClean="0">
                <a:solidFill>
                  <a:schemeClr val="bg1">
                    <a:lumMod val="50000"/>
                  </a:schemeClr>
                </a:solidFill>
              </a:rPr>
            </a:br>
            <a:r>
              <a:rPr lang="en-GB" sz="1000" dirty="0" smtClean="0">
                <a:solidFill>
                  <a:schemeClr val="bg1">
                    <a:lumMod val="50000"/>
                  </a:schemeClr>
                </a:solidFill>
              </a:rPr>
              <a:t>9. Save PowerPoint.</a:t>
            </a:r>
            <a:br>
              <a:rPr lang="en-GB" sz="1000" dirty="0" smtClean="0">
                <a:solidFill>
                  <a:schemeClr val="bg1">
                    <a:lumMod val="50000"/>
                  </a:schemeClr>
                </a:solidFill>
              </a:rPr>
            </a:br>
            <a:endParaRPr lang="en-GB" sz="1000" dirty="0" smtClean="0">
              <a:solidFill>
                <a:schemeClr val="bg1">
                  <a:lumMod val="50000"/>
                </a:schemeClr>
              </a:solidFill>
            </a:endParaRPr>
          </a:p>
          <a:p>
            <a:r>
              <a:rPr lang="en-GB" sz="1000" b="1" dirty="0" smtClean="0">
                <a:solidFill>
                  <a:schemeClr val="bg1">
                    <a:lumMod val="50000"/>
                  </a:schemeClr>
                </a:solidFill>
              </a:rPr>
              <a:t>Adding a border to the map.</a:t>
            </a:r>
            <a:br>
              <a:rPr lang="en-GB" sz="1000" b="1" dirty="0" smtClean="0">
                <a:solidFill>
                  <a:schemeClr val="bg1">
                    <a:lumMod val="50000"/>
                  </a:schemeClr>
                </a:solidFill>
              </a:rPr>
            </a:br>
            <a:r>
              <a:rPr lang="en-GB" sz="1000" dirty="0" smtClean="0">
                <a:solidFill>
                  <a:schemeClr val="bg1">
                    <a:lumMod val="50000"/>
                  </a:schemeClr>
                </a:solidFill>
              </a:rPr>
              <a:t>1. Click - Insert&gt;&gt;Shapes&gt;&gt;Rectangle. </a:t>
            </a:r>
          </a:p>
          <a:p>
            <a:r>
              <a:rPr lang="en-GB" sz="1000" dirty="0" smtClean="0">
                <a:solidFill>
                  <a:schemeClr val="bg1">
                    <a:lumMod val="50000"/>
                  </a:schemeClr>
                </a:solidFill>
              </a:rPr>
              <a:t>2. Draw Rectangle around map</a:t>
            </a:r>
            <a:br>
              <a:rPr lang="en-GB" sz="1000" dirty="0" smtClean="0">
                <a:solidFill>
                  <a:schemeClr val="bg1">
                    <a:lumMod val="50000"/>
                  </a:schemeClr>
                </a:solidFill>
              </a:rPr>
            </a:br>
            <a:r>
              <a:rPr lang="en-GB" sz="1000" dirty="0" smtClean="0">
                <a:solidFill>
                  <a:schemeClr val="bg1">
                    <a:lumMod val="50000"/>
                  </a:schemeClr>
                </a:solidFill>
              </a:rPr>
              <a:t>3. Right click rectangle&gt;&gt; Format shape&gt;&gt;Fill&gt;&gt;No Fill</a:t>
            </a:r>
            <a:br>
              <a:rPr lang="en-GB" sz="1000" dirty="0" smtClean="0">
                <a:solidFill>
                  <a:schemeClr val="bg1">
                    <a:lumMod val="50000"/>
                  </a:schemeClr>
                </a:solidFill>
              </a:rPr>
            </a:br>
            <a:r>
              <a:rPr lang="en-GB" sz="1000" dirty="0" smtClean="0">
                <a:solidFill>
                  <a:schemeClr val="bg1">
                    <a:lumMod val="50000"/>
                  </a:schemeClr>
                </a:solidFill>
              </a:rPr>
              <a:t>4. In the Shape Format&gt;&gt; Select Line </a:t>
            </a:r>
            <a:r>
              <a:rPr lang="en-GB" sz="1000" dirty="0" err="1" smtClean="0">
                <a:solidFill>
                  <a:schemeClr val="bg1">
                    <a:lumMod val="50000"/>
                  </a:schemeClr>
                </a:solidFill>
              </a:rPr>
              <a:t>Color</a:t>
            </a:r>
            <a:r>
              <a:rPr lang="en-GB" sz="1000" dirty="0" smtClean="0">
                <a:solidFill>
                  <a:schemeClr val="bg1">
                    <a:lumMod val="50000"/>
                  </a:schemeClr>
                </a:solidFill>
              </a:rPr>
              <a:t> - Black or Grey</a:t>
            </a:r>
            <a:br>
              <a:rPr lang="en-GB" sz="1000" dirty="0" smtClean="0">
                <a:solidFill>
                  <a:schemeClr val="bg1">
                    <a:lumMod val="50000"/>
                  </a:schemeClr>
                </a:solidFill>
              </a:rPr>
            </a:br>
            <a:r>
              <a:rPr lang="en-GB" sz="1000" dirty="0" smtClean="0">
                <a:solidFill>
                  <a:schemeClr val="bg1">
                    <a:lumMod val="50000"/>
                  </a:schemeClr>
                </a:solidFill>
              </a:rPr>
              <a:t>5. In the Shape Format&gt;&gt; Select Line - Width 2pt</a:t>
            </a:r>
            <a:br>
              <a:rPr lang="en-GB" sz="1000" dirty="0" smtClean="0">
                <a:solidFill>
                  <a:schemeClr val="bg1">
                    <a:lumMod val="50000"/>
                  </a:schemeClr>
                </a:solidFill>
              </a:rPr>
            </a:br>
            <a:r>
              <a:rPr lang="en-GB" sz="1000" dirty="0" smtClean="0">
                <a:solidFill>
                  <a:schemeClr val="bg1">
                    <a:lumMod val="50000"/>
                  </a:schemeClr>
                </a:solidFill>
              </a:rPr>
              <a:t>6. Close Shape Format. </a:t>
            </a:r>
            <a:endParaRPr lang="en-GB" sz="10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520" y="2132856"/>
            <a:ext cx="8640960" cy="936104"/>
          </a:xfrm>
        </p:spPr>
        <p:txBody>
          <a:bodyPr>
            <a:normAutofit lnSpcReduction="10000"/>
          </a:bodyPr>
          <a:lstStyle/>
          <a:p>
            <a:r>
              <a:rPr lang="en-GB" dirty="0" smtClean="0"/>
              <a:t>Country Map</a:t>
            </a:r>
          </a:p>
          <a:p>
            <a:r>
              <a:rPr lang="en-GB" sz="2000" dirty="0" smtClean="0"/>
              <a:t>Showing Country boundary and Department boundaries</a:t>
            </a:r>
            <a:endParaRPr lang="en-GB" sz="2000" dirty="0"/>
          </a:p>
        </p:txBody>
      </p:sp>
      <p:sp>
        <p:nvSpPr>
          <p:cNvPr id="6" name="Subtitle 2">
            <a:hlinkClick r:id="rId2" action="ppaction://hlinksldjump"/>
          </p:cNvPr>
          <p:cNvSpPr txBox="1">
            <a:spLocks/>
          </p:cNvSpPr>
          <p:nvPr/>
        </p:nvSpPr>
        <p:spPr>
          <a:xfrm>
            <a:off x="251520" y="6309320"/>
            <a:ext cx="792088" cy="216024"/>
          </a:xfrm>
          <a:prstGeom prst="rect">
            <a:avLst/>
          </a:prstGeom>
        </p:spPr>
        <p:txBody>
          <a:bodyPr vert="horz" lIns="91440" tIns="45720" rIns="91440" bIns="45720" rtlCol="0">
            <a:normAutofit fontScale="85000" lnSpcReduction="2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1200" b="0" i="0" u="none" strike="noStrike" kern="1200" cap="none" spc="0" normalizeH="0" baseline="0" noProof="0" dirty="0" smtClean="0">
                <a:ln>
                  <a:noFill/>
                </a:ln>
                <a:solidFill>
                  <a:schemeClr val="tx1">
                    <a:tint val="75000"/>
                  </a:schemeClr>
                </a:solidFill>
                <a:effectLst/>
                <a:uLnTx/>
                <a:uFillTx/>
                <a:latin typeface="+mn-lt"/>
                <a:ea typeface="+mn-ea"/>
                <a:cs typeface="+mn-cs"/>
                <a:hlinkClick r:id="rId2" action="ppaction://hlinksldjump"/>
              </a:rPr>
              <a:t>Contents</a:t>
            </a:r>
            <a:endParaRPr kumimoji="0" lang="en-GB"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Subtitle 2"/>
          <p:cNvSpPr txBox="1">
            <a:spLocks/>
          </p:cNvSpPr>
          <p:nvPr/>
        </p:nvSpPr>
        <p:spPr>
          <a:xfrm>
            <a:off x="1691680" y="3429000"/>
            <a:ext cx="5760640" cy="936104"/>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1200" b="0" i="0" u="none" strike="noStrike" kern="1200" cap="none" spc="0" normalizeH="0" baseline="0" noProof="0" dirty="0" smtClean="0">
                <a:ln>
                  <a:noFill/>
                </a:ln>
                <a:solidFill>
                  <a:schemeClr val="tx1">
                    <a:tint val="75000"/>
                  </a:schemeClr>
                </a:solidFill>
                <a:effectLst/>
                <a:uLnTx/>
                <a:uFillTx/>
                <a:latin typeface="+mn-lt"/>
                <a:ea typeface="+mn-ea"/>
                <a:cs typeface="+mn-cs"/>
              </a:rPr>
              <a:t>There are two types of country map:</a:t>
            </a:r>
          </a:p>
          <a:p>
            <a:pPr lvl="1">
              <a:spcBef>
                <a:spcPct val="20000"/>
              </a:spcBef>
              <a:buFont typeface="Arial" pitchFamily="34" charset="0"/>
              <a:buChar char="•"/>
            </a:pPr>
            <a:r>
              <a:rPr lang="en-GB" sz="1200" noProof="0" dirty="0" smtClean="0">
                <a:solidFill>
                  <a:schemeClr val="tx1">
                    <a:tint val="75000"/>
                  </a:schemeClr>
                </a:solidFill>
              </a:rPr>
              <a:t>    </a:t>
            </a:r>
            <a:r>
              <a:rPr lang="en-GB" sz="1200" noProof="0" dirty="0" smtClean="0">
                <a:solidFill>
                  <a:schemeClr val="tx1">
                    <a:tint val="75000"/>
                  </a:schemeClr>
                </a:solidFill>
                <a:hlinkClick r:id="rId3" action="ppaction://hlinksldjump"/>
              </a:rPr>
              <a:t>Simple Country Reference Map </a:t>
            </a:r>
            <a:r>
              <a:rPr lang="en-GB" sz="1200" noProof="0" dirty="0" smtClean="0">
                <a:solidFill>
                  <a:schemeClr val="tx1">
                    <a:tint val="75000"/>
                  </a:schemeClr>
                </a:solidFill>
              </a:rPr>
              <a:t>– Copy and paste labels to map</a:t>
            </a:r>
          </a:p>
          <a:p>
            <a:pPr lvl="1">
              <a:spcBef>
                <a:spcPct val="20000"/>
              </a:spcBef>
              <a:buFont typeface="Arial" pitchFamily="34" charset="0"/>
              <a:buChar char="•"/>
            </a:pPr>
            <a:r>
              <a:rPr kumimoji="0" lang="en-GB" sz="1200" b="0" i="0" u="none" strike="noStrike" kern="1200" cap="none" spc="0" normalizeH="0" dirty="0" smtClean="0">
                <a:ln>
                  <a:noFill/>
                </a:ln>
                <a:solidFill>
                  <a:schemeClr val="tx1">
                    <a:tint val="75000"/>
                  </a:schemeClr>
                </a:solidFill>
                <a:effectLst/>
                <a:uLnTx/>
                <a:uFillTx/>
                <a:latin typeface="+mn-lt"/>
                <a:ea typeface="+mn-ea"/>
                <a:cs typeface="+mn-cs"/>
              </a:rPr>
              <a:t>    </a:t>
            </a:r>
            <a:r>
              <a:rPr kumimoji="0" lang="en-GB" sz="1200" b="0" i="0" u="none" strike="noStrike" kern="1200" cap="none" spc="0" normalizeH="0" dirty="0" smtClean="0">
                <a:ln>
                  <a:noFill/>
                </a:ln>
                <a:solidFill>
                  <a:schemeClr val="tx1">
                    <a:tint val="75000"/>
                  </a:schemeClr>
                </a:solidFill>
                <a:effectLst/>
                <a:uLnTx/>
                <a:uFillTx/>
                <a:latin typeface="+mn-lt"/>
                <a:ea typeface="+mn-ea"/>
                <a:cs typeface="+mn-cs"/>
                <a:hlinkClick r:id="rId4" action="ppaction://hlinksldjump"/>
              </a:rPr>
              <a:t>Advance Country Reference Map </a:t>
            </a:r>
            <a:r>
              <a:rPr kumimoji="0" lang="en-GB" sz="1200" b="0" i="0" u="none" strike="noStrike" kern="1200" cap="none" spc="0" normalizeH="0" dirty="0" smtClean="0">
                <a:ln>
                  <a:noFill/>
                </a:ln>
                <a:solidFill>
                  <a:schemeClr val="tx1">
                    <a:tint val="75000"/>
                  </a:schemeClr>
                </a:solidFill>
                <a:effectLst/>
                <a:uLnTx/>
                <a:uFillTx/>
                <a:latin typeface="+mn-lt"/>
                <a:ea typeface="+mn-ea"/>
                <a:cs typeface="+mn-cs"/>
              </a:rPr>
              <a:t>– Admin boundaries colours can be changed. Select admin area, Right Click&gt;&gt;Format Shape&gt;&gt;Fill</a:t>
            </a:r>
            <a:endParaRPr kumimoji="0" lang="en-GB"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251520" y="5949280"/>
            <a:ext cx="8640960" cy="792088"/>
          </a:xfrm>
          <a:prstGeom prst="rect">
            <a:avLst/>
          </a:prstGeom>
          <a:ln>
            <a:solidFill>
              <a:schemeClr val="bg1">
                <a:lumMod val="50000"/>
              </a:schemeClr>
            </a:solidFill>
          </a:ln>
        </p:spPr>
        <p:txBody>
          <a:bodyPr vert="horz" lIns="91440" tIns="45720" rIns="91440" bIns="45720" rtlCol="0" anchor="ctr">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n-GB" sz="1700" b="1" i="0" u="none" strike="noStrike" kern="1200" cap="none" spc="0" normalizeH="0" baseline="0" noProof="0" dirty="0" smtClean="0">
                <a:ln>
                  <a:noFill/>
                </a:ln>
                <a:solidFill>
                  <a:schemeClr val="bg1">
                    <a:lumMod val="50000"/>
                  </a:schemeClr>
                </a:solidFill>
                <a:effectLst/>
                <a:uLnTx/>
                <a:uFillTx/>
                <a:latin typeface="Arial Black" pitchFamily="34" charset="0"/>
                <a:cs typeface="Arial" pitchFamily="34" charset="0"/>
              </a:rPr>
              <a:t>COUNTRY: Reference</a:t>
            </a:r>
            <a:r>
              <a:rPr kumimoji="0" lang="en-GB" sz="1700" b="1" i="0" u="none" strike="noStrike" kern="1200" cap="none" spc="0" normalizeH="0" noProof="0" dirty="0" smtClean="0">
                <a:ln>
                  <a:noFill/>
                </a:ln>
                <a:solidFill>
                  <a:schemeClr val="bg1">
                    <a:lumMod val="50000"/>
                  </a:schemeClr>
                </a:solidFill>
                <a:effectLst/>
                <a:uLnTx/>
                <a:uFillTx/>
                <a:latin typeface="Arial Black" pitchFamily="34" charset="0"/>
                <a:cs typeface="Arial" pitchFamily="34" charset="0"/>
              </a:rPr>
              <a:t> Map *Simple Reference Map</a:t>
            </a:r>
            <a:endParaRPr kumimoji="0" lang="en-GB" sz="1700" b="1" i="0" u="none" strike="noStrike" kern="1200" cap="none" spc="0" normalizeH="0" baseline="0" noProof="0" dirty="0" smtClean="0">
              <a:ln>
                <a:noFill/>
              </a:ln>
              <a:solidFill>
                <a:schemeClr val="bg1">
                  <a:lumMod val="50000"/>
                </a:schemeClr>
              </a:solidFill>
              <a:effectLst/>
              <a:uLnTx/>
              <a:uFillTx/>
              <a:latin typeface="Arial Black"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251520" y="5949280"/>
            <a:ext cx="8640960" cy="792088"/>
          </a:xfrm>
          <a:prstGeom prst="rect">
            <a:avLst/>
          </a:prstGeom>
          <a:ln>
            <a:solidFill>
              <a:schemeClr val="bg1">
                <a:lumMod val="50000"/>
              </a:schemeClr>
            </a:solidFill>
          </a:ln>
        </p:spPr>
        <p:txBody>
          <a:bodyPr vert="horz" lIns="91440" tIns="45720" rIns="91440" bIns="45720" rtlCol="0" anchor="ctr">
            <a:normAutofit/>
          </a:bodyPr>
          <a:lstStyle/>
          <a:p>
            <a:pPr marL="342900" lvl="0" indent="-342900" algn="ctr">
              <a:spcBef>
                <a:spcPct val="20000"/>
              </a:spcBef>
              <a:defRPr/>
            </a:pPr>
            <a:r>
              <a:rPr lang="en-GB" sz="1700" b="1" dirty="0" smtClean="0">
                <a:solidFill>
                  <a:schemeClr val="bg1">
                    <a:lumMod val="50000"/>
                  </a:schemeClr>
                </a:solidFill>
                <a:latin typeface="Arial Black" pitchFamily="34" charset="0"/>
                <a:cs typeface="Arial" pitchFamily="34" charset="0"/>
              </a:rPr>
              <a:t>COUNTRY : </a:t>
            </a:r>
            <a:r>
              <a:rPr kumimoji="0" lang="en-GB" sz="1700" b="1" i="0" u="none" strike="noStrike" kern="1200" cap="none" spc="0" normalizeH="0" baseline="0" noProof="0" dirty="0" smtClean="0">
                <a:ln>
                  <a:noFill/>
                </a:ln>
                <a:solidFill>
                  <a:schemeClr val="bg1">
                    <a:lumMod val="50000"/>
                  </a:schemeClr>
                </a:solidFill>
                <a:effectLst/>
                <a:uLnTx/>
                <a:uFillTx/>
                <a:latin typeface="Arial Black" pitchFamily="34" charset="0"/>
                <a:cs typeface="Arial" pitchFamily="34" charset="0"/>
              </a:rPr>
              <a:t>Reference</a:t>
            </a:r>
            <a:r>
              <a:rPr kumimoji="0" lang="en-GB" sz="1700" b="1" i="0" u="none" strike="noStrike" kern="1200" cap="none" spc="0" normalizeH="0" noProof="0" dirty="0" smtClean="0">
                <a:ln>
                  <a:noFill/>
                </a:ln>
                <a:solidFill>
                  <a:schemeClr val="bg1">
                    <a:lumMod val="50000"/>
                  </a:schemeClr>
                </a:solidFill>
                <a:effectLst/>
                <a:uLnTx/>
                <a:uFillTx/>
                <a:latin typeface="Arial Black" pitchFamily="34" charset="0"/>
                <a:cs typeface="Arial" pitchFamily="34" charset="0"/>
              </a:rPr>
              <a:t> Map *Advance Reference Map</a:t>
            </a:r>
            <a:endParaRPr kumimoji="0" lang="en-GB" sz="1700" b="1" i="0" u="none" strike="noStrike" kern="1200" cap="none" spc="0" normalizeH="0" baseline="0" noProof="0" dirty="0" smtClean="0">
              <a:ln>
                <a:noFill/>
              </a:ln>
              <a:solidFill>
                <a:schemeClr val="bg1">
                  <a:lumMod val="50000"/>
                </a:schemeClr>
              </a:solidFill>
              <a:effectLst/>
              <a:uLnTx/>
              <a:uFillTx/>
              <a:latin typeface="Arial Black"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31640" y="2132856"/>
            <a:ext cx="6400800" cy="1752600"/>
          </a:xfrm>
        </p:spPr>
        <p:txBody>
          <a:bodyPr/>
          <a:lstStyle/>
          <a:p>
            <a:r>
              <a:rPr lang="en-GB" dirty="0" smtClean="0"/>
              <a:t>Admin 1 Maps</a:t>
            </a:r>
          </a:p>
          <a:p>
            <a:r>
              <a:rPr lang="en-GB" sz="2000" dirty="0" smtClean="0"/>
              <a:t>Showing Department and Arrondissement boundaries</a:t>
            </a:r>
          </a:p>
          <a:p>
            <a:endParaRPr lang="en-GB" dirty="0"/>
          </a:p>
        </p:txBody>
      </p:sp>
      <p:sp>
        <p:nvSpPr>
          <p:cNvPr id="5" name="Subtitle 2">
            <a:hlinkClick r:id="rId2" action="ppaction://hlinksldjump"/>
          </p:cNvPr>
          <p:cNvSpPr txBox="1">
            <a:spLocks/>
          </p:cNvSpPr>
          <p:nvPr/>
        </p:nvSpPr>
        <p:spPr>
          <a:xfrm>
            <a:off x="251520" y="6309320"/>
            <a:ext cx="792088" cy="216024"/>
          </a:xfrm>
          <a:prstGeom prst="rect">
            <a:avLst/>
          </a:prstGeom>
        </p:spPr>
        <p:txBody>
          <a:bodyPr vert="horz" lIns="91440" tIns="45720" rIns="91440" bIns="45720" rtlCol="0">
            <a:normAutofit fontScale="85000" lnSpcReduction="2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1200" b="0" i="0" u="none" strike="noStrike" kern="1200" cap="none" spc="0" normalizeH="0" baseline="0" noProof="0" dirty="0" smtClean="0">
                <a:ln>
                  <a:noFill/>
                </a:ln>
                <a:solidFill>
                  <a:schemeClr val="tx1">
                    <a:tint val="75000"/>
                  </a:schemeClr>
                </a:solidFill>
                <a:effectLst/>
                <a:uLnTx/>
                <a:uFillTx/>
                <a:latin typeface="+mn-lt"/>
                <a:ea typeface="+mn-ea"/>
                <a:cs typeface="+mn-cs"/>
                <a:hlinkClick r:id="rId2" action="ppaction://hlinksldjump"/>
              </a:rPr>
              <a:t>Contents</a:t>
            </a:r>
            <a:endParaRPr kumimoji="0" lang="en-GB"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251520" y="5949280"/>
            <a:ext cx="8640960" cy="792088"/>
          </a:xfrm>
          <a:prstGeom prst="rect">
            <a:avLst/>
          </a:prstGeom>
          <a:ln>
            <a:solidFill>
              <a:schemeClr val="bg1">
                <a:lumMod val="50000"/>
              </a:schemeClr>
            </a:solidFill>
          </a:ln>
        </p:spPr>
        <p:txBody>
          <a:bodyPr vert="horz" lIns="91440" tIns="45720" rIns="91440" bIns="45720" rtlCol="0" anchor="ctr">
            <a:normAutofit/>
          </a:bodyPr>
          <a:lstStyle/>
          <a:p>
            <a:pPr marL="342900" lvl="0" indent="-342900" algn="ctr">
              <a:spcBef>
                <a:spcPct val="20000"/>
              </a:spcBef>
              <a:defRPr/>
            </a:pPr>
            <a:r>
              <a:rPr lang="en-GB" sz="1700" b="1" dirty="0" smtClean="0">
                <a:solidFill>
                  <a:schemeClr val="bg1">
                    <a:lumMod val="50000"/>
                  </a:schemeClr>
                </a:solidFill>
                <a:latin typeface="Arial Black" pitchFamily="34" charset="0"/>
                <a:cs typeface="Arial" pitchFamily="34" charset="0"/>
              </a:rPr>
              <a:t>COUNTRY : </a:t>
            </a:r>
            <a:r>
              <a:rPr kumimoji="0" lang="en-GB" sz="1700" b="1" i="0" u="none" strike="noStrike" kern="1200" cap="none" spc="0" normalizeH="0" baseline="0" noProof="0" dirty="0" smtClean="0">
                <a:ln>
                  <a:noFill/>
                </a:ln>
                <a:solidFill>
                  <a:schemeClr val="bg1">
                    <a:lumMod val="50000"/>
                  </a:schemeClr>
                </a:solidFill>
                <a:effectLst/>
                <a:uLnTx/>
                <a:uFillTx/>
                <a:latin typeface="Arial Black" pitchFamily="34" charset="0"/>
                <a:cs typeface="Arial" pitchFamily="34" charset="0"/>
              </a:rPr>
              <a:t>ADMIN 1</a:t>
            </a:r>
            <a:r>
              <a:rPr kumimoji="0" lang="en-GB" sz="1700" b="1" i="0" u="none" strike="noStrike" kern="1200" cap="none" spc="0" normalizeH="0" noProof="0" dirty="0" smtClean="0">
                <a:ln>
                  <a:noFill/>
                </a:ln>
                <a:solidFill>
                  <a:schemeClr val="bg1">
                    <a:lumMod val="50000"/>
                  </a:schemeClr>
                </a:solidFill>
                <a:effectLst/>
                <a:uLnTx/>
                <a:uFillTx/>
                <a:latin typeface="Arial Black" pitchFamily="34" charset="0"/>
                <a:cs typeface="Arial" pitchFamily="34" charset="0"/>
              </a:rPr>
              <a:t> - </a:t>
            </a:r>
            <a:r>
              <a:rPr kumimoji="0" lang="en-GB" sz="1700" b="1" i="0" u="none" strike="noStrike" kern="1200" cap="none" spc="0" normalizeH="0" baseline="0" noProof="0" dirty="0" smtClean="0">
                <a:ln>
                  <a:noFill/>
                </a:ln>
                <a:solidFill>
                  <a:schemeClr val="bg1">
                    <a:lumMod val="50000"/>
                  </a:schemeClr>
                </a:solidFill>
                <a:effectLst/>
                <a:uLnTx/>
                <a:uFillTx/>
                <a:latin typeface="Arial Black" pitchFamily="34" charset="0"/>
                <a:cs typeface="Arial" pitchFamily="34" charset="0"/>
              </a:rPr>
              <a:t>Reference</a:t>
            </a:r>
            <a:r>
              <a:rPr kumimoji="0" lang="en-GB" sz="1700" b="1" i="0" u="none" strike="noStrike" kern="1200" cap="none" spc="0" normalizeH="0" noProof="0" dirty="0" smtClean="0">
                <a:ln>
                  <a:noFill/>
                </a:ln>
                <a:solidFill>
                  <a:schemeClr val="bg1">
                    <a:lumMod val="50000"/>
                  </a:schemeClr>
                </a:solidFill>
                <a:effectLst/>
                <a:uLnTx/>
                <a:uFillTx/>
                <a:latin typeface="Arial Black" pitchFamily="34" charset="0"/>
                <a:cs typeface="Arial" pitchFamily="34" charset="0"/>
              </a:rPr>
              <a:t> Map</a:t>
            </a:r>
            <a:endParaRPr kumimoji="0" lang="en-GB" sz="1700" b="1" i="0" u="none" strike="noStrike" kern="1200" cap="none" spc="0" normalizeH="0" baseline="0" noProof="0" dirty="0" smtClean="0">
              <a:ln>
                <a:noFill/>
              </a:ln>
              <a:solidFill>
                <a:schemeClr val="bg1">
                  <a:lumMod val="50000"/>
                </a:schemeClr>
              </a:solidFill>
              <a:effectLst/>
              <a:uLnTx/>
              <a:uFillTx/>
              <a:latin typeface="Arial Black"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331640" y="2132856"/>
            <a:ext cx="6400800" cy="2808312"/>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tint val="75000"/>
                  </a:schemeClr>
                </a:solidFill>
                <a:effectLst/>
                <a:uLnTx/>
                <a:uFillTx/>
                <a:latin typeface="+mn-lt"/>
                <a:ea typeface="+mn-ea"/>
                <a:cs typeface="+mn-cs"/>
              </a:rPr>
              <a:t>Other Maps</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2000" b="0" i="0" u="none" strike="noStrike" kern="1200" cap="none" spc="0" normalizeH="0" baseline="0" noProof="0" dirty="0" smtClean="0">
                <a:ln>
                  <a:noFill/>
                </a:ln>
                <a:solidFill>
                  <a:schemeClr val="tx1">
                    <a:tint val="75000"/>
                  </a:schemeClr>
                </a:solidFill>
                <a:effectLst/>
                <a:uLnTx/>
                <a:uFillTx/>
                <a:latin typeface="+mn-lt"/>
                <a:ea typeface="+mn-ea"/>
                <a:cs typeface="+mn-cs"/>
              </a:rPr>
              <a:t>Settlements Map</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2000" b="0" i="0" u="none" strike="noStrike" kern="1200" cap="none" spc="0" normalizeH="0" baseline="0" noProof="0" dirty="0" smtClean="0">
                <a:ln>
                  <a:noFill/>
                </a:ln>
                <a:solidFill>
                  <a:schemeClr val="tx1">
                    <a:tint val="75000"/>
                  </a:schemeClr>
                </a:solidFill>
                <a:effectLst/>
                <a:uLnTx/>
                <a:uFillTx/>
                <a:latin typeface="+mn-lt"/>
                <a:ea typeface="+mn-ea"/>
                <a:cs typeface="+mn-cs"/>
              </a:rPr>
              <a:t>Physical Map</a:t>
            </a:r>
          </a:p>
          <a:p>
            <a:pPr algn="ctr">
              <a:spcBef>
                <a:spcPct val="20000"/>
              </a:spcBef>
              <a:defRPr/>
            </a:pPr>
            <a:r>
              <a:rPr lang="en-GB" sz="2000" dirty="0" smtClean="0">
                <a:solidFill>
                  <a:schemeClr val="tx1">
                    <a:tint val="75000"/>
                  </a:schemeClr>
                </a:solidFill>
              </a:rPr>
              <a:t>Baseline (Date) Population Map</a:t>
            </a:r>
            <a:endParaRPr kumimoji="0" lang="en-GB" sz="20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GB" sz="2000" dirty="0" smtClean="0">
                <a:solidFill>
                  <a:schemeClr val="tx1">
                    <a:tint val="75000"/>
                  </a:schemeClr>
                </a:solidFill>
              </a:rPr>
              <a:t>Roads Map</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2000" b="0" i="0" u="none" strike="noStrike" kern="1200" cap="none" spc="0" normalizeH="0" baseline="0" noProof="0" dirty="0" smtClean="0">
                <a:ln>
                  <a:noFill/>
                </a:ln>
                <a:solidFill>
                  <a:schemeClr val="tx1">
                    <a:tint val="75000"/>
                  </a:schemeClr>
                </a:solidFill>
                <a:effectLst/>
                <a:uLnTx/>
                <a:uFillTx/>
                <a:latin typeface="+mn-lt"/>
                <a:ea typeface="+mn-ea"/>
                <a:cs typeface="+mn-cs"/>
              </a:rPr>
              <a:t>General Transportation</a:t>
            </a:r>
            <a:r>
              <a:rPr kumimoji="0" lang="en-GB" sz="2000" b="0" i="0" u="none" strike="noStrike" kern="1200" cap="none" spc="0" normalizeH="0" noProof="0" dirty="0" smtClean="0">
                <a:ln>
                  <a:noFill/>
                </a:ln>
                <a:solidFill>
                  <a:schemeClr val="tx1">
                    <a:tint val="75000"/>
                  </a:schemeClr>
                </a:solidFill>
                <a:effectLst/>
                <a:uLnTx/>
                <a:uFillTx/>
                <a:latin typeface="+mn-lt"/>
                <a:ea typeface="+mn-ea"/>
                <a:cs typeface="+mn-cs"/>
              </a:rPr>
              <a:t> Map</a:t>
            </a:r>
          </a:p>
        </p:txBody>
      </p:sp>
      <p:sp>
        <p:nvSpPr>
          <p:cNvPr id="4" name="Subtitle 2">
            <a:hlinkClick r:id="rId2" action="ppaction://hlinksldjump"/>
          </p:cNvPr>
          <p:cNvSpPr txBox="1">
            <a:spLocks/>
          </p:cNvSpPr>
          <p:nvPr/>
        </p:nvSpPr>
        <p:spPr>
          <a:xfrm>
            <a:off x="251520" y="6309320"/>
            <a:ext cx="792088" cy="216024"/>
          </a:xfrm>
          <a:prstGeom prst="rect">
            <a:avLst/>
          </a:prstGeom>
        </p:spPr>
        <p:txBody>
          <a:bodyPr vert="horz" lIns="91440" tIns="45720" rIns="91440" bIns="45720" rtlCol="0">
            <a:normAutofit fontScale="85000" lnSpcReduction="2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1200" b="0" i="0" u="none" strike="noStrike" kern="1200" cap="none" spc="0" normalizeH="0" baseline="0" noProof="0" dirty="0" smtClean="0">
                <a:ln>
                  <a:noFill/>
                </a:ln>
                <a:solidFill>
                  <a:schemeClr val="tx1">
                    <a:tint val="75000"/>
                  </a:schemeClr>
                </a:solidFill>
                <a:effectLst/>
                <a:uLnTx/>
                <a:uFillTx/>
                <a:latin typeface="+mn-lt"/>
                <a:ea typeface="+mn-ea"/>
                <a:cs typeface="+mn-cs"/>
                <a:hlinkClick r:id="rId2" action="ppaction://hlinksldjump"/>
              </a:rPr>
              <a:t>Contents</a:t>
            </a:r>
            <a:endParaRPr kumimoji="0" lang="en-GB"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251520" y="5949280"/>
            <a:ext cx="8640960" cy="792088"/>
          </a:xfrm>
          <a:prstGeom prst="rect">
            <a:avLst/>
          </a:prstGeom>
          <a:ln>
            <a:solidFill>
              <a:schemeClr val="bg1">
                <a:lumMod val="50000"/>
              </a:schemeClr>
            </a:solidFill>
          </a:ln>
        </p:spPr>
        <p:txBody>
          <a:bodyPr vert="horz" lIns="91440" tIns="45720" rIns="91440" bIns="45720" rtlCol="0" anchor="ctr">
            <a:normAutofit/>
          </a:bodyPr>
          <a:lstStyle/>
          <a:p>
            <a:pPr marL="342900" lvl="0" indent="-342900" algn="ctr">
              <a:spcBef>
                <a:spcPct val="20000"/>
              </a:spcBef>
              <a:defRPr/>
            </a:pPr>
            <a:r>
              <a:rPr lang="en-GB" sz="1700" b="1" dirty="0" smtClean="0">
                <a:solidFill>
                  <a:schemeClr val="bg1">
                    <a:lumMod val="50000"/>
                  </a:schemeClr>
                </a:solidFill>
                <a:latin typeface="Arial Black" pitchFamily="34" charset="0"/>
                <a:cs typeface="Arial" pitchFamily="34" charset="0"/>
              </a:rPr>
              <a:t>COUNTRY: </a:t>
            </a:r>
            <a:r>
              <a:rPr kumimoji="0" lang="en-GB" sz="1700" b="1" i="0" u="none" strike="noStrike" kern="1200" cap="none" spc="0" normalizeH="0" baseline="0" noProof="0" dirty="0" smtClean="0">
                <a:ln>
                  <a:noFill/>
                </a:ln>
                <a:solidFill>
                  <a:schemeClr val="bg1">
                    <a:lumMod val="50000"/>
                  </a:schemeClr>
                </a:solidFill>
                <a:effectLst/>
                <a:uLnTx/>
                <a:uFillTx/>
                <a:latin typeface="Arial Black" pitchFamily="34" charset="0"/>
                <a:cs typeface="Arial" pitchFamily="34" charset="0"/>
              </a:rPr>
              <a:t>Settlements </a:t>
            </a:r>
            <a:r>
              <a:rPr kumimoji="0" lang="en-GB" sz="1700" b="1" i="0" u="none" strike="noStrike" kern="1200" cap="none" spc="0" normalizeH="0" noProof="0" dirty="0" smtClean="0">
                <a:ln>
                  <a:noFill/>
                </a:ln>
                <a:solidFill>
                  <a:schemeClr val="bg1">
                    <a:lumMod val="50000"/>
                  </a:schemeClr>
                </a:solidFill>
                <a:effectLst/>
                <a:uLnTx/>
                <a:uFillTx/>
                <a:latin typeface="Arial Black" pitchFamily="34" charset="0"/>
                <a:cs typeface="Arial" pitchFamily="34" charset="0"/>
              </a:rPr>
              <a:t>Map</a:t>
            </a:r>
            <a:endParaRPr kumimoji="0" lang="en-GB" sz="1700" b="1" i="0" u="none" strike="noStrike" kern="1200" cap="none" spc="0" normalizeH="0" baseline="0" noProof="0" dirty="0" smtClean="0">
              <a:ln>
                <a:noFill/>
              </a:ln>
              <a:solidFill>
                <a:schemeClr val="bg1">
                  <a:lumMod val="50000"/>
                </a:schemeClr>
              </a:solidFill>
              <a:effectLst/>
              <a:uLnTx/>
              <a:uFillTx/>
              <a:latin typeface="Arial Black"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1286</TotalTime>
  <Words>1093</Words>
  <Application>Microsoft Office PowerPoint</Application>
  <PresentationFormat>On-screen Show (4:3)</PresentationFormat>
  <Paragraphs>292</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MapAction PowerPoint Maps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OCHA Symbols</vt:lpstr>
      <vt:lpstr>OCHA Symbols Continue</vt:lpstr>
      <vt:lpstr>General Symbols</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MapAction</dc:creator>
  <cp:lastModifiedBy>Matt</cp:lastModifiedBy>
  <cp:revision>111</cp:revision>
  <dcterms:created xsi:type="dcterms:W3CDTF">2010-10-28T12:19:01Z</dcterms:created>
  <dcterms:modified xsi:type="dcterms:W3CDTF">2017-09-13T10:42:53Z</dcterms:modified>
</cp:coreProperties>
</file>