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79" r:id="rId9"/>
    <p:sldId id="266" r:id="rId10"/>
    <p:sldId id="267" r:id="rId11"/>
    <p:sldId id="268" r:id="rId12"/>
    <p:sldId id="278" r:id="rId13"/>
    <p:sldId id="269" r:id="rId14"/>
    <p:sldId id="270" r:id="rId15"/>
    <p:sldId id="271" r:id="rId16"/>
    <p:sldId id="280" r:id="rId17"/>
    <p:sldId id="275" r:id="rId18"/>
    <p:sldId id="272" r:id="rId19"/>
    <p:sldId id="273" r:id="rId20"/>
    <p:sldId id="281" r:id="rId21"/>
    <p:sldId id="274" r:id="rId22"/>
    <p:sldId id="276" r:id="rId23"/>
    <p:sldId id="277" r:id="rId24"/>
    <p:sldId id="261" r:id="rId25"/>
    <p:sldId id="282" r:id="rId26"/>
    <p:sldId id="262" r:id="rId27"/>
    <p:sldId id="26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94660"/>
  </p:normalViewPr>
  <p:slideViewPr>
    <p:cSldViewPr snapToGrid="0">
      <p:cViewPr varScale="1">
        <p:scale>
          <a:sx n="79" d="100"/>
          <a:sy n="79" d="100"/>
        </p:scale>
        <p:origin x="232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CEC53A2-9628-4CEC-B70C-02D07FECF405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CB1CC66-ADE1-4933-BC14-7A22E0715E1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279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53A2-9628-4CEC-B70C-02D07FECF405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CC66-ADE1-4933-BC14-7A22E0715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9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53A2-9628-4CEC-B70C-02D07FECF405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CC66-ADE1-4933-BC14-7A22E0715E1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466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53A2-9628-4CEC-B70C-02D07FECF405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CC66-ADE1-4933-BC14-7A22E0715E1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637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53A2-9628-4CEC-B70C-02D07FECF405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CC66-ADE1-4933-BC14-7A22E0715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52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53A2-9628-4CEC-B70C-02D07FECF405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CC66-ADE1-4933-BC14-7A22E0715E1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513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53A2-9628-4CEC-B70C-02D07FECF405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CC66-ADE1-4933-BC14-7A22E0715E1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429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53A2-9628-4CEC-B70C-02D07FECF405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CC66-ADE1-4933-BC14-7A22E0715E1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952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53A2-9628-4CEC-B70C-02D07FECF405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CC66-ADE1-4933-BC14-7A22E0715E1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00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53A2-9628-4CEC-B70C-02D07FECF405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CC66-ADE1-4933-BC14-7A22E0715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1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53A2-9628-4CEC-B70C-02D07FECF405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CC66-ADE1-4933-BC14-7A22E0715E1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12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53A2-9628-4CEC-B70C-02D07FECF405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CC66-ADE1-4933-BC14-7A22E0715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53A2-9628-4CEC-B70C-02D07FECF405}" type="datetimeFigureOut">
              <a:rPr lang="en-US" smtClean="0"/>
              <a:t>6/14/18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CC66-ADE1-4933-BC14-7A22E0715E1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28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53A2-9628-4CEC-B70C-02D07FECF405}" type="datetimeFigureOut">
              <a:rPr lang="en-US" smtClean="0"/>
              <a:t>6/14/18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CC66-ADE1-4933-BC14-7A22E0715E1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09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53A2-9628-4CEC-B70C-02D07FECF405}" type="datetimeFigureOut">
              <a:rPr lang="en-US" smtClean="0"/>
              <a:t>6/14/18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CC66-ADE1-4933-BC14-7A22E0715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53A2-9628-4CEC-B70C-02D07FECF405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CC66-ADE1-4933-BC14-7A22E0715E1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31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53A2-9628-4CEC-B70C-02D07FECF405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CC66-ADE1-4933-BC14-7A22E0715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EC53A2-9628-4CEC-B70C-02D07FECF405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B1CC66-ADE1-4933-BC14-7A22E0715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8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D55F2-2CE1-4515-BF0A-6BEC555F2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NBA 2017-2018 Season Stat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D36DD-1A8D-492C-92FD-3FAE268D4C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Tarek Mohamed, Cate Soane, Sandra Langston and Joe Spiwak</a:t>
            </a:r>
          </a:p>
        </p:txBody>
      </p:sp>
    </p:spTree>
    <p:extLst>
      <p:ext uri="{BB962C8B-B14F-4D97-AF65-F5344CB8AC3E}">
        <p14:creationId xmlns:p14="http://schemas.microsoft.com/office/powerpoint/2010/main" val="4286309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015B-4799-43F7-9A3E-A3552699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93625"/>
          </a:xfrm>
        </p:spPr>
        <p:txBody>
          <a:bodyPr/>
          <a:lstStyle/>
          <a:p>
            <a:r>
              <a:rPr lang="en-US" dirty="0"/>
              <a:t>RPM vs. Wins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4942AB-9CD4-2943-A4A3-B4608D03A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912" y="2000875"/>
            <a:ext cx="3371224" cy="33712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E18C3C-76C3-3548-A75B-CAC40BE2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30" y="1975756"/>
            <a:ext cx="3396343" cy="33963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9D6094-B632-0545-95C8-298693033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775" y="2000875"/>
            <a:ext cx="3371224" cy="33712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E7E883-4E48-A944-967F-50842B9BCE4D}"/>
              </a:ext>
            </a:extLst>
          </p:cNvPr>
          <p:cNvSpPr txBox="1"/>
          <p:nvPr/>
        </p:nvSpPr>
        <p:spPr>
          <a:xfrm>
            <a:off x="779124" y="5536635"/>
            <a:ext cx="193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r_squared = 0.54 </a:t>
            </a:r>
          </a:p>
          <a:p>
            <a:r>
              <a:rPr lang="en-US" dirty="0"/>
              <a:t>p_value = 4.27e-06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EC14A1-222C-424C-A6AC-80E5C3D95795}"/>
              </a:ext>
            </a:extLst>
          </p:cNvPr>
          <p:cNvSpPr txBox="1"/>
          <p:nvPr/>
        </p:nvSpPr>
        <p:spPr>
          <a:xfrm>
            <a:off x="4390912" y="5536636"/>
            <a:ext cx="1960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r_squared = 0.56 </a:t>
            </a:r>
          </a:p>
          <a:p>
            <a:r>
              <a:rPr lang="en-US" dirty="0"/>
              <a:t>p_value = 2.24e-06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CE34B8-7E0D-834F-B1E4-31D6AF657C3D}"/>
              </a:ext>
            </a:extLst>
          </p:cNvPr>
          <p:cNvSpPr txBox="1"/>
          <p:nvPr/>
        </p:nvSpPr>
        <p:spPr>
          <a:xfrm>
            <a:off x="7967775" y="5536635"/>
            <a:ext cx="1992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r_squared = 0.76 </a:t>
            </a:r>
          </a:p>
          <a:p>
            <a:r>
              <a:rPr lang="en-US" dirty="0"/>
              <a:t>p_value = 4.30e-10</a:t>
            </a:r>
          </a:p>
        </p:txBody>
      </p:sp>
    </p:spTree>
    <p:extLst>
      <p:ext uri="{BB962C8B-B14F-4D97-AF65-F5344CB8AC3E}">
        <p14:creationId xmlns:p14="http://schemas.microsoft.com/office/powerpoint/2010/main" val="3734983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015B-4799-43F7-9A3E-A3552699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RPM Breakdown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4A7040-5C2E-7047-9CCA-2859F47F9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84" y="2285999"/>
            <a:ext cx="10512231" cy="3461658"/>
          </a:xfrm>
        </p:spPr>
      </p:pic>
    </p:spTree>
    <p:extLst>
      <p:ext uri="{BB962C8B-B14F-4D97-AF65-F5344CB8AC3E}">
        <p14:creationId xmlns:p14="http://schemas.microsoft.com/office/powerpoint/2010/main" val="1232381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420D-F2B0-E44B-A3EC-F6BF4B39E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RPM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A19CB-F798-264C-9142-C910417A0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very strong positive correlation between a team’s RPM average score and number of wins</a:t>
            </a:r>
          </a:p>
          <a:p>
            <a:pPr lvl="1"/>
            <a:r>
              <a:rPr lang="en-US" dirty="0"/>
              <a:t>This suggests that RPM is a good predictive stat organizations can use</a:t>
            </a:r>
          </a:p>
        </p:txBody>
      </p:sp>
    </p:spTree>
    <p:extLst>
      <p:ext uri="{BB962C8B-B14F-4D97-AF65-F5344CB8AC3E}">
        <p14:creationId xmlns:p14="http://schemas.microsoft.com/office/powerpoint/2010/main" val="3957869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651E-4F66-1545-8370-776BC901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Score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18A0D-50E3-7241-8FF6-755238D14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Is there a particular box score stat that correlates with wins?</a:t>
            </a:r>
          </a:p>
          <a:p>
            <a:pPr lvl="1"/>
            <a:r>
              <a:rPr lang="en-US" dirty="0"/>
              <a:t>Group player box score stats and teams</a:t>
            </a:r>
          </a:p>
          <a:p>
            <a:pPr lvl="1"/>
            <a:r>
              <a:rPr lang="en-US" dirty="0"/>
              <a:t>Calculate average team box score stats</a:t>
            </a:r>
          </a:p>
          <a:p>
            <a:pPr lvl="2"/>
            <a:r>
              <a:rPr lang="en-US" dirty="0"/>
              <a:t>Defensive rebounding (DRR)</a:t>
            </a:r>
          </a:p>
          <a:p>
            <a:pPr lvl="2"/>
            <a:r>
              <a:rPr lang="en-US" dirty="0"/>
              <a:t>Offensive rebounding (ORR)</a:t>
            </a:r>
          </a:p>
          <a:p>
            <a:pPr lvl="2"/>
            <a:r>
              <a:rPr lang="en-US" dirty="0"/>
              <a:t>Rebound Rate (REBR)</a:t>
            </a:r>
          </a:p>
          <a:p>
            <a:pPr lvl="2"/>
            <a:r>
              <a:rPr lang="en-US" dirty="0"/>
              <a:t>Assists (AST)</a:t>
            </a:r>
          </a:p>
          <a:p>
            <a:pPr lvl="2"/>
            <a:r>
              <a:rPr lang="en-US" dirty="0"/>
              <a:t>True Shooting Percentage (TS%)</a:t>
            </a:r>
          </a:p>
          <a:p>
            <a:pPr lvl="1"/>
            <a:r>
              <a:rPr lang="en-US" dirty="0"/>
              <a:t>Compare to team season wins</a:t>
            </a:r>
          </a:p>
          <a:p>
            <a:pPr lvl="1"/>
            <a:r>
              <a:rPr lang="en-US" dirty="0"/>
              <a:t>Calculate r squared and p value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CD5D-F744-B544-8A1F-F7609862E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88218"/>
            <a:ext cx="9601196" cy="1058939"/>
          </a:xfrm>
        </p:spPr>
        <p:txBody>
          <a:bodyPr/>
          <a:lstStyle/>
          <a:p>
            <a:r>
              <a:rPr lang="en-US" dirty="0"/>
              <a:t>Box Score Stats vs. Wins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A4E1CD-02F8-7246-8D2D-2CD3ECB42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44" y="1910443"/>
            <a:ext cx="3332016" cy="33320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9B1DF0D-CD7A-6247-9A61-E6BCC2A53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727" y="1910443"/>
            <a:ext cx="3332016" cy="33320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374817E-2AF2-614D-B075-4DE36E52F4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948" y="1910443"/>
            <a:ext cx="3332016" cy="33320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36D625D-7286-3F41-9307-1EAC42F9540C}"/>
              </a:ext>
            </a:extLst>
          </p:cNvPr>
          <p:cNvSpPr txBox="1"/>
          <p:nvPr/>
        </p:nvSpPr>
        <p:spPr>
          <a:xfrm>
            <a:off x="757517" y="5308761"/>
            <a:ext cx="205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r_squared = 0.006</a:t>
            </a:r>
          </a:p>
          <a:p>
            <a:r>
              <a:rPr lang="en-US" dirty="0"/>
              <a:t>p_value = 0.68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12FD9D-D807-B848-B5F5-2F8DCF129E30}"/>
              </a:ext>
            </a:extLst>
          </p:cNvPr>
          <p:cNvSpPr txBox="1"/>
          <p:nvPr/>
        </p:nvSpPr>
        <p:spPr>
          <a:xfrm>
            <a:off x="4407727" y="5357747"/>
            <a:ext cx="1813459" cy="669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r_squared = 0.04</a:t>
            </a:r>
          </a:p>
          <a:p>
            <a:r>
              <a:rPr lang="en-US" dirty="0"/>
              <a:t>p_value = 0.30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2710B6-6830-0B45-A663-E273D00CB132}"/>
              </a:ext>
            </a:extLst>
          </p:cNvPr>
          <p:cNvSpPr txBox="1"/>
          <p:nvPr/>
        </p:nvSpPr>
        <p:spPr>
          <a:xfrm>
            <a:off x="7929284" y="5376051"/>
            <a:ext cx="1818874" cy="669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r_squared = 0.03</a:t>
            </a:r>
          </a:p>
          <a:p>
            <a:r>
              <a:rPr lang="en-US" dirty="0"/>
              <a:t>p_value = 0.40</a:t>
            </a:r>
          </a:p>
        </p:txBody>
      </p:sp>
    </p:spTree>
    <p:extLst>
      <p:ext uri="{BB962C8B-B14F-4D97-AF65-F5344CB8AC3E}">
        <p14:creationId xmlns:p14="http://schemas.microsoft.com/office/powerpoint/2010/main" val="2416689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D510-6347-E84B-BADA-131C61EE5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042611"/>
          </a:xfrm>
        </p:spPr>
        <p:txBody>
          <a:bodyPr/>
          <a:lstStyle/>
          <a:p>
            <a:r>
              <a:rPr lang="en-US" dirty="0"/>
              <a:t>Box Score Stats vs. Wins continued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8EB52B-E10E-ED47-BAB7-26501CEE0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06" y="2171699"/>
            <a:ext cx="3269912" cy="32699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03089A-29DD-514B-A798-E78EE9655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430" y="2171699"/>
            <a:ext cx="3269912" cy="3269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588247-0117-CD44-9559-2C6CA32D7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054" y="2171699"/>
            <a:ext cx="3269912" cy="32699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35BCD7-4815-9D4A-A1D1-3FFA42CCB33B}"/>
              </a:ext>
            </a:extLst>
          </p:cNvPr>
          <p:cNvSpPr txBox="1"/>
          <p:nvPr/>
        </p:nvSpPr>
        <p:spPr>
          <a:xfrm>
            <a:off x="746806" y="5527448"/>
            <a:ext cx="1833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r_squared = 0.006</a:t>
            </a:r>
          </a:p>
          <a:p>
            <a:r>
              <a:rPr lang="en-US" dirty="0"/>
              <a:t>p_value = 0.68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53A9DA-07AF-3D42-885B-CF26B45A41D5}"/>
              </a:ext>
            </a:extLst>
          </p:cNvPr>
          <p:cNvSpPr txBox="1"/>
          <p:nvPr/>
        </p:nvSpPr>
        <p:spPr>
          <a:xfrm>
            <a:off x="4247225" y="5519510"/>
            <a:ext cx="181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r_squared = 0.33 </a:t>
            </a:r>
          </a:p>
          <a:p>
            <a:r>
              <a:rPr lang="en-US" dirty="0"/>
              <a:t>p_value = 0.001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64E596-0464-4940-B9EB-8D3D774F1253}"/>
              </a:ext>
            </a:extLst>
          </p:cNvPr>
          <p:cNvSpPr txBox="1"/>
          <p:nvPr/>
        </p:nvSpPr>
        <p:spPr>
          <a:xfrm>
            <a:off x="7862055" y="5527448"/>
            <a:ext cx="1788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r_squared = 0.12 </a:t>
            </a:r>
          </a:p>
          <a:p>
            <a:r>
              <a:rPr lang="en-US" dirty="0"/>
              <a:t>p_value = 0.08</a:t>
            </a:r>
          </a:p>
        </p:txBody>
      </p:sp>
    </p:spTree>
    <p:extLst>
      <p:ext uri="{BB962C8B-B14F-4D97-AF65-F5344CB8AC3E}">
        <p14:creationId xmlns:p14="http://schemas.microsoft.com/office/powerpoint/2010/main" val="1323718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6577-9944-244F-8BC7-5CEAD9399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Score Stats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10B6-DD28-1143-B51A-C2D269C2A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Rebounding, assists and turnovers, are not statistically a significant factor for team wins when standing alone </a:t>
            </a:r>
          </a:p>
          <a:p>
            <a:r>
              <a:rPr lang="en-US" dirty="0"/>
              <a:t>There is a weak positive correlation between TS% and team wins, however, still not statistically a significant factor for team wins when standing alone</a:t>
            </a:r>
          </a:p>
          <a:p>
            <a:r>
              <a:rPr lang="en-US" dirty="0"/>
              <a:t>There is NOT one holy grail of box score stats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92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ABC91-B273-4043-81FD-E62DFD0E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86190"/>
            <a:ext cx="9601196" cy="732368"/>
          </a:xfrm>
        </p:spPr>
        <p:txBody>
          <a:bodyPr>
            <a:normAutofit fontScale="90000"/>
          </a:bodyPr>
          <a:lstStyle/>
          <a:p>
            <a:r>
              <a:rPr lang="en-US" dirty="0"/>
              <a:t>PER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19894-E293-1D44-B46B-0FCE9B538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1518558"/>
            <a:ext cx="9601196" cy="4669971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Is Player Efficiency Rating (PER) a good predictive stat for how NBA organizations/players will perform?</a:t>
            </a:r>
          </a:p>
          <a:p>
            <a:pPr lvl="2"/>
            <a:r>
              <a:rPr lang="en-US" dirty="0"/>
              <a:t>Convert salary to integer</a:t>
            </a:r>
          </a:p>
          <a:p>
            <a:pPr lvl="2"/>
            <a:r>
              <a:rPr lang="en-US" dirty="0"/>
              <a:t>Merge datasets</a:t>
            </a:r>
          </a:p>
          <a:p>
            <a:pPr lvl="2"/>
            <a:r>
              <a:rPr lang="en-US" dirty="0"/>
              <a:t>Group by team and PER score  and calculate average team PER</a:t>
            </a:r>
          </a:p>
          <a:p>
            <a:pPr lvl="2"/>
            <a:r>
              <a:rPr lang="en-US" dirty="0"/>
              <a:t>Calculate r squared and p value</a:t>
            </a:r>
          </a:p>
          <a:p>
            <a:r>
              <a:rPr lang="en-US" dirty="0"/>
              <a:t>What is Player Efficiency Rating (PER):</a:t>
            </a:r>
          </a:p>
          <a:p>
            <a:pPr lvl="1"/>
            <a:r>
              <a:rPr lang="en-US" dirty="0"/>
              <a:t>PER is a rating of a player's per-minute productivity.</a:t>
            </a:r>
          </a:p>
          <a:p>
            <a:r>
              <a:rPr lang="en-US" dirty="0"/>
              <a:t>Pros/Cons:</a:t>
            </a:r>
          </a:p>
          <a:p>
            <a:pPr lvl="1"/>
            <a:r>
              <a:rPr lang="en-US" dirty="0"/>
              <a:t>Pros: more detailed and accurate compared to looking at box score stats </a:t>
            </a:r>
          </a:p>
          <a:p>
            <a:pPr lvl="1"/>
            <a:r>
              <a:rPr lang="en-US" dirty="0"/>
              <a:t>Cons: </a:t>
            </a:r>
          </a:p>
          <a:p>
            <a:pPr lvl="2"/>
            <a:r>
              <a:rPr lang="en-US" dirty="0"/>
              <a:t>Lacks consideration for individual/ team defense. </a:t>
            </a:r>
          </a:p>
          <a:p>
            <a:pPr lvl="2"/>
            <a:r>
              <a:rPr lang="en-US" dirty="0"/>
              <a:t>Formula largely measures player offensive performance</a:t>
            </a:r>
          </a:p>
        </p:txBody>
      </p:sp>
    </p:spTree>
    <p:extLst>
      <p:ext uri="{BB962C8B-B14F-4D97-AF65-F5344CB8AC3E}">
        <p14:creationId xmlns:p14="http://schemas.microsoft.com/office/powerpoint/2010/main" val="4207343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BED8-967B-0F4D-893B-DA8121FB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PER vs. Wins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F94915-FC3F-9346-99E0-136F8D56F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498271"/>
            <a:ext cx="3407227" cy="35442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52FA55-E64E-994C-92EC-6189FF78DB58}"/>
              </a:ext>
            </a:extLst>
          </p:cNvPr>
          <p:cNvSpPr txBox="1"/>
          <p:nvPr/>
        </p:nvSpPr>
        <p:spPr>
          <a:xfrm>
            <a:off x="4931229" y="5117655"/>
            <a:ext cx="1926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r_squared = 0.46 </a:t>
            </a:r>
          </a:p>
          <a:p>
            <a:r>
              <a:rPr lang="en-US" dirty="0"/>
              <a:t>p_value = 0.00004</a:t>
            </a:r>
          </a:p>
        </p:txBody>
      </p:sp>
    </p:spTree>
    <p:extLst>
      <p:ext uri="{BB962C8B-B14F-4D97-AF65-F5344CB8AC3E}">
        <p14:creationId xmlns:p14="http://schemas.microsoft.com/office/powerpoint/2010/main" val="2397146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C0858-E963-6346-A41E-2698E565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PER vs. Salary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18F3B2-E943-EB41-A034-6F5160BEB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33" y="2760436"/>
            <a:ext cx="9661933" cy="24973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403A52-F4D4-A640-B4E6-45D4A7FDF9FB}"/>
              </a:ext>
            </a:extLst>
          </p:cNvPr>
          <p:cNvSpPr txBox="1"/>
          <p:nvPr/>
        </p:nvSpPr>
        <p:spPr>
          <a:xfrm>
            <a:off x="1295403" y="5409071"/>
            <a:ext cx="1790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r_squared = 0.24 </a:t>
            </a:r>
          </a:p>
          <a:p>
            <a:r>
              <a:rPr lang="en-US" dirty="0"/>
              <a:t>p_value = 6.7e-22</a:t>
            </a:r>
          </a:p>
        </p:txBody>
      </p:sp>
    </p:spTree>
    <p:extLst>
      <p:ext uri="{BB962C8B-B14F-4D97-AF65-F5344CB8AC3E}">
        <p14:creationId xmlns:p14="http://schemas.microsoft.com/office/powerpoint/2010/main" val="184557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C1DB3-135D-4EA4-9279-A17F7FCB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DFC04-6968-4309-A55D-7FF829A31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gives top NBA Organizations their edge (2017-2018 season)?</a:t>
            </a:r>
          </a:p>
          <a:p>
            <a:pPr lvl="1"/>
            <a:r>
              <a:rPr lang="en-US" dirty="0"/>
              <a:t>Do teams with more experienced players win more?</a:t>
            </a:r>
          </a:p>
          <a:p>
            <a:pPr lvl="1"/>
            <a:r>
              <a:rPr lang="en-US" dirty="0"/>
              <a:t>Is Real Plus-Minus (RPM) a good predictive stat for how  NBA organizations/players will perform?</a:t>
            </a:r>
          </a:p>
          <a:p>
            <a:pPr lvl="1"/>
            <a:r>
              <a:rPr lang="en-US" dirty="0"/>
              <a:t>Is Player Efficiency Rating (PER) a good predictive stat for how NBA organizations/players will perform?</a:t>
            </a:r>
          </a:p>
          <a:p>
            <a:pPr lvl="1"/>
            <a:r>
              <a:rPr lang="en-US" dirty="0"/>
              <a:t>Is there a particular box score stat that correlates with wins?</a:t>
            </a:r>
          </a:p>
          <a:p>
            <a:pPr lvl="1"/>
            <a:r>
              <a:rPr lang="en-US" dirty="0"/>
              <a:t>Do organizations with more money/higher paid players win more?</a:t>
            </a:r>
          </a:p>
        </p:txBody>
      </p:sp>
    </p:spTree>
    <p:extLst>
      <p:ext uri="{BB962C8B-B14F-4D97-AF65-F5344CB8AC3E}">
        <p14:creationId xmlns:p14="http://schemas.microsoft.com/office/powerpoint/2010/main" val="1756302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A8BB8-F0F0-954C-9062-5B8588C2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96491-A0F8-674D-ADF5-7066512F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weak positive correlation between a players PER score and their salary. Suggesting that the most efficient players should be getting paid the most however, that is not always the case</a:t>
            </a:r>
          </a:p>
          <a:p>
            <a:r>
              <a:rPr lang="en-US" dirty="0"/>
              <a:t>There is a moderately positive correlation between a team’s average PER score and wins. However, it is not significantly strong enough to be a good predictor alone</a:t>
            </a:r>
          </a:p>
        </p:txBody>
      </p:sp>
    </p:spTree>
    <p:extLst>
      <p:ext uri="{BB962C8B-B14F-4D97-AF65-F5344CB8AC3E}">
        <p14:creationId xmlns:p14="http://schemas.microsoft.com/office/powerpoint/2010/main" val="2255936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C3B9A-DB8F-F647-A3FE-2C4C3D16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Salary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69A3C-94A7-C440-A994-F8A2CBC02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organizations with more money/higher paid players win more?</a:t>
            </a:r>
          </a:p>
          <a:p>
            <a:pPr lvl="1"/>
            <a:r>
              <a:rPr lang="en-US" dirty="0"/>
              <a:t>Converted salary columns to integer</a:t>
            </a:r>
          </a:p>
          <a:p>
            <a:pPr lvl="1"/>
            <a:r>
              <a:rPr lang="en-US" dirty="0"/>
              <a:t>Merge data so it is grouped by teams</a:t>
            </a:r>
          </a:p>
          <a:p>
            <a:pPr lvl="1"/>
            <a:r>
              <a:rPr lang="en-US" dirty="0"/>
              <a:t>Calculate r squared and p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04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921DE-B9AC-A44D-8DCC-30B4409F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Salary vs. Wins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3E53D2-E205-7B4B-99A8-3AAA3400A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57" y="2155371"/>
            <a:ext cx="3296814" cy="33533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1C4AD6-B2DD-E04E-AE02-FA7E77B53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736" y="2231836"/>
            <a:ext cx="3221639" cy="3276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40437A-8F78-154D-9387-BC2533AD1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424" y="2155371"/>
            <a:ext cx="3296814" cy="33533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EA1F0A-962D-A540-BC1C-90140D2F91B3}"/>
              </a:ext>
            </a:extLst>
          </p:cNvPr>
          <p:cNvSpPr txBox="1"/>
          <p:nvPr/>
        </p:nvSpPr>
        <p:spPr>
          <a:xfrm>
            <a:off x="4839678" y="5531006"/>
            <a:ext cx="2018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r-squared = 0.57  </a:t>
            </a:r>
          </a:p>
          <a:p>
            <a:r>
              <a:rPr lang="en-US" dirty="0"/>
              <a:t>p-value = 1.33e-06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F88E45-00B2-EB4D-AD4D-CAEE1AA2E73A}"/>
              </a:ext>
            </a:extLst>
          </p:cNvPr>
          <p:cNvSpPr txBox="1"/>
          <p:nvPr/>
        </p:nvSpPr>
        <p:spPr>
          <a:xfrm>
            <a:off x="1006539" y="5254007"/>
            <a:ext cx="1951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dirty="0"/>
              <a:t>r_squared = 0.44 </a:t>
            </a:r>
          </a:p>
          <a:p>
            <a:r>
              <a:rPr lang="en-US" dirty="0"/>
              <a:t>p_value = 5.99e-05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C84255-670C-8F4B-AB16-9930656BC643}"/>
              </a:ext>
            </a:extLst>
          </p:cNvPr>
          <p:cNvSpPr txBox="1"/>
          <p:nvPr/>
        </p:nvSpPr>
        <p:spPr>
          <a:xfrm>
            <a:off x="8315229" y="5508703"/>
            <a:ext cx="1978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r_squared = 0.44</a:t>
            </a:r>
          </a:p>
          <a:p>
            <a:r>
              <a:rPr lang="en-US" dirty="0"/>
              <a:t>p_value = 5.99e-05</a:t>
            </a:r>
          </a:p>
        </p:txBody>
      </p:sp>
    </p:spTree>
    <p:extLst>
      <p:ext uri="{BB962C8B-B14F-4D97-AF65-F5344CB8AC3E}">
        <p14:creationId xmlns:p14="http://schemas.microsoft.com/office/powerpoint/2010/main" val="2068924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959B-2ACB-A743-8321-A5BADDD0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Salary vs. Wins continued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DE66D2-4BAB-7E47-8E68-78A279822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31" y="2534659"/>
            <a:ext cx="3571083" cy="33896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DBDA21-86C5-E64F-A8F6-C53672B54FB5}"/>
              </a:ext>
            </a:extLst>
          </p:cNvPr>
          <p:cNvSpPr txBox="1"/>
          <p:nvPr/>
        </p:nvSpPr>
        <p:spPr>
          <a:xfrm>
            <a:off x="4735285" y="5277993"/>
            <a:ext cx="2090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r_squared = 0.41</a:t>
            </a:r>
          </a:p>
          <a:p>
            <a:r>
              <a:rPr lang="en-US" dirty="0"/>
              <a:t>p_value = 0.00015</a:t>
            </a:r>
          </a:p>
        </p:txBody>
      </p:sp>
    </p:spTree>
    <p:extLst>
      <p:ext uri="{BB962C8B-B14F-4D97-AF65-F5344CB8AC3E}">
        <p14:creationId xmlns:p14="http://schemas.microsoft.com/office/powerpoint/2010/main" val="2911101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B368-5BC1-436D-9336-053E8779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98F6B-75A4-4DBF-ADA0-064AA7BEE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it looks to be a positive relationship for wins and higher team salary.  Salary is NOT statistically a significant factor for team wins. </a:t>
            </a:r>
          </a:p>
          <a:p>
            <a:r>
              <a:rPr lang="en-US" dirty="0"/>
              <a:t>It is part of the equation but other factors are more significant contributors.</a:t>
            </a:r>
          </a:p>
        </p:txBody>
      </p:sp>
    </p:spTree>
    <p:extLst>
      <p:ext uri="{BB962C8B-B14F-4D97-AF65-F5344CB8AC3E}">
        <p14:creationId xmlns:p14="http://schemas.microsoft.com/office/powerpoint/2010/main" val="3639446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6BEF-E854-5D45-A4FF-857F51FA8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113D6-B441-724E-A82C-F62D48B13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NOT one factor that goes into a team having a winning record</a:t>
            </a:r>
          </a:p>
          <a:p>
            <a:r>
              <a:rPr lang="en-US" dirty="0"/>
              <a:t>Teams can use PER scores and RPM scores to determine who will be most productive and efficient on the floor, however, you cannot only rely on a select few players to get the job done</a:t>
            </a:r>
          </a:p>
          <a:p>
            <a:r>
              <a:rPr lang="en-US" dirty="0"/>
              <a:t>Teams need depth on the bench and need to play good fundamental team basketball to win games</a:t>
            </a:r>
          </a:p>
        </p:txBody>
      </p:sp>
    </p:spTree>
    <p:extLst>
      <p:ext uri="{BB962C8B-B14F-4D97-AF65-F5344CB8AC3E}">
        <p14:creationId xmlns:p14="http://schemas.microsoft.com/office/powerpoint/2010/main" val="2235310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E9C7-1CE6-4B6E-BB62-0FCBE072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20876"/>
            <a:ext cx="9601196" cy="977295"/>
          </a:xfrm>
        </p:spPr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8FB9-8A0E-483F-8513-EF28344E0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1698171"/>
            <a:ext cx="9601196" cy="45393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Difficulties:</a:t>
            </a:r>
          </a:p>
          <a:p>
            <a:pPr lvl="1"/>
            <a:r>
              <a:rPr lang="en-US" dirty="0"/>
              <a:t>Data doesn’t account for injuries, trades, etc. </a:t>
            </a:r>
          </a:p>
          <a:p>
            <a:pPr lvl="1"/>
            <a:r>
              <a:rPr lang="en-US" dirty="0"/>
              <a:t>Data doesn’t account for how long player contracts are for</a:t>
            </a:r>
          </a:p>
          <a:p>
            <a:r>
              <a:rPr lang="en-US" dirty="0"/>
              <a:t>If we had more time:</a:t>
            </a:r>
          </a:p>
          <a:p>
            <a:pPr lvl="1"/>
            <a:r>
              <a:rPr lang="en-US" dirty="0"/>
              <a:t>Based on player’s PER/RPM score, who is being overpaid and underpaid based on their performance? </a:t>
            </a:r>
          </a:p>
          <a:p>
            <a:pPr lvl="1"/>
            <a:r>
              <a:rPr lang="en-US" dirty="0"/>
              <a:t>Does our 2017-2018 data match past years data?</a:t>
            </a:r>
          </a:p>
          <a:p>
            <a:pPr lvl="1"/>
            <a:r>
              <a:rPr lang="en-US" dirty="0"/>
              <a:t>Predict based on our data who will be the top teams next season?</a:t>
            </a:r>
          </a:p>
          <a:p>
            <a:pPr lvl="1"/>
            <a:r>
              <a:rPr lang="en-US" dirty="0"/>
              <a:t>Do fans care more about an organization or individual players?</a:t>
            </a:r>
          </a:p>
          <a:p>
            <a:pPr lvl="1"/>
            <a:r>
              <a:rPr lang="en-US" dirty="0"/>
              <a:t>Compare teams regular season to post season (if they made it)</a:t>
            </a:r>
          </a:p>
          <a:p>
            <a:pPr lvl="1"/>
            <a:r>
              <a:rPr lang="en-US" dirty="0"/>
              <a:t>Do organizations that win more have more fans?</a:t>
            </a:r>
          </a:p>
          <a:p>
            <a:pPr lvl="2"/>
            <a:r>
              <a:rPr lang="en-US" dirty="0"/>
              <a:t>How many fans does an organization have pre/post win (bandwagoning)?</a:t>
            </a:r>
          </a:p>
        </p:txBody>
      </p:sp>
    </p:spTree>
    <p:extLst>
      <p:ext uri="{BB962C8B-B14F-4D97-AF65-F5344CB8AC3E}">
        <p14:creationId xmlns:p14="http://schemas.microsoft.com/office/powerpoint/2010/main" val="2210003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DC8AE-9E6E-415C-A412-71BDEFC5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8582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E2AA-EB63-4334-8DF5-64B2CE73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0CC1D-B338-4B6E-8397-8EFAA676E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Compiled data from ESPN and other NBA affiliated websites</a:t>
            </a:r>
          </a:p>
          <a:p>
            <a:r>
              <a:rPr lang="en-US" dirty="0"/>
              <a:t>Data Needed:</a:t>
            </a:r>
          </a:p>
          <a:p>
            <a:pPr lvl="1"/>
            <a:r>
              <a:rPr lang="en-US" dirty="0"/>
              <a:t>Player salary data</a:t>
            </a:r>
          </a:p>
          <a:p>
            <a:pPr lvl="1"/>
            <a:r>
              <a:rPr lang="en-US" dirty="0"/>
              <a:t>Player PER/RPM data</a:t>
            </a:r>
          </a:p>
          <a:p>
            <a:pPr lvl="1"/>
            <a:r>
              <a:rPr lang="en-US" dirty="0"/>
              <a:t>Player bio data (ex: # of years in league, current team, etc..)</a:t>
            </a:r>
          </a:p>
          <a:p>
            <a:pPr lvl="1"/>
            <a:r>
              <a:rPr lang="en-US" dirty="0"/>
              <a:t>Team box score data (rebounding, turnovers, assists, etc.)</a:t>
            </a:r>
          </a:p>
        </p:txBody>
      </p:sp>
    </p:spTree>
    <p:extLst>
      <p:ext uri="{BB962C8B-B14F-4D97-AF65-F5344CB8AC3E}">
        <p14:creationId xmlns:p14="http://schemas.microsoft.com/office/powerpoint/2010/main" val="78094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F024-5565-4A59-8E24-CF5641BD6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E9EA9-B268-47AD-81A1-7A2B0605C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Cleanup:</a:t>
            </a:r>
          </a:p>
          <a:p>
            <a:pPr lvl="1"/>
            <a:r>
              <a:rPr lang="en-US" dirty="0"/>
              <a:t>Different sources had different team abbreviations </a:t>
            </a:r>
          </a:p>
          <a:p>
            <a:pPr lvl="1"/>
            <a:r>
              <a:rPr lang="en-US" dirty="0"/>
              <a:t>No compiled source of players’ years in NBA</a:t>
            </a:r>
          </a:p>
          <a:p>
            <a:pPr lvl="1"/>
            <a:r>
              <a:rPr lang="en-US" dirty="0"/>
              <a:t>Making data mergeable</a:t>
            </a:r>
          </a:p>
          <a:p>
            <a:pPr lvl="1"/>
            <a:r>
              <a:rPr lang="en-US" dirty="0"/>
              <a:t>Rearrange data formats (turn columns into rows)</a:t>
            </a:r>
          </a:p>
        </p:txBody>
      </p:sp>
    </p:spTree>
    <p:extLst>
      <p:ext uri="{BB962C8B-B14F-4D97-AF65-F5344CB8AC3E}">
        <p14:creationId xmlns:p14="http://schemas.microsoft.com/office/powerpoint/2010/main" val="3061218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5FDB5-FB40-45BB-89CE-30AB99A65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Experience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F1C86-0204-4339-886F-1C98DD77C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teams with more experienced players win more?</a:t>
            </a:r>
          </a:p>
          <a:p>
            <a:pPr lvl="1"/>
            <a:r>
              <a:rPr lang="en-US" dirty="0"/>
              <a:t>Calculated average team roster, rotation and starter experience</a:t>
            </a:r>
          </a:p>
          <a:p>
            <a:pPr lvl="1"/>
            <a:r>
              <a:rPr lang="en-US" dirty="0"/>
              <a:t>Calculated r squared and p value </a:t>
            </a:r>
          </a:p>
          <a:p>
            <a:pPr lvl="1"/>
            <a:r>
              <a:rPr lang="en-US" dirty="0"/>
              <a:t>Compared to team 2017-2018 season wins</a:t>
            </a:r>
          </a:p>
        </p:txBody>
      </p:sp>
    </p:spTree>
    <p:extLst>
      <p:ext uri="{BB962C8B-B14F-4D97-AF65-F5344CB8AC3E}">
        <p14:creationId xmlns:p14="http://schemas.microsoft.com/office/powerpoint/2010/main" val="87722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015B-4799-43F7-9A3E-A3552699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33395"/>
          </a:xfrm>
        </p:spPr>
        <p:txBody>
          <a:bodyPr/>
          <a:lstStyle/>
          <a:p>
            <a:r>
              <a:rPr lang="en-US" dirty="0"/>
              <a:t>Experience vs. Wins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CA84884-6BDA-CF4B-9621-BCF81DC0F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02" y="2072001"/>
            <a:ext cx="3369446" cy="3316428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8410B55-0B23-A242-84FB-34941CEE8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227" y="2072001"/>
            <a:ext cx="3316428" cy="331642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B4A852-1CAB-B244-BF34-519C5F1C9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084" y="2072001"/>
            <a:ext cx="3316428" cy="33164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615399-10DA-F142-9237-9C9C87726942}"/>
              </a:ext>
            </a:extLst>
          </p:cNvPr>
          <p:cNvSpPr txBox="1"/>
          <p:nvPr/>
        </p:nvSpPr>
        <p:spPr>
          <a:xfrm>
            <a:off x="719995" y="5388429"/>
            <a:ext cx="197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r_squared = 0.32 </a:t>
            </a:r>
          </a:p>
          <a:p>
            <a:r>
              <a:rPr lang="en-US" dirty="0"/>
              <a:t>p_value = 0.001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B2D8B2-426F-014A-A418-FE62375BEBCE}"/>
              </a:ext>
            </a:extLst>
          </p:cNvPr>
          <p:cNvSpPr txBox="1"/>
          <p:nvPr/>
        </p:nvSpPr>
        <p:spPr>
          <a:xfrm>
            <a:off x="4343284" y="5391883"/>
            <a:ext cx="2024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r_squared = 0.46 </a:t>
            </a:r>
          </a:p>
          <a:p>
            <a:r>
              <a:rPr lang="en-US" dirty="0"/>
              <a:t>p_value = 3.94e-05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B12BD6-A531-0C4A-8974-E86C44EA39BE}"/>
              </a:ext>
            </a:extLst>
          </p:cNvPr>
          <p:cNvSpPr txBox="1"/>
          <p:nvPr/>
        </p:nvSpPr>
        <p:spPr>
          <a:xfrm>
            <a:off x="8147957" y="5388429"/>
            <a:ext cx="1845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r_squared = 0.22 </a:t>
            </a:r>
          </a:p>
          <a:p>
            <a:r>
              <a:rPr lang="en-US" dirty="0"/>
              <a:t>p_value = 0.009</a:t>
            </a:r>
          </a:p>
        </p:txBody>
      </p:sp>
    </p:spTree>
    <p:extLst>
      <p:ext uri="{BB962C8B-B14F-4D97-AF65-F5344CB8AC3E}">
        <p14:creationId xmlns:p14="http://schemas.microsoft.com/office/powerpoint/2010/main" val="3716351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015B-4799-43F7-9A3E-A3552699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Experience Breakdown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9BE594-4754-EB43-9443-664BE6127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81" y="2811985"/>
            <a:ext cx="10643637" cy="3000986"/>
          </a:xfrm>
        </p:spPr>
      </p:pic>
    </p:spTree>
    <p:extLst>
      <p:ext uri="{BB962C8B-B14F-4D97-AF65-F5344CB8AC3E}">
        <p14:creationId xmlns:p14="http://schemas.microsoft.com/office/powerpoint/2010/main" val="3916840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77AC-69A0-DD4A-9869-781C15151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004AB-9D6F-554F-993D-C6E8E0A9D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the p values are &lt; .05 there is not a strong correlation between a teams average roster, rotation and starter experience and the number of team wins</a:t>
            </a:r>
          </a:p>
          <a:p>
            <a:r>
              <a:rPr lang="en-US" dirty="0"/>
              <a:t>NBA rotation experience has a slightly stronger correlation to wins</a:t>
            </a:r>
          </a:p>
          <a:p>
            <a:pPr lvl="1"/>
            <a:r>
              <a:rPr lang="en-US" dirty="0"/>
              <a:t>This suggests that a team with more depth on the bench is more likely to be successful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60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015B-4799-43F7-9A3E-A3552699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55562"/>
            <a:ext cx="9601196" cy="928310"/>
          </a:xfrm>
        </p:spPr>
        <p:txBody>
          <a:bodyPr/>
          <a:lstStyle/>
          <a:p>
            <a:r>
              <a:rPr lang="en-US" dirty="0"/>
              <a:t>RPM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D4E80-D9D1-4206-AC3E-82549A01D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583873"/>
            <a:ext cx="9601196" cy="4474028"/>
          </a:xfrm>
        </p:spPr>
        <p:txBody>
          <a:bodyPr>
            <a:normAutofit/>
          </a:bodyPr>
          <a:lstStyle/>
          <a:p>
            <a:r>
              <a:rPr lang="en-US" dirty="0"/>
              <a:t>Is Real Plus-Minus (RPM) a good predictive stat for how  NBA organizations/players will perform?</a:t>
            </a:r>
          </a:p>
          <a:p>
            <a:r>
              <a:rPr lang="en-US" dirty="0"/>
              <a:t>What is Real Plus Minus (RPM)?</a:t>
            </a:r>
          </a:p>
          <a:p>
            <a:pPr lvl="1"/>
            <a:r>
              <a:rPr lang="en-US" dirty="0"/>
              <a:t>RPM is the player’s average impact in terms of net point differential (pts scored – pts allowed) per 100 offensive and defensive possessions.</a:t>
            </a:r>
          </a:p>
          <a:p>
            <a:pPr lvl="2"/>
            <a:r>
              <a:rPr lang="en-US" dirty="0"/>
              <a:t>Group player info by team </a:t>
            </a:r>
          </a:p>
          <a:p>
            <a:pPr lvl="2"/>
            <a:r>
              <a:rPr lang="en-US" dirty="0"/>
              <a:t>Calculate average team RPM, DRPM and ORPM score</a:t>
            </a:r>
          </a:p>
          <a:p>
            <a:pPr lvl="2"/>
            <a:r>
              <a:rPr lang="en-US" dirty="0"/>
              <a:t>Compare to team season wins</a:t>
            </a:r>
          </a:p>
          <a:p>
            <a:pPr lvl="2"/>
            <a:r>
              <a:rPr lang="en-US" dirty="0"/>
              <a:t>Calculated r squared and p value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825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1802</TotalTime>
  <Words>1116</Words>
  <Application>Microsoft Macintosh PowerPoint</Application>
  <PresentationFormat>Widescreen</PresentationFormat>
  <Paragraphs>144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Garamond</vt:lpstr>
      <vt:lpstr>Organic</vt:lpstr>
      <vt:lpstr>NBA 2017-2018 Season Stat Analysis</vt:lpstr>
      <vt:lpstr>Motivation &amp; Summary</vt:lpstr>
      <vt:lpstr>Questions &amp; Data</vt:lpstr>
      <vt:lpstr>Data Cleanup</vt:lpstr>
      <vt:lpstr>Team Experience Analysis</vt:lpstr>
      <vt:lpstr>Experience vs. Wins</vt:lpstr>
      <vt:lpstr>Team Experience Breakdown</vt:lpstr>
      <vt:lpstr>Experience Findings</vt:lpstr>
      <vt:lpstr>RPM Analysis</vt:lpstr>
      <vt:lpstr>RPM vs. Wins</vt:lpstr>
      <vt:lpstr>Team RPM Breakdown</vt:lpstr>
      <vt:lpstr>RPM Findings</vt:lpstr>
      <vt:lpstr>Box Score Analysis</vt:lpstr>
      <vt:lpstr>Box Score Stats vs. Wins</vt:lpstr>
      <vt:lpstr>Box Score Stats vs. Wins continued</vt:lpstr>
      <vt:lpstr>Box Score Stats Findings</vt:lpstr>
      <vt:lpstr>PER Analysis</vt:lpstr>
      <vt:lpstr>Team PER vs. Wins</vt:lpstr>
      <vt:lpstr>Player PER vs. Salary</vt:lpstr>
      <vt:lpstr>PER Findings</vt:lpstr>
      <vt:lpstr>Team Salary Analysis</vt:lpstr>
      <vt:lpstr>Team Salary vs. Wins</vt:lpstr>
      <vt:lpstr>Team Salary vs. Wins continued</vt:lpstr>
      <vt:lpstr>Salary Findings</vt:lpstr>
      <vt:lpstr>In Conclusion</vt:lpstr>
      <vt:lpstr>Post Mortem</vt:lpstr>
      <vt:lpstr>Questions?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Data Science Project</dc:title>
  <dc:creator>Joe Spiwak</dc:creator>
  <cp:lastModifiedBy>Cate Soane</cp:lastModifiedBy>
  <cp:revision>39</cp:revision>
  <dcterms:created xsi:type="dcterms:W3CDTF">2018-06-13T01:15:52Z</dcterms:created>
  <dcterms:modified xsi:type="dcterms:W3CDTF">2018-06-14T22:26:48Z</dcterms:modified>
</cp:coreProperties>
</file>