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12192000"/>
  <p:notesSz cx="6858000" cy="9144000"/>
  <p:embeddedFontLs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62A138-1571-411E-804F-344C90BD3918}">
  <a:tblStyle styleId="{5862A138-1571-411E-804F-344C90BD391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1" name="Google Shape;91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2" name="Google Shape;912;p4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fld id="{00000000-1234-1234-1234-123412341234}" type="slidenum">
              <a:rPr b="0" i="0" lang="en-US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7" name="Google Shape;92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1" i="0" sz="6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1" i="0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1" i="0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1" i="0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1" i="0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1" i="0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1" i="0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1" i="0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1" i="0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6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733"/>
              <a:buFont typeface="Lato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733"/>
              <a:buFont typeface="Lato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733"/>
              <a:buFont typeface="Lato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733"/>
              <a:buFont typeface="Lato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733"/>
              <a:buFont typeface="Lato"/>
              <a:buNone/>
              <a:defRPr b="0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0" i="0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0" i="0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0" i="0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67"/>
              <a:buFont typeface="Lato"/>
              <a:buNone/>
              <a:defRPr b="0" i="0" sz="4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72875" y="6462490"/>
            <a:ext cx="280924" cy="281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1" y="365124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None/>
              <a:defRPr b="1" i="0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1" y="1825625"/>
            <a:ext cx="10515599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48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48" lvl="1" marL="9144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○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48" lvl="2" marL="13716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■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48" lvl="3" marL="18288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48" lvl="4" marL="22860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○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48" lvl="5" marL="2743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■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48" lvl="6" marL="32004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48" lvl="7" marL="36576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○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48" lvl="8" marL="41148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■"/>
              <a:defRPr b="0" i="0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72875" y="6462490"/>
            <a:ext cx="280924" cy="281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"/>
              <a:buNone/>
              <a:defRPr b="0" i="0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  <a:defRPr b="1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ulsifi_logo_large.png"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8201" y="6434395"/>
            <a:ext cx="982079" cy="39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hyperlink" Target="https://talent.pulsifi.me/shared/profile/view/8b16e9ed-26ee-4f4a-8790-d693660dd58a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talent.pulsifi.me/shared/profile/view/8b16e9ed-26ee-4f4a-8790-d693660dd58a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22" Type="http://schemas.openxmlformats.org/officeDocument/2006/relationships/image" Target="../media/image34.png"/><Relationship Id="rId21" Type="http://schemas.openxmlformats.org/officeDocument/2006/relationships/image" Target="../media/image39.png"/><Relationship Id="rId24" Type="http://schemas.openxmlformats.org/officeDocument/2006/relationships/image" Target="../media/image42.png"/><Relationship Id="rId23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26" Type="http://schemas.openxmlformats.org/officeDocument/2006/relationships/image" Target="../media/image41.png"/><Relationship Id="rId25" Type="http://schemas.openxmlformats.org/officeDocument/2006/relationships/image" Target="../media/image40.png"/><Relationship Id="rId28" Type="http://schemas.openxmlformats.org/officeDocument/2006/relationships/image" Target="../media/image43.png"/><Relationship Id="rId27" Type="http://schemas.openxmlformats.org/officeDocument/2006/relationships/image" Target="../media/image47.png"/><Relationship Id="rId5" Type="http://schemas.openxmlformats.org/officeDocument/2006/relationships/image" Target="../media/image66.png"/><Relationship Id="rId6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26.png"/><Relationship Id="rId11" Type="http://schemas.openxmlformats.org/officeDocument/2006/relationships/image" Target="../media/image23.png"/><Relationship Id="rId10" Type="http://schemas.openxmlformats.org/officeDocument/2006/relationships/image" Target="../media/image29.png"/><Relationship Id="rId13" Type="http://schemas.openxmlformats.org/officeDocument/2006/relationships/image" Target="../media/image53.png"/><Relationship Id="rId12" Type="http://schemas.openxmlformats.org/officeDocument/2006/relationships/image" Target="../media/image22.png"/><Relationship Id="rId15" Type="http://schemas.openxmlformats.org/officeDocument/2006/relationships/image" Target="../media/image25.png"/><Relationship Id="rId14" Type="http://schemas.openxmlformats.org/officeDocument/2006/relationships/image" Target="../media/image31.png"/><Relationship Id="rId17" Type="http://schemas.openxmlformats.org/officeDocument/2006/relationships/image" Target="../media/image32.png"/><Relationship Id="rId16" Type="http://schemas.openxmlformats.org/officeDocument/2006/relationships/image" Target="../media/image30.png"/><Relationship Id="rId19" Type="http://schemas.openxmlformats.org/officeDocument/2006/relationships/image" Target="../media/image36.png"/><Relationship Id="rId18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6.png"/><Relationship Id="rId22" Type="http://schemas.openxmlformats.org/officeDocument/2006/relationships/image" Target="../media/image49.png"/><Relationship Id="rId21" Type="http://schemas.openxmlformats.org/officeDocument/2006/relationships/image" Target="../media/image54.png"/><Relationship Id="rId24" Type="http://schemas.openxmlformats.org/officeDocument/2006/relationships/image" Target="../media/image64.png"/><Relationship Id="rId23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9" Type="http://schemas.openxmlformats.org/officeDocument/2006/relationships/image" Target="../media/image51.jpg"/><Relationship Id="rId26" Type="http://schemas.openxmlformats.org/officeDocument/2006/relationships/image" Target="../media/image67.png"/><Relationship Id="rId25" Type="http://schemas.openxmlformats.org/officeDocument/2006/relationships/image" Target="../media/image62.png"/><Relationship Id="rId28" Type="http://schemas.openxmlformats.org/officeDocument/2006/relationships/image" Target="../media/image74.png"/><Relationship Id="rId27" Type="http://schemas.openxmlformats.org/officeDocument/2006/relationships/image" Target="../media/image61.png"/><Relationship Id="rId5" Type="http://schemas.openxmlformats.org/officeDocument/2006/relationships/hyperlink" Target="https://www.hrdmag.com.sg/opinion/opinion-4-hr-tech-platforms-you-should-trial-246303.aspx" TargetMode="External"/><Relationship Id="rId6" Type="http://schemas.openxmlformats.org/officeDocument/2006/relationships/hyperlink" Target="https://www.hrdmag.com.sg/opinion/opinion-4-hr-tech-platforms-you-should-trial-246303.aspx" TargetMode="External"/><Relationship Id="rId29" Type="http://schemas.openxmlformats.org/officeDocument/2006/relationships/hyperlink" Target="https://www.hrdigitaltoday.com/blog/2018/11/ceo-interview-pulsify-identify-retain-and-develop-great-people-using-big-data-and-artificial-intelligence" TargetMode="External"/><Relationship Id="rId7" Type="http://schemas.openxmlformats.org/officeDocument/2006/relationships/image" Target="../media/image55.png"/><Relationship Id="rId8" Type="http://schemas.openxmlformats.org/officeDocument/2006/relationships/image" Target="../media/image46.png"/><Relationship Id="rId31" Type="http://schemas.openxmlformats.org/officeDocument/2006/relationships/image" Target="../media/image65.png"/><Relationship Id="rId30" Type="http://schemas.openxmlformats.org/officeDocument/2006/relationships/image" Target="../media/image72.png"/><Relationship Id="rId11" Type="http://schemas.openxmlformats.org/officeDocument/2006/relationships/hyperlink" Target="https://vulcanpost.com/644917/pulsifi-funding-malaysia/" TargetMode="External"/><Relationship Id="rId33" Type="http://schemas.openxmlformats.org/officeDocument/2006/relationships/image" Target="../media/image70.png"/><Relationship Id="rId10" Type="http://schemas.openxmlformats.org/officeDocument/2006/relationships/image" Target="../media/image57.png"/><Relationship Id="rId32" Type="http://schemas.openxmlformats.org/officeDocument/2006/relationships/hyperlink" Target="https://techcollectivesea.com/2018/10/04/the-top-hr-startups-in-southeast-asia/" TargetMode="External"/><Relationship Id="rId13" Type="http://schemas.openxmlformats.org/officeDocument/2006/relationships/hyperlink" Target="https://www.cioadvisorapac.com/magazines/May2018/ArtificialIntelligence/#page=47" TargetMode="External"/><Relationship Id="rId35" Type="http://schemas.openxmlformats.org/officeDocument/2006/relationships/image" Target="../media/image76.png"/><Relationship Id="rId12" Type="http://schemas.openxmlformats.org/officeDocument/2006/relationships/hyperlink" Target="https://www.cioadvisorapac.com/magazines/May2018/ArtificialIntelligence/#page=47" TargetMode="External"/><Relationship Id="rId34" Type="http://schemas.openxmlformats.org/officeDocument/2006/relationships/image" Target="../media/image71.png"/><Relationship Id="rId15" Type="http://schemas.openxmlformats.org/officeDocument/2006/relationships/image" Target="../media/image45.png"/><Relationship Id="rId37" Type="http://schemas.openxmlformats.org/officeDocument/2006/relationships/image" Target="../media/image73.png"/><Relationship Id="rId14" Type="http://schemas.openxmlformats.org/officeDocument/2006/relationships/image" Target="../media/image59.png"/><Relationship Id="rId36" Type="http://schemas.openxmlformats.org/officeDocument/2006/relationships/image" Target="../media/image77.png"/><Relationship Id="rId17" Type="http://schemas.openxmlformats.org/officeDocument/2006/relationships/image" Target="../media/image63.png"/><Relationship Id="rId16" Type="http://schemas.openxmlformats.org/officeDocument/2006/relationships/image" Target="../media/image58.png"/><Relationship Id="rId19" Type="http://schemas.openxmlformats.org/officeDocument/2006/relationships/image" Target="../media/image52.png"/><Relationship Id="rId18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aws.amazon.com/security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subTitle"/>
          </p:nvPr>
        </p:nvSpPr>
        <p:spPr>
          <a:xfrm>
            <a:off x="5461000" y="3276600"/>
            <a:ext cx="7644651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Prudential </a:t>
            </a:r>
            <a:br>
              <a:rPr b="1" i="0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1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Analytics </a:t>
            </a:r>
            <a:br>
              <a:rPr b="1" i="1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1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Maximize Business Value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Lato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Lato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Feb 2019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Lato"/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Lato"/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icture 3"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651" y="5782594"/>
            <a:ext cx="2132143" cy="84175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9803651" y="233650"/>
            <a:ext cx="2132143" cy="129035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Prudential Image as background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Align on hypotheses (2/2)</a:t>
            </a:r>
            <a:endParaRPr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7" name="Google Shape;207;p24"/>
          <p:cNvGraphicFramePr/>
          <p:nvPr/>
        </p:nvGraphicFramePr>
        <p:xfrm>
          <a:off x="1135530" y="2021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{5862A138-1571-411E-804F-344C90BD3918}</a:tableStyleId>
              </a:tblPr>
              <a:tblGrid>
                <a:gridCol w="3406100"/>
                <a:gridCol w="3406100"/>
                <a:gridCol w="3406100"/>
              </a:tblGrid>
              <a:tr h="679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Performance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(Strong – good)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Performance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(Poor)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2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(Stay beyond 24 months)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2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(Leave within 24 months)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Google Shape;208;p24"/>
          <p:cNvSpPr/>
          <p:nvPr/>
        </p:nvSpPr>
        <p:spPr>
          <a:xfrm>
            <a:off x="4876800" y="2772132"/>
            <a:ext cx="1075764" cy="7928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1 (30)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6418732" y="2772132"/>
            <a:ext cx="1075764" cy="7928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2 (30)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4876800" y="3737891"/>
            <a:ext cx="1075764" cy="7928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1 (30)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6418732" y="3737891"/>
            <a:ext cx="1075764" cy="7928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2 (30)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8367058" y="2772132"/>
            <a:ext cx="1075764" cy="7928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1 (30)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9908990" y="2772132"/>
            <a:ext cx="1075764" cy="7928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2 (30)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8367058" y="3737891"/>
            <a:ext cx="1075764" cy="7928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1 (30)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9908990" y="3737891"/>
            <a:ext cx="1075764" cy="7928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2 (30)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1135530" y="4700604"/>
            <a:ext cx="102182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Based on above hypotheses, we require: 30 x 8 = 240 respondents for FC &amp; AL separately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group should encompass a good mix of factors that are hypothesized to be potential predictors e.g. length of working before joining, education background…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Persona hypotheses will also inform the scope of qualitative research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0" y="-58173"/>
            <a:ext cx="2132143" cy="66282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YVONNE?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Overall approach</a:t>
            </a:r>
            <a:endParaRPr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262666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data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441512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620358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 personas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83820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Align on hypothesis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799204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Implications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9780498" y="1891554"/>
            <a:ext cx="1573302" cy="932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Build in platform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262666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Qualitative insights collection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2626660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Quantitative data collection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806821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hypotheses on personas to establish sample size needed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4446499" y="3042679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unstructured data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4446499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models / algorithms (help pls!!)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6203580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 results of quant analysis and triangulate against qual insights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799204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recommendations based on personas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7992040" y="4184839"/>
            <a:ext cx="1573302" cy="1102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visualization &amp; ongoing ML platform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9780498" y="3024750"/>
            <a:ext cx="1573302" cy="209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Incorporate findings into Pulsifi platform to support ongoing business use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838200" y="1596253"/>
            <a:ext cx="6938682" cy="1888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A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7992040" y="1570299"/>
            <a:ext cx="1573302" cy="2253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B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9780498" y="1596253"/>
            <a:ext cx="1573302" cy="22530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Roll-out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703732" y="1900518"/>
            <a:ext cx="1851210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352368" y="1891554"/>
            <a:ext cx="7135900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Collect data (1/3): Qualitative data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In-depth interview / ethnographic research of each persona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Identify insights and trait that could inform quant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(to come up with something + figure out who we want to outsource this to, so we can co-develop this section?)</a:t>
            </a:r>
            <a:endParaRPr/>
          </a:p>
        </p:txBody>
      </p:sp>
      <p:sp>
        <p:nvSpPr>
          <p:cNvPr id="250" name="Google Shape;250;p26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0" y="-58173"/>
            <a:ext cx="2132143" cy="66282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YVONNE?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Collect data (2/3): Quantitative data 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/>
              <a:t>Proposed data points to be collected</a:t>
            </a:r>
            <a:endParaRPr sz="154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Sales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Customers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Screening assessments (our PICA stuff?)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Social media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Joining Age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Tenure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Education, (school, major, grades?)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Occupation,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marital status,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re-joining/newly joined,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currently being a Prudential customer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clean records – BSC, persistency ratio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factors from external or publicly available data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influence of network circle (social media?)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Feedback of peers / network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Work experience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Training data: trainings attended?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Attrition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Awards given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AL / manager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…</a:t>
            </a:r>
            <a:endParaRPr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351059" y="1825625"/>
            <a:ext cx="4308269" cy="2925669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create a long list then categorize into broader buckets?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 traits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Collect data (2/3): Quantitative data </a:t>
            </a:r>
            <a:endParaRPr/>
          </a:p>
        </p:txBody>
      </p:sp>
      <p:graphicFrame>
        <p:nvGraphicFramePr>
          <p:cNvPr id="265" name="Google Shape;265;p28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{5862A138-1571-411E-804F-344C90BD3918}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point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Approach to collect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8193741" y="1825626"/>
            <a:ext cx="3465587" cy="149361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we land on the list of data required, we should have a table to flesh out how we propose collecting the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Overall approach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262666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data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441512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620358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 personas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83820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Align on hypothesis</a:t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799204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Implications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9780498" y="1891554"/>
            <a:ext cx="1573302" cy="932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Build in platform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262666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Qualitative insights collection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2626660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Quantitative data collection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806821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hypotheses on personas to establish sample size needed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4446499" y="3042679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unstructured data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4446499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models / algorithms (help pls!!)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6203580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 results of quant analysis and triangulate against qual insights</a:t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799204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recommendations based on personas</a:t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7992040" y="4184839"/>
            <a:ext cx="1573302" cy="1102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visualization &amp; ongoing ML platform</a:t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9780498" y="3024750"/>
            <a:ext cx="1573302" cy="209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Incorporate findings into Pulsifi platform to support ongoing business use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838200" y="1596253"/>
            <a:ext cx="6938682" cy="1888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A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992040" y="1570299"/>
            <a:ext cx="1573302" cy="2253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B</a:t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9780498" y="1596253"/>
            <a:ext cx="1573302" cy="22530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Roll-out</a:t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703731" y="1900518"/>
            <a:ext cx="3576921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6091518" y="1891554"/>
            <a:ext cx="5396749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8193741" y="1825626"/>
            <a:ext cx="3465587" cy="149361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 this one I really don’t have the right words the phrase this section pls help lol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Overall approach</a:t>
            </a:r>
            <a:endParaRPr/>
          </a:p>
        </p:txBody>
      </p:sp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262666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data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441512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620358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 personas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83820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Align on hypothesis</a:t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799204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Implications</a:t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9780498" y="1891554"/>
            <a:ext cx="1573302" cy="932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Build in platform</a:t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262666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Qualitative insights collection</a:t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2626660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Quantitative data collection</a:t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806821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hypotheses on personas to establish sample size needed</a:t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4446499" y="3042679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unstructured data</a:t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4446499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models / algorithms (help pls!!)</a:t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6203580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 results of quant analysis and triangulate against qual insights</a:t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799204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recommendations based on personas</a:t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7992040" y="4184839"/>
            <a:ext cx="1573302" cy="1102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visualization &amp; ongoing ML platform</a:t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9780498" y="3024750"/>
            <a:ext cx="1573302" cy="209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Incorporate findings into Pulsifi platform to support ongoing business use</a:t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838200" y="1596253"/>
            <a:ext cx="6938682" cy="1888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A</a:t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7992040" y="1570299"/>
            <a:ext cx="1573302" cy="2253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B</a:t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9780498" y="1596253"/>
            <a:ext cx="1573302" cy="22530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Roll-out</a:t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703731" y="1900518"/>
            <a:ext cx="5365382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7911346" y="1891554"/>
            <a:ext cx="3576921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Establish personas</a:t>
            </a:r>
            <a:endParaRPr/>
          </a:p>
        </p:txBody>
      </p:sp>
      <p:sp>
        <p:nvSpPr>
          <p:cNvPr id="333" name="Google Shape;33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8193741" y="1825626"/>
            <a:ext cx="3465587" cy="149361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JAMIE + YVONNE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we might want to share illustrative output here?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Overall approach</a:t>
            </a:r>
            <a:endParaRPr/>
          </a:p>
        </p:txBody>
      </p:sp>
      <p:sp>
        <p:nvSpPr>
          <p:cNvPr id="341" name="Google Shape;341;p33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262666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data</a:t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441512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620358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 personas</a:t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83820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Align on hypothesis</a:t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799204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Implications</a:t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9780498" y="1891554"/>
            <a:ext cx="1573302" cy="932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Build in platform</a:t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262666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Qualitative insights collection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2626660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Quantitative data collection</a:t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806821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hypotheses on personas to establish sample size needed</a:t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4446499" y="3042679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unstructured data</a:t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4446499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models / algorithms (help pls!!)</a:t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6203580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 results of quant analysis and triangulate against qual insights</a:t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799204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recommendations based on personas</a:t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7992040" y="4184839"/>
            <a:ext cx="1573302" cy="1102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visualization &amp; ongoing ML platform</a:t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9780498" y="3024750"/>
            <a:ext cx="1573302" cy="209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Incorporate findings into Pulsifi platform to support ongoing business use</a:t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838200" y="1596253"/>
            <a:ext cx="6938682" cy="1888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A</a:t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7992040" y="1570299"/>
            <a:ext cx="1573302" cy="2253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B</a:t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9780498" y="1596253"/>
            <a:ext cx="1573302" cy="22530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Roll-out</a:t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703731" y="1900518"/>
            <a:ext cx="7153842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9699809" y="1891554"/>
            <a:ext cx="1788458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Our understanding of your needs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Proposed Process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Pricing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About Pulsifi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Appendix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822354" y="1873041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822353" y="2480302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822352" y="3087563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22351" y="3694824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22351" y="4302085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Propose implications (1/2) Findings will be structured to tie into actionable implications</a:t>
            </a:r>
            <a:endParaRPr/>
          </a:p>
        </p:txBody>
      </p:sp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8467164" y="2347179"/>
            <a:ext cx="3465587" cy="149361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JAMIE (discuss with Yvonne)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we might want to share illustrative output here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Propose implications (2/2) Findings will be shared across different visualization tools</a:t>
            </a:r>
            <a:endParaRPr/>
          </a:p>
        </p:txBody>
      </p:sp>
      <p:sp>
        <p:nvSpPr>
          <p:cNvPr id="375" name="Google Shape;37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6" name="Google Shape;376;p35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8431306" y="1935384"/>
            <a:ext cx="3465587" cy="149361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we might want to share illustrative output here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Overall approach</a:t>
            </a:r>
            <a:endParaRPr/>
          </a:p>
        </p:txBody>
      </p:sp>
      <p:sp>
        <p:nvSpPr>
          <p:cNvPr id="383" name="Google Shape;383;p36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36"/>
          <p:cNvSpPr/>
          <p:nvPr/>
        </p:nvSpPr>
        <p:spPr>
          <a:xfrm>
            <a:off x="262666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data</a:t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441512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620358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 personas</a:t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83820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Align on hypothesis</a:t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799204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Implications</a:t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9780498" y="1891554"/>
            <a:ext cx="1573302" cy="932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Build in platform</a:t>
            </a: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262666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Qualitative insights collection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2626660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Quantitative data collection</a:t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806821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hypotheses on personas to establish sample size needed</a:t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4446499" y="3042679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unstructured data</a:t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4446499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models / algorithms (help pls!!)</a:t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6203580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 results of quant analysis and triangulate against qual insights</a:t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799204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recommendations based on personas</a:t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7992040" y="4184839"/>
            <a:ext cx="1573302" cy="1102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visualization &amp; ongoing ML platform</a:t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9780498" y="3024750"/>
            <a:ext cx="1573302" cy="209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Incorporate findings into Pulsifi platform to support ongoing business use</a:t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838200" y="1596253"/>
            <a:ext cx="6938682" cy="1888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A</a:t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7992040" y="1570299"/>
            <a:ext cx="1573302" cy="2253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B</a:t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9780498" y="1596253"/>
            <a:ext cx="1573302" cy="22530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Roll-out</a:t>
            </a:r>
            <a:endParaRPr/>
          </a:p>
        </p:txBody>
      </p:sp>
      <p:sp>
        <p:nvSpPr>
          <p:cNvPr id="402" name="Google Shape;402;p36"/>
          <p:cNvSpPr/>
          <p:nvPr/>
        </p:nvSpPr>
        <p:spPr>
          <a:xfrm>
            <a:off x="703730" y="1900518"/>
            <a:ext cx="9076767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Overall implementation timeline</a:t>
            </a:r>
            <a:endParaRPr/>
          </a:p>
        </p:txBody>
      </p:sp>
      <p:sp>
        <p:nvSpPr>
          <p:cNvPr id="408" name="Google Shape;408;p37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62666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data</a:t>
            </a: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441512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620358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 personas</a:t>
            </a: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83820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Align on hypothesis</a:t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799204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Implications</a:t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9780498" y="1891554"/>
            <a:ext cx="1573302" cy="932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Build in platform</a:t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262666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Qualitative insights collection</a:t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2626660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Quantitative data collection</a:t>
            </a: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806821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hypotheses on personas to establish sample size needed</a:t>
            </a: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4446499" y="3042679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unstructured data</a:t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4446499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models / algorithms (help pls!!)</a:t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6203580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 results of quant analysis and triangulate against qual insights</a:t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799204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recommendations based on personas</a:t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7992040" y="4184839"/>
            <a:ext cx="1573302" cy="1102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visualization &amp; ongoing ML platform</a:t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9780498" y="3024750"/>
            <a:ext cx="1573302" cy="209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Incorporate findings into Pulsifi platform to support ongoing business use</a:t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838200" y="1596253"/>
            <a:ext cx="6938682" cy="1888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A</a:t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7992040" y="1570299"/>
            <a:ext cx="1573302" cy="2253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B</a:t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9780498" y="1596253"/>
            <a:ext cx="1573302" cy="22530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Roll-out</a:t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806822" y="5294911"/>
            <a:ext cx="1573302" cy="510144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week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2626660" y="5294911"/>
            <a:ext cx="1573302" cy="50293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weeks</a:t>
            </a: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4446498" y="5294911"/>
            <a:ext cx="1573302" cy="510144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weeks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6203580" y="5287702"/>
            <a:ext cx="1573302" cy="510144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weeks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7992038" y="5383653"/>
            <a:ext cx="1573302" cy="510144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weeks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806822" y="5982797"/>
            <a:ext cx="10546978" cy="8032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attrition analysis may not have sufficient data for complete analysis; will run first cut analysis excluding data that needs to be collected (that PACS doesn’t already have), propose a re-run of analysis after say, 3-6 months, when more data on people who attrite is collected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0" y="-72601"/>
            <a:ext cx="5618629" cy="8032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Yvonne + Caleb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 look at timeline and let me know if any feedback?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Build in platform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Insights from the analysis can be incorporated into Pulsifi’s platform to become more actionable e.g.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Recruiting: Key persona traits can be integrated into the platform, and fit scores assigned to candidates to determine fit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Performance management: Base on each FC / AL, identify areas of development for employee (against ideal personas), identify incentives most suitable for FC / AL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Retention: feed ongoing data to platform to identify FC / 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440" name="Google Shape;440;p38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0" y="-58173"/>
            <a:ext cx="2132143" cy="66282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JAMIE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Our understanding of your needs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Proposed Process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Pricing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About Pulsifi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Appendix</a:t>
            </a:r>
            <a:endParaRPr/>
          </a:p>
        </p:txBody>
      </p:sp>
      <p:sp>
        <p:nvSpPr>
          <p:cNvPr id="448" name="Google Shape;448;p39"/>
          <p:cNvSpPr txBox="1"/>
          <p:nvPr>
            <p:ph idx="4294967295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39"/>
          <p:cNvSpPr/>
          <p:nvPr/>
        </p:nvSpPr>
        <p:spPr>
          <a:xfrm>
            <a:off x="822354" y="1873041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450" name="Google Shape;450;p39"/>
          <p:cNvSpPr/>
          <p:nvPr/>
        </p:nvSpPr>
        <p:spPr>
          <a:xfrm>
            <a:off x="822353" y="2480302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822352" y="3087563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822351" y="3694824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822351" y="4302085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Placeholder for pricing</a:t>
            </a:r>
            <a:endParaRPr/>
          </a:p>
        </p:txBody>
      </p:sp>
      <p:sp>
        <p:nvSpPr>
          <p:cNvPr id="459" name="Google Shape;45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Components of pricing: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original model: no. of “clusters”/units x price per unit (8 x 3,500 = 28,000)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 of creating an employee profile x no, required (30 x 8 x 50 = 12,000)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science analytics insights: no. of use cases x per unit cost (3 x 5,000 = 15)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Qualitative research (8 x 1,000 = 8,000)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tools for presentation?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other costs?</a:t>
            </a:r>
            <a:endParaRPr/>
          </a:p>
        </p:txBody>
      </p:sp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40"/>
          <p:cNvSpPr/>
          <p:nvPr/>
        </p:nvSpPr>
        <p:spPr>
          <a:xfrm>
            <a:off x="0" y="-58173"/>
            <a:ext cx="2132143" cy="66282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JAMIE TO DISCUSS WITH JAY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67" name="Google Shape;46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Our understanding of your needs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Proposed Process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Pricing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About Pulsifi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Appendix</a:t>
            </a:r>
            <a:endParaRPr/>
          </a:p>
        </p:txBody>
      </p:sp>
      <p:sp>
        <p:nvSpPr>
          <p:cNvPr id="468" name="Google Shape;468;p41"/>
          <p:cNvSpPr txBox="1"/>
          <p:nvPr>
            <p:ph idx="4294967295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822354" y="1873041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822353" y="2480302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822352" y="3087563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822351" y="3694824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822351" y="4302085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/>
          <p:nvPr/>
        </p:nvSpPr>
        <p:spPr>
          <a:xfrm>
            <a:off x="4547761" y="276094"/>
            <a:ext cx="4727542" cy="4727542"/>
          </a:xfrm>
          <a:prstGeom prst="ellipse">
            <a:avLst/>
          </a:prstGeom>
          <a:solidFill>
            <a:srgbClr val="D8D8D8">
              <a:alpha val="7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7960285" y="3067610"/>
            <a:ext cx="4509419" cy="4509419"/>
          </a:xfrm>
          <a:prstGeom prst="ellipse">
            <a:avLst/>
          </a:prstGeom>
          <a:solidFill>
            <a:srgbClr val="00B0F0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-946547" y="-847431"/>
            <a:ext cx="5882895" cy="5882895"/>
          </a:xfrm>
          <a:prstGeom prst="ellipse">
            <a:avLst/>
          </a:prstGeom>
          <a:solidFill>
            <a:srgbClr val="00B0F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42"/>
          <p:cNvGrpSpPr/>
          <p:nvPr/>
        </p:nvGrpSpPr>
        <p:grpSpPr>
          <a:xfrm>
            <a:off x="1304649" y="571343"/>
            <a:ext cx="1707066" cy="1679836"/>
            <a:chOff x="8925741" y="2019202"/>
            <a:chExt cx="1812430" cy="1783518"/>
          </a:xfrm>
        </p:grpSpPr>
        <p:pic>
          <p:nvPicPr>
            <p:cNvPr descr="Picture 3" id="482" name="Google Shape;48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25741" y="3087184"/>
              <a:ext cx="1812430" cy="7155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3" name="Google Shape;483;p42"/>
            <p:cNvGrpSpPr/>
            <p:nvPr/>
          </p:nvGrpSpPr>
          <p:grpSpPr>
            <a:xfrm>
              <a:off x="9117115" y="2019202"/>
              <a:ext cx="1429685" cy="1148627"/>
              <a:chOff x="2826285" y="5347686"/>
              <a:chExt cx="1385609" cy="1113214"/>
            </a:xfrm>
          </p:grpSpPr>
          <p:sp>
            <p:nvSpPr>
              <p:cNvPr id="484" name="Google Shape;484;p42"/>
              <p:cNvSpPr/>
              <p:nvPr/>
            </p:nvSpPr>
            <p:spPr>
              <a:xfrm rot="1098086">
                <a:off x="2855859" y="5704317"/>
                <a:ext cx="1326462" cy="402023"/>
              </a:xfrm>
              <a:prstGeom prst="parallelogram">
                <a:avLst>
                  <a:gd fmla="val 152903" name="adj"/>
                </a:avLst>
              </a:prstGeom>
              <a:solidFill>
                <a:srgbClr val="00B0F0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 rot="1098086">
                <a:off x="2855858" y="5860780"/>
                <a:ext cx="1326462" cy="402023"/>
              </a:xfrm>
              <a:prstGeom prst="parallelogram">
                <a:avLst>
                  <a:gd fmla="val 152903" name="adj"/>
                </a:avLst>
              </a:pr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42"/>
              <p:cNvSpPr/>
              <p:nvPr/>
            </p:nvSpPr>
            <p:spPr>
              <a:xfrm rot="1098086">
                <a:off x="2855858" y="5545784"/>
                <a:ext cx="1326462" cy="402023"/>
              </a:xfrm>
              <a:prstGeom prst="parallelogram">
                <a:avLst>
                  <a:gd fmla="val 152903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487" name="Google Shape;487;p42"/>
          <p:cNvSpPr/>
          <p:nvPr/>
        </p:nvSpPr>
        <p:spPr>
          <a:xfrm>
            <a:off x="-51148" y="2414721"/>
            <a:ext cx="44186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People Analytics software platform</a:t>
            </a:r>
            <a:endParaRPr/>
          </a:p>
        </p:txBody>
      </p:sp>
      <p:sp>
        <p:nvSpPr>
          <p:cNvPr id="488" name="Google Shape;488;p42"/>
          <p:cNvSpPr/>
          <p:nvPr/>
        </p:nvSpPr>
        <p:spPr>
          <a:xfrm>
            <a:off x="8259418" y="4469956"/>
            <a:ext cx="39111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approach combines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organizational psychology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A.I., predictive models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machine learning</a:t>
            </a:r>
            <a:endParaRPr/>
          </a:p>
        </p:txBody>
      </p:sp>
      <p:sp>
        <p:nvSpPr>
          <p:cNvPr id="489" name="Google Shape;489;p42"/>
          <p:cNvSpPr/>
          <p:nvPr/>
        </p:nvSpPr>
        <p:spPr>
          <a:xfrm>
            <a:off x="4848029" y="1516481"/>
            <a:ext cx="412700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platform </a:t>
            </a:r>
            <a:r>
              <a:rPr b="1" i="0" lang="en-US" sz="2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recommends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US" sz="2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people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based on the </a:t>
            </a:r>
            <a:r>
              <a:rPr b="1" i="0" lang="en-US" sz="2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ideal mix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Lato"/>
              <a:buNone/>
            </a:pPr>
            <a:r>
              <a:rPr b="1" i="0" lang="en-US" sz="2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hard skills and soft traits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each role</a:t>
            </a:r>
            <a:endParaRPr b="1" i="0" sz="2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866650" y="6358868"/>
            <a:ext cx="4325350" cy="504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2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/>
          <p:nvPr/>
        </p:nvSpPr>
        <p:spPr>
          <a:xfrm>
            <a:off x="2973480" y="1388151"/>
            <a:ext cx="5009882" cy="4539185"/>
          </a:xfrm>
          <a:prstGeom prst="roundRect">
            <a:avLst>
              <a:gd fmla="val 2554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3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8" name="Google Shape;498;p43"/>
          <p:cNvGrpSpPr/>
          <p:nvPr/>
        </p:nvGrpSpPr>
        <p:grpSpPr>
          <a:xfrm>
            <a:off x="3609859" y="2543509"/>
            <a:ext cx="2099807" cy="672290"/>
            <a:chOff x="3778825" y="2324570"/>
            <a:chExt cx="2099807" cy="672290"/>
          </a:xfrm>
        </p:grpSpPr>
        <p:pic>
          <p:nvPicPr>
            <p:cNvPr descr="User" id="499" name="Google Shape;49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78825" y="2324570"/>
              <a:ext cx="672290" cy="672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3"/>
            <p:cNvSpPr txBox="1"/>
            <p:nvPr/>
          </p:nvSpPr>
          <p:spPr>
            <a:xfrm>
              <a:off x="4602321" y="2500135"/>
              <a:ext cx="1276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Lato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Candidate 1</a:t>
              </a:r>
              <a:endParaRPr/>
            </a:p>
          </p:txBody>
        </p:sp>
      </p:grpSp>
      <p:sp>
        <p:nvSpPr>
          <p:cNvPr id="501" name="Google Shape;501;p43"/>
          <p:cNvSpPr txBox="1"/>
          <p:nvPr/>
        </p:nvSpPr>
        <p:spPr>
          <a:xfrm>
            <a:off x="1473057" y="3038775"/>
            <a:ext cx="2026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Candidates who applied for the role</a:t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3412435" y="2543509"/>
            <a:ext cx="4120737" cy="1513753"/>
          </a:xfrm>
          <a:prstGeom prst="rect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1199746" y="4322552"/>
            <a:ext cx="25730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Existing employees</a:t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1513005" y="5027902"/>
            <a:ext cx="19465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Passive candidates from databases</a:t>
            </a:r>
            <a:endParaRPr/>
          </a:p>
        </p:txBody>
      </p:sp>
      <p:sp>
        <p:nvSpPr>
          <p:cNvPr id="505" name="Google Shape;505;p43"/>
          <p:cNvSpPr txBox="1"/>
          <p:nvPr/>
        </p:nvSpPr>
        <p:spPr>
          <a:xfrm>
            <a:off x="6263338" y="2119923"/>
            <a:ext cx="9733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Fit score</a:t>
            </a:r>
            <a:endParaRPr/>
          </a:p>
        </p:txBody>
      </p:sp>
      <p:sp>
        <p:nvSpPr>
          <p:cNvPr id="506" name="Google Shape;506;p43"/>
          <p:cNvSpPr txBox="1"/>
          <p:nvPr/>
        </p:nvSpPr>
        <p:spPr>
          <a:xfrm>
            <a:off x="3069911" y="1474204"/>
            <a:ext cx="18437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Sales Manager</a:t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3412436" y="4054698"/>
            <a:ext cx="4120737" cy="843484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3412435" y="4898182"/>
            <a:ext cx="4120737" cy="72973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 &#10; &#10;Description automatically generated" id="509" name="Google Shape;509;p4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4546" y="2757901"/>
            <a:ext cx="1686921" cy="2916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43"/>
          <p:cNvGrpSpPr/>
          <p:nvPr/>
        </p:nvGrpSpPr>
        <p:grpSpPr>
          <a:xfrm>
            <a:off x="3609858" y="3343037"/>
            <a:ext cx="4011518" cy="676800"/>
            <a:chOff x="3778824" y="3311701"/>
            <a:chExt cx="4011518" cy="676800"/>
          </a:xfrm>
        </p:grpSpPr>
        <p:pic>
          <p:nvPicPr>
            <p:cNvPr descr="User" id="511" name="Google Shape;511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78824" y="3311701"/>
              <a:ext cx="676800" cy="6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43"/>
            <p:cNvSpPr txBox="1"/>
            <p:nvPr/>
          </p:nvSpPr>
          <p:spPr>
            <a:xfrm>
              <a:off x="4602321" y="3474388"/>
              <a:ext cx="1276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Lato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Candidate 2</a:t>
              </a:r>
              <a:endParaRPr/>
            </a:p>
          </p:txBody>
        </p:sp>
        <p:pic>
          <p:nvPicPr>
            <p:cNvPr descr="A screenshot of a cell phone &#10; &#10;Description automatically generated" id="513" name="Google Shape;513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81458" y="3532171"/>
              <a:ext cx="1808884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" name="Google Shape;514;p43"/>
          <p:cNvGrpSpPr/>
          <p:nvPr/>
        </p:nvGrpSpPr>
        <p:grpSpPr>
          <a:xfrm>
            <a:off x="3609858" y="4147075"/>
            <a:ext cx="3929800" cy="676800"/>
            <a:chOff x="3778824" y="4273075"/>
            <a:chExt cx="3929800" cy="676800"/>
          </a:xfrm>
        </p:grpSpPr>
        <p:pic>
          <p:nvPicPr>
            <p:cNvPr descr="User" id="515" name="Google Shape;5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78824" y="4273075"/>
              <a:ext cx="676800" cy="6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6" name="Google Shape;516;p43"/>
            <p:cNvSpPr txBox="1"/>
            <p:nvPr/>
          </p:nvSpPr>
          <p:spPr>
            <a:xfrm>
              <a:off x="4602321" y="4448641"/>
              <a:ext cx="1276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Lato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Candidate 3</a:t>
              </a:r>
              <a:endParaRPr/>
            </a:p>
          </p:txBody>
        </p:sp>
        <p:pic>
          <p:nvPicPr>
            <p:cNvPr descr="A screenshot of a cell phone &#10; &#10;Description automatically generated" id="517" name="Google Shape;517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63176" y="4499209"/>
              <a:ext cx="1645448" cy="2255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" name="Google Shape;518;p43"/>
          <p:cNvGrpSpPr/>
          <p:nvPr/>
        </p:nvGrpSpPr>
        <p:grpSpPr>
          <a:xfrm>
            <a:off x="3609858" y="4951112"/>
            <a:ext cx="3913716" cy="676800"/>
            <a:chOff x="3778824" y="5260208"/>
            <a:chExt cx="3913716" cy="676800"/>
          </a:xfrm>
        </p:grpSpPr>
        <p:pic>
          <p:nvPicPr>
            <p:cNvPr descr="User" id="519" name="Google Shape;51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78824" y="5260208"/>
              <a:ext cx="676800" cy="6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43"/>
            <p:cNvSpPr txBox="1"/>
            <p:nvPr/>
          </p:nvSpPr>
          <p:spPr>
            <a:xfrm>
              <a:off x="4602321" y="5422895"/>
              <a:ext cx="1276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Lato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Candidate 4</a:t>
              </a:r>
              <a:endParaRPr/>
            </a:p>
          </p:txBody>
        </p:sp>
        <p:pic>
          <p:nvPicPr>
            <p:cNvPr descr="A screenshot of a cell phone &#10; &#10;Description automatically generated" id="521" name="Google Shape;521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07263" y="5480752"/>
              <a:ext cx="1585277" cy="29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2" name="Google Shape;522;p43"/>
          <p:cNvSpPr/>
          <p:nvPr/>
        </p:nvSpPr>
        <p:spPr>
          <a:xfrm>
            <a:off x="8503848" y="3239681"/>
            <a:ext cx="1448880" cy="52344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Talent acquisition</a:t>
            </a:r>
            <a:endParaRPr/>
          </a:p>
        </p:txBody>
      </p:sp>
      <p:sp>
        <p:nvSpPr>
          <p:cNvPr id="523" name="Google Shape;523;p43"/>
          <p:cNvSpPr/>
          <p:nvPr/>
        </p:nvSpPr>
        <p:spPr>
          <a:xfrm>
            <a:off x="10063054" y="3239680"/>
            <a:ext cx="1448880" cy="52344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potential identification</a:t>
            </a:r>
            <a:endParaRPr/>
          </a:p>
        </p:txBody>
      </p:sp>
      <p:sp>
        <p:nvSpPr>
          <p:cNvPr id="524" name="Google Shape;524;p43"/>
          <p:cNvSpPr/>
          <p:nvPr/>
        </p:nvSpPr>
        <p:spPr>
          <a:xfrm>
            <a:off x="8503848" y="3871383"/>
            <a:ext cx="1448880" cy="52344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Promotions and rotations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10052168" y="3871382"/>
            <a:ext cx="1448880" cy="52344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Succession planning</a:t>
            </a:r>
            <a:endParaRPr/>
          </a:p>
        </p:txBody>
      </p:sp>
      <p:sp>
        <p:nvSpPr>
          <p:cNvPr id="526" name="Google Shape;526;p43"/>
          <p:cNvSpPr/>
          <p:nvPr/>
        </p:nvSpPr>
        <p:spPr>
          <a:xfrm>
            <a:off x="8503848" y="4492583"/>
            <a:ext cx="1448880" cy="52344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Teaming</a:t>
            </a:r>
            <a:endParaRPr/>
          </a:p>
        </p:txBody>
      </p:sp>
      <p:sp>
        <p:nvSpPr>
          <p:cNvPr id="527" name="Google Shape;527;p43"/>
          <p:cNvSpPr/>
          <p:nvPr/>
        </p:nvSpPr>
        <p:spPr>
          <a:xfrm>
            <a:off x="10063054" y="4492583"/>
            <a:ext cx="1448880" cy="52344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Learning and development</a:t>
            </a:r>
            <a:endParaRPr/>
          </a:p>
        </p:txBody>
      </p:sp>
      <p:cxnSp>
        <p:nvCxnSpPr>
          <p:cNvPr id="528" name="Google Shape;528;p43"/>
          <p:cNvCxnSpPr>
            <a:endCxn id="529" idx="6"/>
          </p:cNvCxnSpPr>
          <p:nvPr/>
        </p:nvCxnSpPr>
        <p:spPr>
          <a:xfrm rot="10800000">
            <a:off x="7417557" y="2286526"/>
            <a:ext cx="840000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0" name="Google Shape;530;p43"/>
          <p:cNvSpPr txBox="1"/>
          <p:nvPr/>
        </p:nvSpPr>
        <p:spPr>
          <a:xfrm>
            <a:off x="8441634" y="1632248"/>
            <a:ext cx="30868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1" i="1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Predicted fit scores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encompass </a:t>
            </a: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engagement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retention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– which impact people decisions such as:</a:t>
            </a:r>
            <a:endParaRPr/>
          </a:p>
        </p:txBody>
      </p:sp>
      <p:sp>
        <p:nvSpPr>
          <p:cNvPr id="531" name="Google Shape;531;p43"/>
          <p:cNvSpPr txBox="1"/>
          <p:nvPr/>
        </p:nvSpPr>
        <p:spPr>
          <a:xfrm>
            <a:off x="4025040" y="2119923"/>
            <a:ext cx="12073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Candidates</a:t>
            </a:r>
            <a:endParaRPr/>
          </a:p>
        </p:txBody>
      </p:sp>
      <p:sp>
        <p:nvSpPr>
          <p:cNvPr id="529" name="Google Shape;529;p43"/>
          <p:cNvSpPr/>
          <p:nvPr/>
        </p:nvSpPr>
        <p:spPr>
          <a:xfrm>
            <a:off x="6082461" y="2109984"/>
            <a:ext cx="1335096" cy="35308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43"/>
          <p:cNvGrpSpPr/>
          <p:nvPr/>
        </p:nvGrpSpPr>
        <p:grpSpPr>
          <a:xfrm>
            <a:off x="-336888" y="-574206"/>
            <a:ext cx="2950149" cy="2867681"/>
            <a:chOff x="838199" y="946324"/>
            <a:chExt cx="2950149" cy="2867681"/>
          </a:xfrm>
        </p:grpSpPr>
        <p:sp>
          <p:nvSpPr>
            <p:cNvPr id="533" name="Google Shape;533;p43"/>
            <p:cNvSpPr/>
            <p:nvPr/>
          </p:nvSpPr>
          <p:spPr>
            <a:xfrm>
              <a:off x="838199" y="946324"/>
              <a:ext cx="2923712" cy="2867681"/>
            </a:xfrm>
            <a:prstGeom prst="ellipse">
              <a:avLst/>
            </a:prstGeom>
            <a:solidFill>
              <a:srgbClr val="00B0F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1089699" y="1638388"/>
              <a:ext cx="2698649" cy="18288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"/>
                <a:buNone/>
              </a:pPr>
              <a:r>
                <a:rPr b="1" i="1" lang="en-US" sz="28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Our platform recommends people</a:t>
              </a:r>
              <a:endPara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Our understanding of your needs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Proposed Process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Pricing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About Pulsifi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Appendix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22354" y="1873041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822353" y="2480302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22352" y="3087563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822351" y="3694824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822351" y="4302085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0" name="Google Shape;540;p44"/>
          <p:cNvGrpSpPr/>
          <p:nvPr/>
        </p:nvGrpSpPr>
        <p:grpSpPr>
          <a:xfrm>
            <a:off x="5604900" y="1137766"/>
            <a:ext cx="4571250" cy="4486275"/>
            <a:chOff x="1218557" y="1331031"/>
            <a:chExt cx="4833000" cy="4743160"/>
          </a:xfrm>
        </p:grpSpPr>
        <p:grpSp>
          <p:nvGrpSpPr>
            <p:cNvPr id="541" name="Google Shape;541;p44"/>
            <p:cNvGrpSpPr/>
            <p:nvPr/>
          </p:nvGrpSpPr>
          <p:grpSpPr>
            <a:xfrm>
              <a:off x="1218557" y="1331031"/>
              <a:ext cx="4833000" cy="4743160"/>
              <a:chOff x="3193064" y="580026"/>
              <a:chExt cx="5805870" cy="5697946"/>
            </a:xfrm>
          </p:grpSpPr>
          <p:sp>
            <p:nvSpPr>
              <p:cNvPr id="542" name="Google Shape;542;p44"/>
              <p:cNvSpPr/>
              <p:nvPr/>
            </p:nvSpPr>
            <p:spPr>
              <a:xfrm>
                <a:off x="3619343" y="1061653"/>
                <a:ext cx="4953312" cy="4953312"/>
              </a:xfrm>
              <a:prstGeom prst="blockArc">
                <a:avLst>
                  <a:gd fmla="val 13114286" name="adj1"/>
                  <a:gd fmla="val 16200000" name="adj2"/>
                  <a:gd fmla="val 3900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4"/>
              <p:cNvSpPr/>
              <p:nvPr/>
            </p:nvSpPr>
            <p:spPr>
              <a:xfrm>
                <a:off x="3619343" y="1061653"/>
                <a:ext cx="4953312" cy="4953312"/>
              </a:xfrm>
              <a:prstGeom prst="blockArc">
                <a:avLst>
                  <a:gd fmla="val 10028571" name="adj1"/>
                  <a:gd fmla="val 13114286" name="adj2"/>
                  <a:gd fmla="val 3900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4"/>
              <p:cNvSpPr/>
              <p:nvPr/>
            </p:nvSpPr>
            <p:spPr>
              <a:xfrm>
                <a:off x="3619343" y="1061653"/>
                <a:ext cx="4953312" cy="4953312"/>
              </a:xfrm>
              <a:prstGeom prst="blockArc">
                <a:avLst>
                  <a:gd fmla="val 6942857" name="adj1"/>
                  <a:gd fmla="val 10028571" name="adj2"/>
                  <a:gd fmla="val 3900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4"/>
              <p:cNvSpPr/>
              <p:nvPr/>
            </p:nvSpPr>
            <p:spPr>
              <a:xfrm>
                <a:off x="3619343" y="1061653"/>
                <a:ext cx="4953312" cy="4953312"/>
              </a:xfrm>
              <a:prstGeom prst="blockArc">
                <a:avLst>
                  <a:gd fmla="val 3857143" name="adj1"/>
                  <a:gd fmla="val 6942857" name="adj2"/>
                  <a:gd fmla="val 3900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44"/>
              <p:cNvSpPr/>
              <p:nvPr/>
            </p:nvSpPr>
            <p:spPr>
              <a:xfrm>
                <a:off x="3619343" y="1061653"/>
                <a:ext cx="4953312" cy="4953312"/>
              </a:xfrm>
              <a:prstGeom prst="blockArc">
                <a:avLst>
                  <a:gd fmla="val 771429" name="adj1"/>
                  <a:gd fmla="val 3857143" name="adj2"/>
                  <a:gd fmla="val 3900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44"/>
              <p:cNvSpPr/>
              <p:nvPr/>
            </p:nvSpPr>
            <p:spPr>
              <a:xfrm>
                <a:off x="3619343" y="1061653"/>
                <a:ext cx="4953312" cy="4953312"/>
              </a:xfrm>
              <a:prstGeom prst="blockArc">
                <a:avLst>
                  <a:gd fmla="val 19285714" name="adj1"/>
                  <a:gd fmla="val 771429" name="adj2"/>
                  <a:gd fmla="val 3900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4"/>
              <p:cNvSpPr/>
              <p:nvPr/>
            </p:nvSpPr>
            <p:spPr>
              <a:xfrm>
                <a:off x="3619343" y="1061653"/>
                <a:ext cx="4953312" cy="4953312"/>
              </a:xfrm>
              <a:prstGeom prst="blockArc">
                <a:avLst>
                  <a:gd fmla="val 16200000" name="adj1"/>
                  <a:gd fmla="val 19285714" name="adj2"/>
                  <a:gd fmla="val 3900" name="adj3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4"/>
              <p:cNvSpPr/>
              <p:nvPr/>
            </p:nvSpPr>
            <p:spPr>
              <a:xfrm>
                <a:off x="5345315" y="580026"/>
                <a:ext cx="1501368" cy="1501368"/>
              </a:xfrm>
              <a:custGeom>
                <a:rect b="b" l="l" r="r" t="t"/>
                <a:pathLst>
                  <a:path extrusionOk="0" h="1341556" w="1341556">
                    <a:moveTo>
                      <a:pt x="0" y="670778"/>
                    </a:moveTo>
                    <a:cubicBezTo>
                      <a:pt x="0" y="300318"/>
                      <a:pt x="300318" y="0"/>
                      <a:pt x="670778" y="0"/>
                    </a:cubicBezTo>
                    <a:cubicBezTo>
                      <a:pt x="1041238" y="0"/>
                      <a:pt x="1341556" y="300318"/>
                      <a:pt x="1341556" y="670778"/>
                    </a:cubicBezTo>
                    <a:cubicBezTo>
                      <a:pt x="1341556" y="1041238"/>
                      <a:pt x="1041238" y="1341556"/>
                      <a:pt x="670778" y="1341556"/>
                    </a:cubicBezTo>
                    <a:cubicBezTo>
                      <a:pt x="300318" y="1341556"/>
                      <a:pt x="0" y="1041238"/>
                      <a:pt x="0" y="67077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Lato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Work Attitudes and Behaviors</a:t>
                </a:r>
                <a:endParaRPr/>
              </a:p>
            </p:txBody>
          </p:sp>
          <p:sp>
            <p:nvSpPr>
              <p:cNvPr id="550" name="Google Shape;550;p44"/>
              <p:cNvSpPr/>
              <p:nvPr/>
            </p:nvSpPr>
            <p:spPr>
              <a:xfrm>
                <a:off x="7071287" y="1411209"/>
                <a:ext cx="1501368" cy="1501368"/>
              </a:xfrm>
              <a:custGeom>
                <a:rect b="b" l="l" r="r" t="t"/>
                <a:pathLst>
                  <a:path extrusionOk="0" h="1341556" w="1341556">
                    <a:moveTo>
                      <a:pt x="0" y="670778"/>
                    </a:moveTo>
                    <a:cubicBezTo>
                      <a:pt x="0" y="300318"/>
                      <a:pt x="300318" y="0"/>
                      <a:pt x="670778" y="0"/>
                    </a:cubicBezTo>
                    <a:cubicBezTo>
                      <a:pt x="1041238" y="0"/>
                      <a:pt x="1341556" y="300318"/>
                      <a:pt x="1341556" y="670778"/>
                    </a:cubicBezTo>
                    <a:cubicBezTo>
                      <a:pt x="1341556" y="1041238"/>
                      <a:pt x="1041238" y="1341556"/>
                      <a:pt x="670778" y="1341556"/>
                    </a:cubicBezTo>
                    <a:cubicBezTo>
                      <a:pt x="300318" y="1341556"/>
                      <a:pt x="0" y="1041238"/>
                      <a:pt x="0" y="67077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Lato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Competencies</a:t>
                </a:r>
                <a:endParaRPr/>
              </a:p>
            </p:txBody>
          </p:sp>
          <p:sp>
            <p:nvSpPr>
              <p:cNvPr id="551" name="Google Shape;551;p44"/>
              <p:cNvSpPr/>
              <p:nvPr/>
            </p:nvSpPr>
            <p:spPr>
              <a:xfrm>
                <a:off x="7497566" y="3278863"/>
                <a:ext cx="1501368" cy="1501368"/>
              </a:xfrm>
              <a:custGeom>
                <a:rect b="b" l="l" r="r" t="t"/>
                <a:pathLst>
                  <a:path extrusionOk="0" h="1341556" w="1341556">
                    <a:moveTo>
                      <a:pt x="0" y="670778"/>
                    </a:moveTo>
                    <a:cubicBezTo>
                      <a:pt x="0" y="300318"/>
                      <a:pt x="300318" y="0"/>
                      <a:pt x="670778" y="0"/>
                    </a:cubicBezTo>
                    <a:cubicBezTo>
                      <a:pt x="1041238" y="0"/>
                      <a:pt x="1341556" y="300318"/>
                      <a:pt x="1341556" y="670778"/>
                    </a:cubicBezTo>
                    <a:cubicBezTo>
                      <a:pt x="1341556" y="1041238"/>
                      <a:pt x="1041238" y="1341556"/>
                      <a:pt x="670778" y="1341556"/>
                    </a:cubicBezTo>
                    <a:cubicBezTo>
                      <a:pt x="300318" y="1341556"/>
                      <a:pt x="0" y="1041238"/>
                      <a:pt x="0" y="67077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Lato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Experience</a:t>
                </a:r>
                <a:endParaRPr/>
              </a:p>
            </p:txBody>
          </p:sp>
          <p:sp>
            <p:nvSpPr>
              <p:cNvPr id="552" name="Google Shape;552;p44"/>
              <p:cNvSpPr/>
              <p:nvPr/>
            </p:nvSpPr>
            <p:spPr>
              <a:xfrm>
                <a:off x="6303157" y="4776604"/>
                <a:ext cx="1501368" cy="1501368"/>
              </a:xfrm>
              <a:custGeom>
                <a:rect b="b" l="l" r="r" t="t"/>
                <a:pathLst>
                  <a:path extrusionOk="0" h="1341556" w="1341556">
                    <a:moveTo>
                      <a:pt x="0" y="670778"/>
                    </a:moveTo>
                    <a:cubicBezTo>
                      <a:pt x="0" y="300318"/>
                      <a:pt x="300318" y="0"/>
                      <a:pt x="670778" y="0"/>
                    </a:cubicBezTo>
                    <a:cubicBezTo>
                      <a:pt x="1041238" y="0"/>
                      <a:pt x="1341556" y="300318"/>
                      <a:pt x="1341556" y="670778"/>
                    </a:cubicBezTo>
                    <a:cubicBezTo>
                      <a:pt x="1341556" y="1041238"/>
                      <a:pt x="1041238" y="1341556"/>
                      <a:pt x="670778" y="1341556"/>
                    </a:cubicBezTo>
                    <a:cubicBezTo>
                      <a:pt x="300318" y="1341556"/>
                      <a:pt x="0" y="1041238"/>
                      <a:pt x="0" y="67077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Lato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Cognitive abilities</a:t>
                </a:r>
                <a:endParaRPr/>
              </a:p>
            </p:txBody>
          </p:sp>
          <p:sp>
            <p:nvSpPr>
              <p:cNvPr id="553" name="Google Shape;553;p44"/>
              <p:cNvSpPr/>
              <p:nvPr/>
            </p:nvSpPr>
            <p:spPr>
              <a:xfrm>
                <a:off x="4387473" y="4776604"/>
                <a:ext cx="1501368" cy="1501368"/>
              </a:xfrm>
              <a:custGeom>
                <a:rect b="b" l="l" r="r" t="t"/>
                <a:pathLst>
                  <a:path extrusionOk="0" h="1341556" w="1341556">
                    <a:moveTo>
                      <a:pt x="0" y="670778"/>
                    </a:moveTo>
                    <a:cubicBezTo>
                      <a:pt x="0" y="300318"/>
                      <a:pt x="300318" y="0"/>
                      <a:pt x="670778" y="0"/>
                    </a:cubicBezTo>
                    <a:cubicBezTo>
                      <a:pt x="1041238" y="0"/>
                      <a:pt x="1341556" y="300318"/>
                      <a:pt x="1341556" y="670778"/>
                    </a:cubicBezTo>
                    <a:cubicBezTo>
                      <a:pt x="1341556" y="1041238"/>
                      <a:pt x="1041238" y="1341556"/>
                      <a:pt x="670778" y="1341556"/>
                    </a:cubicBezTo>
                    <a:cubicBezTo>
                      <a:pt x="300318" y="1341556"/>
                      <a:pt x="0" y="1041238"/>
                      <a:pt x="0" y="67077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Lato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Personality</a:t>
                </a:r>
                <a:endParaRPr/>
              </a:p>
            </p:txBody>
          </p:sp>
          <p:sp>
            <p:nvSpPr>
              <p:cNvPr id="554" name="Google Shape;554;p44"/>
              <p:cNvSpPr/>
              <p:nvPr/>
            </p:nvSpPr>
            <p:spPr>
              <a:xfrm>
                <a:off x="3193064" y="3278863"/>
                <a:ext cx="1501368" cy="1501368"/>
              </a:xfrm>
              <a:custGeom>
                <a:rect b="b" l="l" r="r" t="t"/>
                <a:pathLst>
                  <a:path extrusionOk="0" h="1341556" w="1341556">
                    <a:moveTo>
                      <a:pt x="0" y="670778"/>
                    </a:moveTo>
                    <a:cubicBezTo>
                      <a:pt x="0" y="300318"/>
                      <a:pt x="300318" y="0"/>
                      <a:pt x="670778" y="0"/>
                    </a:cubicBezTo>
                    <a:cubicBezTo>
                      <a:pt x="1041238" y="0"/>
                      <a:pt x="1341556" y="300318"/>
                      <a:pt x="1341556" y="670778"/>
                    </a:cubicBezTo>
                    <a:cubicBezTo>
                      <a:pt x="1341556" y="1041238"/>
                      <a:pt x="1041238" y="1341556"/>
                      <a:pt x="670778" y="1341556"/>
                    </a:cubicBezTo>
                    <a:cubicBezTo>
                      <a:pt x="300318" y="1341556"/>
                      <a:pt x="0" y="1041238"/>
                      <a:pt x="0" y="67077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Lato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Work Interest</a:t>
                </a:r>
                <a:endParaRPr/>
              </a:p>
            </p:txBody>
          </p:sp>
          <p:sp>
            <p:nvSpPr>
              <p:cNvPr id="555" name="Google Shape;555;p44"/>
              <p:cNvSpPr/>
              <p:nvPr/>
            </p:nvSpPr>
            <p:spPr>
              <a:xfrm>
                <a:off x="3619344" y="1411209"/>
                <a:ext cx="1501368" cy="1501368"/>
              </a:xfrm>
              <a:custGeom>
                <a:rect b="b" l="l" r="r" t="t"/>
                <a:pathLst>
                  <a:path extrusionOk="0" h="1341556" w="1341556">
                    <a:moveTo>
                      <a:pt x="0" y="670778"/>
                    </a:moveTo>
                    <a:cubicBezTo>
                      <a:pt x="0" y="300318"/>
                      <a:pt x="300318" y="0"/>
                      <a:pt x="670778" y="0"/>
                    </a:cubicBezTo>
                    <a:cubicBezTo>
                      <a:pt x="1041238" y="0"/>
                      <a:pt x="1341556" y="300318"/>
                      <a:pt x="1341556" y="670778"/>
                    </a:cubicBezTo>
                    <a:cubicBezTo>
                      <a:pt x="1341556" y="1041238"/>
                      <a:pt x="1041238" y="1341556"/>
                      <a:pt x="670778" y="1341556"/>
                    </a:cubicBezTo>
                    <a:cubicBezTo>
                      <a:pt x="300318" y="1341556"/>
                      <a:pt x="0" y="1041238"/>
                      <a:pt x="0" y="67077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Lato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Work </a:t>
                </a:r>
                <a:b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b="1" i="0" lang="en-US" sz="1400" u="none" cap="none" strike="noStrik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Culture</a:t>
                </a:r>
                <a:endParaRPr/>
              </a:p>
            </p:txBody>
          </p:sp>
        </p:grpSp>
        <p:pic>
          <p:nvPicPr>
            <p:cNvPr descr="User" id="556" name="Google Shape;556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5598" y="2571606"/>
              <a:ext cx="1401593" cy="14015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7" name="Google Shape;557;p44"/>
          <p:cNvSpPr/>
          <p:nvPr/>
        </p:nvSpPr>
        <p:spPr>
          <a:xfrm>
            <a:off x="4142397" y="815361"/>
            <a:ext cx="1904629" cy="1184273"/>
          </a:xfrm>
          <a:prstGeom prst="wedgeRoundRectCallout">
            <a:avLst>
              <a:gd fmla="val 64426" name="adj1"/>
              <a:gd fmla="val 46797" name="adj2"/>
              <a:gd fmla="val 16667" name="adj3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Fit between employees'  and organization's values predicts </a:t>
            </a:r>
            <a:r>
              <a:rPr b="0" i="1" lang="en-US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soon an employee might leave</a:t>
            </a: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organization</a:t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>
            <a:off x="3723976" y="2601529"/>
            <a:ext cx="1900800" cy="968400"/>
          </a:xfrm>
          <a:prstGeom prst="wedgeRoundRectCallout">
            <a:avLst>
              <a:gd fmla="val 63500" name="adj1"/>
              <a:gd fmla="val 41384" name="adj2"/>
              <a:gd fmla="val 16667" name="adj3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alignment between employees' vocational interests and job type is key to </a:t>
            </a:r>
            <a:r>
              <a:rPr b="0" i="1" lang="en-US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job performance</a:t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4353961" y="4733189"/>
            <a:ext cx="1900800" cy="796523"/>
          </a:xfrm>
          <a:prstGeom prst="wedgeRoundRectCallout">
            <a:avLst>
              <a:gd fmla="val 73866" name="adj1"/>
              <a:gd fmla="val 8012" name="adj2"/>
              <a:gd fmla="val 16667" name="adj3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Personality contributes up to 49% to </a:t>
            </a:r>
            <a:r>
              <a:rPr b="0" i="1" lang="en-US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job performance</a:t>
            </a: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9633131" y="380397"/>
            <a:ext cx="2111206" cy="1510892"/>
          </a:xfrm>
          <a:prstGeom prst="wedgeRoundRectCallout">
            <a:avLst>
              <a:gd fmla="val -114113" name="adj1"/>
              <a:gd fmla="val 24113" name="adj2"/>
              <a:gd fmla="val 16667" name="adj3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 attitudes like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1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leadership</a:t>
            </a: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1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teamwork, motivation to learn </a:t>
            </a: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highly sought after by employers, and contribute to work behaviors like </a:t>
            </a:r>
            <a:r>
              <a:rPr b="0" i="1" lang="en-US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/>
          </a:p>
        </p:txBody>
      </p:sp>
      <p:sp>
        <p:nvSpPr>
          <p:cNvPr id="561" name="Google Shape;561;p44"/>
          <p:cNvSpPr/>
          <p:nvPr/>
        </p:nvSpPr>
        <p:spPr>
          <a:xfrm>
            <a:off x="9565045" y="4676036"/>
            <a:ext cx="1972415" cy="964800"/>
          </a:xfrm>
          <a:prstGeom prst="wedgeRoundRectCallout">
            <a:avLst>
              <a:gd fmla="val -75258" name="adj1"/>
              <a:gd fmla="val -7898" name="adj2"/>
              <a:gd fmla="val 16667" name="adj3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Cognitive ability predicts </a:t>
            </a:r>
            <a:r>
              <a:rPr b="0" i="1" lang="en-US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job performance</a:t>
            </a:r>
            <a:r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especially when job complexity is high</a:t>
            </a:r>
            <a:endParaRPr/>
          </a:p>
        </p:txBody>
      </p:sp>
      <p:sp>
        <p:nvSpPr>
          <p:cNvPr id="562" name="Google Shape;562;p44"/>
          <p:cNvSpPr txBox="1"/>
          <p:nvPr/>
        </p:nvSpPr>
        <p:spPr>
          <a:xfrm>
            <a:off x="440107" y="6093480"/>
            <a:ext cx="839513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Pulsfi’s framework is backed by published organizational psychology research</a:t>
            </a: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6835449" y="3513520"/>
            <a:ext cx="21177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Click here to view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an example of a holistic profile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4" name="Google Shape;564;p44"/>
          <p:cNvGrpSpPr/>
          <p:nvPr/>
        </p:nvGrpSpPr>
        <p:grpSpPr>
          <a:xfrm>
            <a:off x="-336888" y="-574206"/>
            <a:ext cx="2950149" cy="2867681"/>
            <a:chOff x="838199" y="946324"/>
            <a:chExt cx="2950149" cy="2867681"/>
          </a:xfrm>
        </p:grpSpPr>
        <p:sp>
          <p:nvSpPr>
            <p:cNvPr id="565" name="Google Shape;565;p44"/>
            <p:cNvSpPr/>
            <p:nvPr/>
          </p:nvSpPr>
          <p:spPr>
            <a:xfrm>
              <a:off x="838199" y="946324"/>
              <a:ext cx="2923712" cy="2867681"/>
            </a:xfrm>
            <a:prstGeom prst="ellipse">
              <a:avLst/>
            </a:prstGeom>
            <a:solidFill>
              <a:srgbClr val="00B0F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089699" y="1638388"/>
              <a:ext cx="2698649" cy="18288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"/>
                <a:buNone/>
              </a:pPr>
              <a:r>
                <a:rPr b="1" i="1" lang="en-US" sz="28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Based on hard skills and soft traits</a:t>
              </a:r>
              <a:endPara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67" name="Google Shape;567;p44"/>
          <p:cNvGrpSpPr/>
          <p:nvPr/>
        </p:nvGrpSpPr>
        <p:grpSpPr>
          <a:xfrm>
            <a:off x="515354" y="3453573"/>
            <a:ext cx="541078" cy="808647"/>
            <a:chOff x="458764" y="3509228"/>
            <a:chExt cx="706908" cy="1056482"/>
          </a:xfrm>
        </p:grpSpPr>
        <p:pic>
          <p:nvPicPr>
            <p:cNvPr id="568" name="Google Shape;568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8764" y="3509228"/>
              <a:ext cx="706908" cy="706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Google Shape;569;p44"/>
            <p:cNvSpPr txBox="1"/>
            <p:nvPr/>
          </p:nvSpPr>
          <p:spPr>
            <a:xfrm>
              <a:off x="566551" y="4203816"/>
              <a:ext cx="515616" cy="361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Lato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CV</a:t>
              </a:r>
              <a:endParaRPr/>
            </a:p>
          </p:txBody>
        </p:sp>
      </p:grpSp>
      <p:grpSp>
        <p:nvGrpSpPr>
          <p:cNvPr id="570" name="Google Shape;570;p44"/>
          <p:cNvGrpSpPr/>
          <p:nvPr/>
        </p:nvGrpSpPr>
        <p:grpSpPr>
          <a:xfrm>
            <a:off x="1224214" y="3420406"/>
            <a:ext cx="1114409" cy="1017771"/>
            <a:chOff x="2081581" y="3488412"/>
            <a:chExt cx="1455955" cy="1329699"/>
          </a:xfrm>
        </p:grpSpPr>
        <p:pic>
          <p:nvPicPr>
            <p:cNvPr id="571" name="Google Shape;571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58375" y="3488412"/>
              <a:ext cx="713042" cy="748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44"/>
            <p:cNvSpPr txBox="1"/>
            <p:nvPr/>
          </p:nvSpPr>
          <p:spPr>
            <a:xfrm>
              <a:off x="2081581" y="4214954"/>
              <a:ext cx="1455955" cy="60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Lato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Psychometric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Lato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assessments</a:t>
              </a:r>
              <a:endParaRPr/>
            </a:p>
          </p:txBody>
        </p:sp>
      </p:grpSp>
      <p:grpSp>
        <p:nvGrpSpPr>
          <p:cNvPr id="573" name="Google Shape;573;p44"/>
          <p:cNvGrpSpPr/>
          <p:nvPr/>
        </p:nvGrpSpPr>
        <p:grpSpPr>
          <a:xfrm>
            <a:off x="2406624" y="4556746"/>
            <a:ext cx="1077606" cy="958878"/>
            <a:chOff x="1247108" y="4976748"/>
            <a:chExt cx="1407872" cy="1252756"/>
          </a:xfrm>
        </p:grpSpPr>
        <p:pic>
          <p:nvPicPr>
            <p:cNvPr id="574" name="Google Shape;574;p4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73430" y="4976748"/>
              <a:ext cx="849819" cy="502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Google Shape;575;p44"/>
            <p:cNvSpPr txBox="1"/>
            <p:nvPr/>
          </p:nvSpPr>
          <p:spPr>
            <a:xfrm>
              <a:off x="1247108" y="5626348"/>
              <a:ext cx="1407872" cy="603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Lato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Employee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Lato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data</a:t>
              </a:r>
              <a:endParaRPr/>
            </a:p>
          </p:txBody>
        </p:sp>
      </p:grpSp>
      <p:grpSp>
        <p:nvGrpSpPr>
          <p:cNvPr id="576" name="Google Shape;576;p44"/>
          <p:cNvGrpSpPr/>
          <p:nvPr/>
        </p:nvGrpSpPr>
        <p:grpSpPr>
          <a:xfrm>
            <a:off x="2252480" y="3420410"/>
            <a:ext cx="913752" cy="994231"/>
            <a:chOff x="2115001" y="4837794"/>
            <a:chExt cx="1193800" cy="1298943"/>
          </a:xfrm>
        </p:grpSpPr>
        <p:pic>
          <p:nvPicPr>
            <p:cNvPr id="577" name="Google Shape;577;p4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372775" y="4837794"/>
              <a:ext cx="678252" cy="664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44"/>
            <p:cNvSpPr txBox="1"/>
            <p:nvPr/>
          </p:nvSpPr>
          <p:spPr>
            <a:xfrm>
              <a:off x="2115001" y="5533581"/>
              <a:ext cx="1193800" cy="603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Lato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Social media</a:t>
              </a:r>
              <a:endParaRPr/>
            </a:p>
          </p:txBody>
        </p:sp>
      </p:grpSp>
      <p:sp>
        <p:nvSpPr>
          <p:cNvPr id="579" name="Google Shape;579;p44"/>
          <p:cNvSpPr txBox="1"/>
          <p:nvPr/>
        </p:nvSpPr>
        <p:spPr>
          <a:xfrm>
            <a:off x="817346" y="5068048"/>
            <a:ext cx="832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Video 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interview</a:t>
            </a:r>
            <a:endParaRPr/>
          </a:p>
        </p:txBody>
      </p:sp>
      <p:sp>
        <p:nvSpPr>
          <p:cNvPr id="580" name="Google Shape;580;p44"/>
          <p:cNvSpPr txBox="1"/>
          <p:nvPr/>
        </p:nvSpPr>
        <p:spPr>
          <a:xfrm>
            <a:off x="1595135" y="5068049"/>
            <a:ext cx="10374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Game-based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Assessments</a:t>
            </a:r>
            <a:endParaRPr/>
          </a:p>
        </p:txBody>
      </p:sp>
      <p:sp>
        <p:nvSpPr>
          <p:cNvPr id="581" name="Google Shape;581;p44"/>
          <p:cNvSpPr txBox="1"/>
          <p:nvPr/>
        </p:nvSpPr>
        <p:spPr>
          <a:xfrm>
            <a:off x="1212894" y="5586427"/>
            <a:ext cx="11128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…and others</a:t>
            </a:r>
            <a:endParaRPr/>
          </a:p>
        </p:txBody>
      </p:sp>
      <p:sp>
        <p:nvSpPr>
          <p:cNvPr id="582" name="Google Shape;582;p44"/>
          <p:cNvSpPr txBox="1"/>
          <p:nvPr/>
        </p:nvSpPr>
        <p:spPr>
          <a:xfrm>
            <a:off x="65775" y="5081496"/>
            <a:ext cx="7729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Chatbots</a:t>
            </a:r>
            <a:endParaRPr/>
          </a:p>
        </p:txBody>
      </p:sp>
      <p:pic>
        <p:nvPicPr>
          <p:cNvPr id="583" name="Google Shape;58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4107" y="4515053"/>
            <a:ext cx="537367" cy="53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28973" y="4544822"/>
            <a:ext cx="532977" cy="532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0657" y="4627654"/>
            <a:ext cx="406055" cy="40605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4"/>
          <p:cNvSpPr/>
          <p:nvPr/>
        </p:nvSpPr>
        <p:spPr>
          <a:xfrm>
            <a:off x="120862" y="2683144"/>
            <a:ext cx="3296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unify people data across multiple sources</a:t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-437881" y="2544392"/>
            <a:ext cx="3872828" cy="3349812"/>
          </a:xfrm>
          <a:prstGeom prst="roundRect">
            <a:avLst>
              <a:gd fmla="val 9849" name="adj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/>
          <p:nvPr/>
        </p:nvSpPr>
        <p:spPr>
          <a:xfrm>
            <a:off x="842821" y="2432138"/>
            <a:ext cx="2020453" cy="3260676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12200" lIns="36000" spcFirstLastPara="1" rIns="36000" wrap="square" tIns="112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algorithm based 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organizational psychology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optimize performance for each job</a:t>
            </a: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3065319" y="3750757"/>
            <a:ext cx="428336" cy="501072"/>
          </a:xfrm>
          <a:custGeom>
            <a:rect b="b" l="l" r="r" t="t"/>
            <a:pathLst>
              <a:path extrusionOk="0" h="501072" w="428336">
                <a:moveTo>
                  <a:pt x="0" y="100214"/>
                </a:moveTo>
                <a:lnTo>
                  <a:pt x="214168" y="100214"/>
                </a:lnTo>
                <a:lnTo>
                  <a:pt x="214168" y="0"/>
                </a:lnTo>
                <a:lnTo>
                  <a:pt x="428336" y="250536"/>
                </a:lnTo>
                <a:lnTo>
                  <a:pt x="214168" y="501072"/>
                </a:lnTo>
                <a:lnTo>
                  <a:pt x="214168" y="400858"/>
                </a:lnTo>
                <a:lnTo>
                  <a:pt x="0" y="400858"/>
                </a:lnTo>
                <a:lnTo>
                  <a:pt x="0" y="10021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100200" lIns="0" spcFirstLastPara="1" rIns="128500" wrap="square" tIns="100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45"/>
          <p:cNvSpPr/>
          <p:nvPr/>
        </p:nvSpPr>
        <p:spPr>
          <a:xfrm>
            <a:off x="3671455" y="2432138"/>
            <a:ext cx="2020453" cy="3260676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12200" lIns="36000" spcFirstLastPara="1" rIns="36000" wrap="square" tIns="112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Benchmark existing employees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identify traits which predict outcomes like performance</a:t>
            </a:r>
            <a:endParaRPr/>
          </a:p>
        </p:txBody>
      </p:sp>
      <p:sp>
        <p:nvSpPr>
          <p:cNvPr id="595" name="Google Shape;595;p45"/>
          <p:cNvSpPr/>
          <p:nvPr/>
        </p:nvSpPr>
        <p:spPr>
          <a:xfrm>
            <a:off x="5893954" y="3750757"/>
            <a:ext cx="428336" cy="501072"/>
          </a:xfrm>
          <a:custGeom>
            <a:rect b="b" l="l" r="r" t="t"/>
            <a:pathLst>
              <a:path extrusionOk="0" h="501072" w="428336">
                <a:moveTo>
                  <a:pt x="0" y="100214"/>
                </a:moveTo>
                <a:lnTo>
                  <a:pt x="214168" y="100214"/>
                </a:lnTo>
                <a:lnTo>
                  <a:pt x="214168" y="0"/>
                </a:lnTo>
                <a:lnTo>
                  <a:pt x="428336" y="250536"/>
                </a:lnTo>
                <a:lnTo>
                  <a:pt x="214168" y="501072"/>
                </a:lnTo>
                <a:lnTo>
                  <a:pt x="214168" y="400858"/>
                </a:lnTo>
                <a:lnTo>
                  <a:pt x="0" y="400858"/>
                </a:lnTo>
                <a:lnTo>
                  <a:pt x="0" y="10021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100200" lIns="0" spcFirstLastPara="1" rIns="128500" wrap="square" tIns="100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45"/>
          <p:cNvSpPr/>
          <p:nvPr/>
        </p:nvSpPr>
        <p:spPr>
          <a:xfrm>
            <a:off x="6500090" y="2432138"/>
            <a:ext cx="2020453" cy="3260676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12200" lIns="112200" spcFirstLastPara="1" rIns="112200" wrap="square" tIns="112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Align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mix of traits with HR and hiring managers</a:t>
            </a:r>
            <a:endParaRPr/>
          </a:p>
        </p:txBody>
      </p:sp>
      <p:sp>
        <p:nvSpPr>
          <p:cNvPr id="597" name="Google Shape;597;p45"/>
          <p:cNvSpPr/>
          <p:nvPr/>
        </p:nvSpPr>
        <p:spPr>
          <a:xfrm>
            <a:off x="8722589" y="3750757"/>
            <a:ext cx="428336" cy="501072"/>
          </a:xfrm>
          <a:custGeom>
            <a:rect b="b" l="l" r="r" t="t"/>
            <a:pathLst>
              <a:path extrusionOk="0" h="501072" w="428336">
                <a:moveTo>
                  <a:pt x="0" y="100214"/>
                </a:moveTo>
                <a:lnTo>
                  <a:pt x="214168" y="100214"/>
                </a:lnTo>
                <a:lnTo>
                  <a:pt x="214168" y="0"/>
                </a:lnTo>
                <a:lnTo>
                  <a:pt x="428336" y="250536"/>
                </a:lnTo>
                <a:lnTo>
                  <a:pt x="214168" y="501072"/>
                </a:lnTo>
                <a:lnTo>
                  <a:pt x="214168" y="400858"/>
                </a:lnTo>
                <a:lnTo>
                  <a:pt x="0" y="400858"/>
                </a:lnTo>
                <a:lnTo>
                  <a:pt x="0" y="10021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100200" lIns="0" spcFirstLastPara="1" rIns="128500" wrap="square" tIns="100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9328725" y="2432138"/>
            <a:ext cx="2020453" cy="3260676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12200" lIns="36000" spcFirstLastPara="1" rIns="36000" wrap="square" tIns="112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Machine learning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actual selection and hiring choices, and post-hire performance</a:t>
            </a:r>
            <a:endParaRPr/>
          </a:p>
        </p:txBody>
      </p:sp>
      <p:sp>
        <p:nvSpPr>
          <p:cNvPr id="599" name="Google Shape;599;p45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p45"/>
          <p:cNvSpPr/>
          <p:nvPr/>
        </p:nvSpPr>
        <p:spPr>
          <a:xfrm flipH="1">
            <a:off x="7625930" y="1633407"/>
            <a:ext cx="2743200" cy="676365"/>
          </a:xfrm>
          <a:prstGeom prst="uturnArrow">
            <a:avLst>
              <a:gd fmla="val 2768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45"/>
          <p:cNvGrpSpPr/>
          <p:nvPr/>
        </p:nvGrpSpPr>
        <p:grpSpPr>
          <a:xfrm>
            <a:off x="-336888" y="-574206"/>
            <a:ext cx="2950149" cy="2867681"/>
            <a:chOff x="838199" y="946324"/>
            <a:chExt cx="2950149" cy="2867681"/>
          </a:xfrm>
        </p:grpSpPr>
        <p:sp>
          <p:nvSpPr>
            <p:cNvPr id="602" name="Google Shape;602;p45"/>
            <p:cNvSpPr/>
            <p:nvPr/>
          </p:nvSpPr>
          <p:spPr>
            <a:xfrm>
              <a:off x="838199" y="946324"/>
              <a:ext cx="2923712" cy="2867681"/>
            </a:xfrm>
            <a:prstGeom prst="ellipse">
              <a:avLst/>
            </a:prstGeom>
            <a:solidFill>
              <a:srgbClr val="00B0F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1089699" y="1638388"/>
              <a:ext cx="2698649" cy="18288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ato"/>
                <a:buNone/>
              </a:pPr>
              <a:r>
                <a:rPr b="1" i="1" lang="en-US" sz="28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According to the ideal mix for each role</a:t>
              </a:r>
              <a:endPara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604" name="Google Shape;6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235" y="2810846"/>
            <a:ext cx="603624" cy="60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9520" y="2750497"/>
            <a:ext cx="724323" cy="72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0746" y="2813088"/>
            <a:ext cx="599141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5"/>
          <p:cNvSpPr txBox="1"/>
          <p:nvPr/>
        </p:nvSpPr>
        <p:spPr>
          <a:xfrm>
            <a:off x="7035795" y="1202892"/>
            <a:ext cx="39234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Ongoing feedback refines algorithms</a:t>
            </a:r>
            <a:endParaRPr/>
          </a:p>
        </p:txBody>
      </p:sp>
      <p:pic>
        <p:nvPicPr>
          <p:cNvPr id="608" name="Google Shape;60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0994" y="2731283"/>
            <a:ext cx="1075914" cy="7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/>
          <p:nvPr/>
        </p:nvSpPr>
        <p:spPr>
          <a:xfrm>
            <a:off x="5444836" y="1769959"/>
            <a:ext cx="7129173" cy="6797921"/>
          </a:xfrm>
          <a:prstGeom prst="ellipse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1251974" y="1769960"/>
            <a:ext cx="6151014" cy="586521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6"/>
          <p:cNvSpPr/>
          <p:nvPr/>
        </p:nvSpPr>
        <p:spPr>
          <a:xfrm>
            <a:off x="-2788831" y="1769961"/>
            <a:ext cx="6151013" cy="586521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Lato"/>
              <a:buNone/>
            </a:pPr>
            <a:r>
              <a:rPr lang="en-US" sz="3600">
                <a:solidFill>
                  <a:srgbClr val="00B0F0"/>
                </a:solidFill>
              </a:rPr>
              <a:t>Case study: </a:t>
            </a:r>
            <a:r>
              <a:rPr lang="en-US" sz="3600"/>
              <a:t>We successfully help a multinational improve their recruitment</a:t>
            </a:r>
            <a:endParaRPr sz="3600"/>
          </a:p>
        </p:txBody>
      </p:sp>
      <p:sp>
        <p:nvSpPr>
          <p:cNvPr id="617" name="Google Shape;617;p46"/>
          <p:cNvSpPr/>
          <p:nvPr/>
        </p:nvSpPr>
        <p:spPr>
          <a:xfrm>
            <a:off x="250066" y="2386786"/>
            <a:ext cx="2875729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Nestlé’s top-rated Management Trainee program attracts thousands of applicants annually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Reviewing applications was manual, and it was challenging to consistently identify candidates with traits that were important to hiring managers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46"/>
          <p:cNvSpPr/>
          <p:nvPr/>
        </p:nvSpPr>
        <p:spPr>
          <a:xfrm>
            <a:off x="3462578" y="2340274"/>
            <a:ext cx="3954379" cy="324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What we do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Predict and assess mix of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hard and soft traits of candidates: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 attitudes and behavior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Personality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 interest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 culture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Cognitive abilities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Education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 internship / experience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via CV, psychometric assessments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video interviews</a:t>
            </a: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7283737" y="2296692"/>
            <a:ext cx="36375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Outcome and benefits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Lato"/>
              <a:buNone/>
            </a:pPr>
            <a:r>
              <a:rPr b="0" i="0" lang="en-US" sz="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b="0" i="0" lang="en-US" sz="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Selected </a:t>
            </a:r>
            <a:r>
              <a:rPr b="1" i="0" lang="en-US" sz="20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top 200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candidates from </a:t>
            </a:r>
            <a:r>
              <a:rPr b="1" i="0" lang="en-US" sz="20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3,000+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applicants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0" name="Google Shape;620;p46"/>
          <p:cNvGrpSpPr/>
          <p:nvPr/>
        </p:nvGrpSpPr>
        <p:grpSpPr>
          <a:xfrm>
            <a:off x="9768793" y="3576578"/>
            <a:ext cx="1610903" cy="1120094"/>
            <a:chOff x="9706496" y="3278543"/>
            <a:chExt cx="1610903" cy="1120094"/>
          </a:xfrm>
        </p:grpSpPr>
        <p:sp>
          <p:nvSpPr>
            <p:cNvPr id="621" name="Google Shape;621;p46"/>
            <p:cNvSpPr/>
            <p:nvPr/>
          </p:nvSpPr>
          <p:spPr>
            <a:xfrm>
              <a:off x="10015160" y="3398362"/>
              <a:ext cx="993575" cy="1000275"/>
            </a:xfrm>
            <a:prstGeom prst="ellipse">
              <a:avLst/>
            </a:prstGeom>
            <a:solidFill>
              <a:srgbClr val="DEEBF7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9706496" y="3685659"/>
              <a:ext cx="16109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reduction in manhours</a:t>
              </a:r>
              <a:endParaRPr b="0" baseline="3000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10078175" y="3278543"/>
              <a:ext cx="8675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400"/>
                <a:buFont typeface="Lato"/>
                <a:buNone/>
              </a:pPr>
              <a:r>
                <a:rPr b="1" i="0" lang="en-US" sz="2400" u="none" cap="none" strike="noStrike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</a:rPr>
                <a:t>70%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46"/>
          <p:cNvGrpSpPr/>
          <p:nvPr/>
        </p:nvGrpSpPr>
        <p:grpSpPr>
          <a:xfrm>
            <a:off x="7166600" y="3576578"/>
            <a:ext cx="2765166" cy="1151820"/>
            <a:chOff x="7328824" y="3488402"/>
            <a:chExt cx="2765166" cy="1151820"/>
          </a:xfrm>
        </p:grpSpPr>
        <p:sp>
          <p:nvSpPr>
            <p:cNvPr id="625" name="Google Shape;625;p46"/>
            <p:cNvSpPr/>
            <p:nvPr/>
          </p:nvSpPr>
          <p:spPr>
            <a:xfrm>
              <a:off x="8194091" y="3643022"/>
              <a:ext cx="997200" cy="997200"/>
            </a:xfrm>
            <a:prstGeom prst="ellipse">
              <a:avLst/>
            </a:prstGeom>
            <a:solidFill>
              <a:srgbClr val="DEEBF7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7328824" y="3892235"/>
              <a:ext cx="27651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quality improvement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 candidate selection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8198286" y="3488402"/>
              <a:ext cx="10262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400"/>
                <a:buFont typeface="Lato"/>
                <a:buNone/>
              </a:pPr>
              <a:r>
                <a:rPr b="1" i="0" lang="en-US" sz="2400" u="none" cap="none" strike="noStrike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</a:rPr>
                <a:t>100%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46"/>
          <p:cNvGrpSpPr/>
          <p:nvPr/>
        </p:nvGrpSpPr>
        <p:grpSpPr>
          <a:xfrm>
            <a:off x="7588104" y="4702593"/>
            <a:ext cx="1922158" cy="1242545"/>
            <a:chOff x="7828906" y="5034990"/>
            <a:chExt cx="1922158" cy="1242545"/>
          </a:xfrm>
        </p:grpSpPr>
        <p:sp>
          <p:nvSpPr>
            <p:cNvPr id="629" name="Google Shape;629;p46"/>
            <p:cNvSpPr/>
            <p:nvPr/>
          </p:nvSpPr>
          <p:spPr>
            <a:xfrm>
              <a:off x="8250897" y="5155631"/>
              <a:ext cx="997200" cy="997200"/>
            </a:xfrm>
            <a:prstGeom prst="ellipse">
              <a:avLst/>
            </a:prstGeom>
            <a:solidFill>
              <a:srgbClr val="DEEBF7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7828906" y="5692760"/>
              <a:ext cx="19221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image as a modern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employer</a:t>
              </a: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8076450" y="5034990"/>
              <a:ext cx="14270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Lato"/>
                <a:buNone/>
              </a:pPr>
              <a:r>
                <a:rPr b="1" i="0" lang="en-US" sz="2000" u="none" cap="none" strike="noStrike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</a:rPr>
                <a:t>Enhanced </a:t>
              </a:r>
              <a:br>
                <a:rPr b="1" i="0" lang="en-US" sz="2000" u="none" cap="none" strike="noStrike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1" i="0" lang="en-US" sz="2000" u="none" cap="none" strike="noStrike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</a:rPr>
                <a:t>brand</a:t>
              </a:r>
              <a:endParaRPr b="1" i="0" sz="10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32" name="Google Shape;632;p46"/>
          <p:cNvGrpSpPr/>
          <p:nvPr/>
        </p:nvGrpSpPr>
        <p:grpSpPr>
          <a:xfrm>
            <a:off x="9300902" y="4702593"/>
            <a:ext cx="2546685" cy="1225291"/>
            <a:chOff x="9426441" y="5113748"/>
            <a:chExt cx="2546685" cy="1225291"/>
          </a:xfrm>
        </p:grpSpPr>
        <p:sp>
          <p:nvSpPr>
            <p:cNvPr id="633" name="Google Shape;633;p46"/>
            <p:cNvSpPr/>
            <p:nvPr/>
          </p:nvSpPr>
          <p:spPr>
            <a:xfrm>
              <a:off x="10197003" y="5183375"/>
              <a:ext cx="997200" cy="997200"/>
            </a:xfrm>
            <a:prstGeom prst="ellipse">
              <a:avLst/>
            </a:prstGeom>
            <a:solidFill>
              <a:srgbClr val="DEEBF7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9548667" y="5113748"/>
              <a:ext cx="23022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2000"/>
                <a:buFont typeface="Lato"/>
                <a:buNone/>
              </a:pPr>
              <a:r>
                <a:rPr b="1" i="0" lang="en-US" sz="2000" u="none" cap="none" strike="noStrike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</a:rPr>
                <a:t>3 weeks → 3 days</a:t>
              </a:r>
              <a:r>
                <a:rPr b="1" i="0" lang="en-US" sz="1800" u="none" cap="none" strike="noStrike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9426441" y="5508042"/>
              <a:ext cx="254668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ato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typical time to notify candidates in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between stages</a:t>
              </a:r>
              <a:endParaRPr/>
            </a:p>
          </p:txBody>
        </p:sp>
      </p:grpSp>
      <p:sp>
        <p:nvSpPr>
          <p:cNvPr id="636" name="Google Shape;636;p46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ulsifi_logo_large.png" id="637" name="Google Shape;63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6434395"/>
            <a:ext cx="982079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6"/>
          <p:cNvSpPr txBox="1"/>
          <p:nvPr>
            <p:ph idx="12" type="sldNum"/>
          </p:nvPr>
        </p:nvSpPr>
        <p:spPr>
          <a:xfrm>
            <a:off x="8679875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nestle logo" id="639" name="Google Shape;63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9836" y="1302216"/>
            <a:ext cx="1456362" cy="42016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6"/>
          <p:cNvSpPr txBox="1"/>
          <p:nvPr/>
        </p:nvSpPr>
        <p:spPr>
          <a:xfrm>
            <a:off x="440107" y="6093480"/>
            <a:ext cx="839513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Nestlé Malaysia and Singapore use Pulsifi to select young talent such as Management Trainees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Lato"/>
              <a:buNone/>
            </a:pPr>
            <a:r>
              <a:rPr lang="en-US" sz="3600">
                <a:solidFill>
                  <a:srgbClr val="00B0F0"/>
                </a:solidFill>
              </a:rPr>
              <a:t>Our team </a:t>
            </a:r>
            <a:r>
              <a:rPr lang="en-US" sz="3600"/>
              <a:t>brings you the right set of expertise</a:t>
            </a:r>
            <a:endParaRPr/>
          </a:p>
        </p:txBody>
      </p:sp>
      <p:sp>
        <p:nvSpPr>
          <p:cNvPr id="646" name="Google Shape;646;p47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7" name="Google Shape;647;p47"/>
          <p:cNvSpPr txBox="1"/>
          <p:nvPr/>
        </p:nvSpPr>
        <p:spPr>
          <a:xfrm>
            <a:off x="7438946" y="3399706"/>
            <a:ext cx="39148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Lato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Built other successful companies</a:t>
            </a:r>
            <a:endParaRPr b="0" i="0" sz="1000" u="none" cap="none" strike="noStrike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8" name="Google Shape;648;p47"/>
          <p:cNvGrpSpPr/>
          <p:nvPr/>
        </p:nvGrpSpPr>
        <p:grpSpPr>
          <a:xfrm>
            <a:off x="7243328" y="3785080"/>
            <a:ext cx="4296705" cy="633496"/>
            <a:chOff x="7065493" y="3785080"/>
            <a:chExt cx="4296705" cy="633496"/>
          </a:xfrm>
        </p:grpSpPr>
        <p:pic>
          <p:nvPicPr>
            <p:cNvPr descr="Untitled-3_dark.png" id="649" name="Google Shape;649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5493" y="3931981"/>
              <a:ext cx="1068738" cy="339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1200" y="3817162"/>
              <a:ext cx="1280998" cy="5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1" name="Google Shape;651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56314" y="3785080"/>
              <a:ext cx="748813" cy="633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2" name="Google Shape;652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27210" y="3971609"/>
              <a:ext cx="831907" cy="2604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3" name="Google Shape;653;p47"/>
          <p:cNvSpPr txBox="1"/>
          <p:nvPr/>
        </p:nvSpPr>
        <p:spPr>
          <a:xfrm>
            <a:off x="929860" y="1745839"/>
            <a:ext cx="53142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Lato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Human resources, psychology and consulting</a:t>
            </a:r>
            <a:endParaRPr b="0" i="0" sz="1000" u="none" cap="none" strike="noStrike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47"/>
          <p:cNvSpPr txBox="1"/>
          <p:nvPr/>
        </p:nvSpPr>
        <p:spPr>
          <a:xfrm>
            <a:off x="7135805" y="1745839"/>
            <a:ext cx="44855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Lato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Artificial intelligence and data science</a:t>
            </a:r>
            <a:endParaRPr b="0" i="0" sz="1000" u="none" cap="none" strike="noStrike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47"/>
          <p:cNvSpPr txBox="1"/>
          <p:nvPr/>
        </p:nvSpPr>
        <p:spPr>
          <a:xfrm>
            <a:off x="1083294" y="3399706"/>
            <a:ext cx="50273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Lato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Software engineering and user experience</a:t>
            </a:r>
            <a:endParaRPr b="0" i="0" sz="1000" u="none" cap="none" strike="noStrike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47"/>
          <p:cNvSpPr txBox="1"/>
          <p:nvPr/>
        </p:nvSpPr>
        <p:spPr>
          <a:xfrm>
            <a:off x="2164774" y="4846051"/>
            <a:ext cx="27190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Lato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Investors and advisors</a:t>
            </a:r>
            <a:endParaRPr b="0" i="0" sz="1000" u="none" cap="none" strike="noStrike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47"/>
          <p:cNvSpPr txBox="1"/>
          <p:nvPr/>
        </p:nvSpPr>
        <p:spPr>
          <a:xfrm>
            <a:off x="8497013" y="4807585"/>
            <a:ext cx="17620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Lato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Tech partners</a:t>
            </a:r>
            <a:endParaRPr b="0" i="0" sz="1000" u="none" cap="none" strike="noStrike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8" name="Google Shape;658;p47"/>
          <p:cNvGrpSpPr/>
          <p:nvPr/>
        </p:nvGrpSpPr>
        <p:grpSpPr>
          <a:xfrm>
            <a:off x="6803745" y="2165750"/>
            <a:ext cx="5149642" cy="991205"/>
            <a:chOff x="6737485" y="2165750"/>
            <a:chExt cx="5149642" cy="991205"/>
          </a:xfrm>
        </p:grpSpPr>
        <p:pic>
          <p:nvPicPr>
            <p:cNvPr id="659" name="Google Shape;659;p4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644137" y="2342274"/>
              <a:ext cx="1242990" cy="240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68552" y="2258783"/>
              <a:ext cx="891771" cy="4072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47"/>
            <p:cNvSpPr txBox="1"/>
            <p:nvPr/>
          </p:nvSpPr>
          <p:spPr>
            <a:xfrm>
              <a:off x="7972710" y="2752122"/>
              <a:ext cx="15119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MS, Computer Science </a:t>
              </a:r>
              <a:b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&amp; Machine Learning</a:t>
              </a:r>
              <a:endParaRPr/>
            </a:p>
          </p:txBody>
        </p:sp>
        <p:pic>
          <p:nvPicPr>
            <p:cNvPr id="662" name="Google Shape;662;p4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193433" y="2294786"/>
              <a:ext cx="1070507" cy="335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47"/>
            <p:cNvSpPr txBox="1"/>
            <p:nvPr/>
          </p:nvSpPr>
          <p:spPr>
            <a:xfrm>
              <a:off x="9660013" y="2752122"/>
              <a:ext cx="7088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BS, Math</a:t>
              </a:r>
              <a:endParaRPr/>
            </a:p>
          </p:txBody>
        </p:sp>
        <p:pic>
          <p:nvPicPr>
            <p:cNvPr id="664" name="Google Shape;664;p4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975777" y="2165750"/>
              <a:ext cx="839802" cy="590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5" name="Google Shape;665;p47"/>
            <p:cNvSpPr txBox="1"/>
            <p:nvPr/>
          </p:nvSpPr>
          <p:spPr>
            <a:xfrm>
              <a:off x="6737485" y="2756845"/>
              <a:ext cx="13163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PhD, Mathematical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Modeling </a:t>
              </a:r>
              <a:endParaRPr/>
            </a:p>
          </p:txBody>
        </p:sp>
      </p:grpSp>
      <p:grpSp>
        <p:nvGrpSpPr>
          <p:cNvPr id="666" name="Google Shape;666;p47"/>
          <p:cNvGrpSpPr/>
          <p:nvPr/>
        </p:nvGrpSpPr>
        <p:grpSpPr>
          <a:xfrm>
            <a:off x="7411758" y="5274075"/>
            <a:ext cx="4041180" cy="399944"/>
            <a:chOff x="7194093" y="5274075"/>
            <a:chExt cx="4041180" cy="399944"/>
          </a:xfrm>
        </p:grpSpPr>
        <p:pic>
          <p:nvPicPr>
            <p:cNvPr id="667" name="Google Shape;667;p4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906894" y="5279800"/>
              <a:ext cx="1033232" cy="388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p4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94093" y="5274075"/>
              <a:ext cx="784204" cy="399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4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062054" y="5328967"/>
              <a:ext cx="725400" cy="29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4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051557" y="5343300"/>
              <a:ext cx="1183716" cy="2663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1" name="Google Shape;671;p47"/>
          <p:cNvGrpSpPr/>
          <p:nvPr/>
        </p:nvGrpSpPr>
        <p:grpSpPr>
          <a:xfrm>
            <a:off x="55806" y="5175079"/>
            <a:ext cx="6770357" cy="973780"/>
            <a:chOff x="17334" y="5175079"/>
            <a:chExt cx="6770357" cy="973780"/>
          </a:xfrm>
        </p:grpSpPr>
        <p:pic>
          <p:nvPicPr>
            <p:cNvPr id="672" name="Google Shape;672;p4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958121" y="5252538"/>
              <a:ext cx="859186" cy="443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47"/>
            <p:cNvSpPr txBox="1"/>
            <p:nvPr/>
          </p:nvSpPr>
          <p:spPr>
            <a:xfrm>
              <a:off x="4046114" y="5717972"/>
              <a:ext cx="6832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Prof, A.I.</a:t>
              </a:r>
              <a:endParaRPr b="1" i="0" sz="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74" name="Google Shape;674;p4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662127" y="5279799"/>
              <a:ext cx="938396" cy="388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4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52315" y="5274075"/>
              <a:ext cx="784204" cy="399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6" name="Google Shape;676;p47"/>
            <p:cNvSpPr txBox="1"/>
            <p:nvPr/>
          </p:nvSpPr>
          <p:spPr>
            <a:xfrm>
              <a:off x="17334" y="5717972"/>
              <a:ext cx="162255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Lato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Ex Regional Operating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Lato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Officer</a:t>
              </a:r>
              <a:endParaRPr b="1" i="0" sz="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7" name="Google Shape;677;p47"/>
            <p:cNvSpPr txBox="1"/>
            <p:nvPr/>
          </p:nvSpPr>
          <p:spPr>
            <a:xfrm>
              <a:off x="1489964" y="5717972"/>
              <a:ext cx="1282723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Lato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Ex Senior Partner</a:t>
              </a:r>
              <a:endParaRPr b="1" i="0" sz="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8" name="Google Shape;678;p47"/>
            <p:cNvSpPr txBox="1"/>
            <p:nvPr/>
          </p:nvSpPr>
          <p:spPr>
            <a:xfrm>
              <a:off x="2645347" y="5717972"/>
              <a:ext cx="13981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Lato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Managing Director </a:t>
              </a:r>
              <a:endParaRPr b="1" i="0" sz="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79" name="Google Shape;679;p4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91573" y="5252539"/>
              <a:ext cx="874083" cy="443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0" name="Google Shape;680;p47"/>
            <p:cNvSpPr txBox="1"/>
            <p:nvPr/>
          </p:nvSpPr>
          <p:spPr>
            <a:xfrm>
              <a:off x="5048941" y="5717972"/>
              <a:ext cx="152798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Ex HR Business Partner</a:t>
              </a:r>
              <a:endParaRPr b="1" i="0" sz="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81" name="Google Shape;681;p4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88982" y="5175079"/>
              <a:ext cx="900268" cy="567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4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877283" y="5306929"/>
              <a:ext cx="910408" cy="3034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3" name="Google Shape;683;p47"/>
          <p:cNvGrpSpPr/>
          <p:nvPr/>
        </p:nvGrpSpPr>
        <p:grpSpPr>
          <a:xfrm>
            <a:off x="505148" y="3498414"/>
            <a:ext cx="6183630" cy="1196117"/>
            <a:chOff x="531652" y="3498414"/>
            <a:chExt cx="6183630" cy="1196117"/>
          </a:xfrm>
        </p:grpSpPr>
        <p:pic>
          <p:nvPicPr>
            <p:cNvPr id="684" name="Google Shape;684;p4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31652" y="4000804"/>
              <a:ext cx="1159970" cy="191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4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373079" y="3939370"/>
              <a:ext cx="936812" cy="33225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</p:pic>
        <p:sp>
          <p:nvSpPr>
            <p:cNvPr id="686" name="Google Shape;686;p47"/>
            <p:cNvSpPr txBox="1"/>
            <p:nvPr/>
          </p:nvSpPr>
          <p:spPr>
            <a:xfrm>
              <a:off x="4967688" y="4393128"/>
              <a:ext cx="174759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Web development mentor</a:t>
              </a:r>
              <a:endParaRPr/>
            </a:p>
          </p:txBody>
        </p:sp>
        <p:pic>
          <p:nvPicPr>
            <p:cNvPr id="687" name="Google Shape;687;p4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580507" y="3896060"/>
              <a:ext cx="438217" cy="438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8" name="Google Shape;688;p4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130254" y="3607111"/>
              <a:ext cx="1389211" cy="727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Google Shape;689;p4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914435" y="3498414"/>
              <a:ext cx="1196117" cy="119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0" name="Google Shape;690;p47"/>
          <p:cNvGrpSpPr/>
          <p:nvPr/>
        </p:nvGrpSpPr>
        <p:grpSpPr>
          <a:xfrm>
            <a:off x="7588" y="2051746"/>
            <a:ext cx="6583534" cy="1100486"/>
            <a:chOff x="-58672" y="2051746"/>
            <a:chExt cx="6583534" cy="1100486"/>
          </a:xfrm>
        </p:grpSpPr>
        <p:pic>
          <p:nvPicPr>
            <p:cNvPr id="691" name="Google Shape;691;p4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75839" y="2285176"/>
              <a:ext cx="874083" cy="443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4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258030" y="2288646"/>
              <a:ext cx="1266832" cy="3900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3" name="Google Shape;693;p47"/>
            <p:cNvSpPr txBox="1"/>
            <p:nvPr/>
          </p:nvSpPr>
          <p:spPr>
            <a:xfrm>
              <a:off x="90929" y="2752122"/>
              <a:ext cx="10310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Head, Staffing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Services</a:t>
              </a:r>
              <a:endParaRPr b="1" i="0" sz="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4" name="Google Shape;694;p47"/>
            <p:cNvSpPr txBox="1"/>
            <p:nvPr/>
          </p:nvSpPr>
          <p:spPr>
            <a:xfrm>
              <a:off x="1138546" y="2752122"/>
              <a:ext cx="9669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Area Director</a:t>
              </a:r>
              <a:endParaRPr b="1" i="0" sz="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95" name="Google Shape;695;p4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-58672" y="2051746"/>
              <a:ext cx="1356588" cy="88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Google Shape;696;p47"/>
            <p:cNvSpPr txBox="1"/>
            <p:nvPr/>
          </p:nvSpPr>
          <p:spPr>
            <a:xfrm>
              <a:off x="3712960" y="2752122"/>
              <a:ext cx="17059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PhD, Industrial &amp;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Organizational Psychology</a:t>
              </a:r>
              <a:endParaRPr b="1" i="0" sz="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97" name="Google Shape;697;p4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865686" y="2137051"/>
              <a:ext cx="1400464" cy="654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47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257667" y="2363496"/>
              <a:ext cx="1464922" cy="286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Google Shape;699;p47"/>
            <p:cNvSpPr txBox="1"/>
            <p:nvPr/>
          </p:nvSpPr>
          <p:spPr>
            <a:xfrm>
              <a:off x="5381531" y="2757206"/>
              <a:ext cx="10198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Project Leader</a:t>
              </a:r>
              <a:endParaRPr b="1" i="0" sz="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8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5" name="Google Shape;705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Lato"/>
              <a:buNone/>
            </a:pPr>
            <a:r>
              <a:rPr lang="en-US" sz="3600">
                <a:solidFill>
                  <a:srgbClr val="00B0F0"/>
                </a:solidFill>
              </a:rPr>
              <a:t>Recent features </a:t>
            </a:r>
            <a:r>
              <a:rPr lang="en-US" sz="3600"/>
              <a:t>of Pulsifi in the media</a:t>
            </a:r>
            <a:endParaRPr/>
          </a:p>
        </p:txBody>
      </p:sp>
      <p:pic>
        <p:nvPicPr>
          <p:cNvPr id="706" name="Google Shape;70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2682" y="1860149"/>
            <a:ext cx="1859368" cy="58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1662" y="1832019"/>
            <a:ext cx="1017256" cy="64426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8"/>
          <p:cNvSpPr txBox="1"/>
          <p:nvPr/>
        </p:nvSpPr>
        <p:spPr>
          <a:xfrm>
            <a:off x="2457899" y="2753005"/>
            <a:ext cx="13475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1" lang="en-US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4 HR tech platforms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1" lang="en-US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you should trial</a:t>
            </a:r>
            <a:endParaRPr b="1" i="1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09" name="Google Shape;709;p48"/>
          <p:cNvGrpSpPr/>
          <p:nvPr/>
        </p:nvGrpSpPr>
        <p:grpSpPr>
          <a:xfrm>
            <a:off x="325828" y="1814330"/>
            <a:ext cx="2011752" cy="717675"/>
            <a:chOff x="365707" y="2089926"/>
            <a:chExt cx="2612829" cy="932104"/>
          </a:xfrm>
        </p:grpSpPr>
        <p:pic>
          <p:nvPicPr>
            <p:cNvPr id="710" name="Google Shape;710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5707" y="2089926"/>
              <a:ext cx="2612829" cy="932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1" name="Google Shape;711;p48"/>
            <p:cNvSpPr txBox="1"/>
            <p:nvPr/>
          </p:nvSpPr>
          <p:spPr>
            <a:xfrm>
              <a:off x="1403058" y="2112899"/>
              <a:ext cx="1564284" cy="1998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36000" spcFirstLastPara="1" rIns="36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Lato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25 HOTTEST APAC</a:t>
              </a:r>
              <a:endParaRPr/>
            </a:p>
          </p:txBody>
        </p:sp>
      </p:grpSp>
      <p:grpSp>
        <p:nvGrpSpPr>
          <p:cNvPr id="712" name="Google Shape;712;p48"/>
          <p:cNvGrpSpPr/>
          <p:nvPr/>
        </p:nvGrpSpPr>
        <p:grpSpPr>
          <a:xfrm>
            <a:off x="290502" y="3056752"/>
            <a:ext cx="2072484" cy="1343671"/>
            <a:chOff x="354670" y="3016996"/>
            <a:chExt cx="2337302" cy="1515363"/>
          </a:xfrm>
        </p:grpSpPr>
        <p:pic>
          <p:nvPicPr>
            <p:cNvPr id="713" name="Google Shape;713;p48"/>
            <p:cNvPicPr preferRelativeResize="0"/>
            <p:nvPr/>
          </p:nvPicPr>
          <p:blipFill rotWithShape="1">
            <a:blip r:embed="rId8">
              <a:alphaModFix/>
            </a:blip>
            <a:srcRect b="6678" l="0" r="0" t="0"/>
            <a:stretch/>
          </p:blipFill>
          <p:spPr>
            <a:xfrm>
              <a:off x="1536523" y="3016996"/>
              <a:ext cx="1155449" cy="13678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pic>
          <p:nvPicPr>
            <p:cNvPr id="714" name="Google Shape;714;p4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4670" y="3767076"/>
              <a:ext cx="1208248" cy="765283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715" name="Google Shape;715;p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29859" y="2550387"/>
            <a:ext cx="1140787" cy="210203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716" name="Google Shape;716;p48"/>
          <p:cNvSpPr/>
          <p:nvPr/>
        </p:nvSpPr>
        <p:spPr>
          <a:xfrm>
            <a:off x="7247403" y="2491395"/>
            <a:ext cx="148654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1" i="1" lang="en-US" sz="14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How This Tech Company Got US$1.1 Mil Funding &amp; Multiple MNC Clients In Just A Year</a:t>
            </a:r>
            <a:endParaRPr b="1" i="1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48"/>
          <p:cNvSpPr txBox="1"/>
          <p:nvPr/>
        </p:nvSpPr>
        <p:spPr>
          <a:xfrm>
            <a:off x="18045" y="2753005"/>
            <a:ext cx="15543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1" lang="en-US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Pulsifi: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1" lang="en-US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Predicting Talent</a:t>
            </a:r>
            <a:endParaRPr b="1" i="1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18" name="Google Shape;718;p48"/>
          <p:cNvGrpSpPr/>
          <p:nvPr/>
        </p:nvGrpSpPr>
        <p:grpSpPr>
          <a:xfrm>
            <a:off x="1434764" y="4937173"/>
            <a:ext cx="9322473" cy="513515"/>
            <a:chOff x="1567244" y="4937173"/>
            <a:chExt cx="9322473" cy="513515"/>
          </a:xfrm>
        </p:grpSpPr>
        <p:pic>
          <p:nvPicPr>
            <p:cNvPr id="719" name="Google Shape;719;p4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78780" y="5016818"/>
              <a:ext cx="1514001" cy="354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4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573049" y="5132368"/>
              <a:ext cx="1266967" cy="12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Google Shape;721;p4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120284" y="5050993"/>
              <a:ext cx="857628" cy="28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2" name="Google Shape;722;p4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488160" y="4937173"/>
              <a:ext cx="1010352" cy="513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3" name="Google Shape;723;p4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567244" y="5027741"/>
              <a:ext cx="1166146" cy="332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4" name="Google Shape;724;p4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258177" y="5009640"/>
              <a:ext cx="631540" cy="368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4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013658" y="5007663"/>
              <a:ext cx="1194234" cy="3725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6" name="Google Shape;726;p4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651081" y="1827625"/>
            <a:ext cx="1741466" cy="653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" name="Google Shape;727;p48"/>
          <p:cNvGrpSpPr/>
          <p:nvPr/>
        </p:nvGrpSpPr>
        <p:grpSpPr>
          <a:xfrm>
            <a:off x="1835909" y="5666767"/>
            <a:ext cx="8520182" cy="284344"/>
            <a:chOff x="1833930" y="5666767"/>
            <a:chExt cx="8520182" cy="284344"/>
          </a:xfrm>
        </p:grpSpPr>
        <p:pic>
          <p:nvPicPr>
            <p:cNvPr id="728" name="Google Shape;728;p4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736922" y="5719018"/>
              <a:ext cx="1021662" cy="179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4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821900" y="5704207"/>
              <a:ext cx="1236640" cy="209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4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833930" y="5675354"/>
              <a:ext cx="495031" cy="267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4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614408" y="5707184"/>
              <a:ext cx="829958" cy="203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4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9852329" y="5666767"/>
              <a:ext cx="501783" cy="284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4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466501" y="5685735"/>
              <a:ext cx="739946" cy="2464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4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166545" y="5668466"/>
              <a:ext cx="1247394" cy="2809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5" name="Google Shape;735;p48"/>
          <p:cNvSpPr/>
          <p:nvPr/>
        </p:nvSpPr>
        <p:spPr>
          <a:xfrm>
            <a:off x="9993140" y="2532005"/>
            <a:ext cx="1818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1" lang="en-US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9"/>
              </a:rPr>
              <a:t>CEO Interview</a:t>
            </a:r>
            <a:endParaRPr b="1" i="1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36" name="Google Shape;736;p48"/>
          <p:cNvGrpSpPr/>
          <p:nvPr/>
        </p:nvGrpSpPr>
        <p:grpSpPr>
          <a:xfrm>
            <a:off x="5642237" y="2550387"/>
            <a:ext cx="1492603" cy="1649980"/>
            <a:chOff x="11616798" y="-694262"/>
            <a:chExt cx="2491933" cy="2754677"/>
          </a:xfrm>
        </p:grpSpPr>
        <p:pic>
          <p:nvPicPr>
            <p:cNvPr id="737" name="Google Shape;737;p4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1616798" y="244864"/>
              <a:ext cx="2491933" cy="18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4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1912126" y="-694262"/>
              <a:ext cx="2196605" cy="9467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9" name="Google Shape;739;p48"/>
          <p:cNvSpPr txBox="1"/>
          <p:nvPr/>
        </p:nvSpPr>
        <p:spPr>
          <a:xfrm>
            <a:off x="4688507" y="2753005"/>
            <a:ext cx="134870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1" lang="en-US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2"/>
              </a:rPr>
              <a:t>Top HR Startups in Southeast Asia</a:t>
            </a:r>
            <a:endParaRPr b="1" i="1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0" name="Google Shape;740;p4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239194" y="1877631"/>
            <a:ext cx="1437016" cy="553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" name="Google Shape;741;p48"/>
          <p:cNvGrpSpPr/>
          <p:nvPr/>
        </p:nvGrpSpPr>
        <p:grpSpPr>
          <a:xfrm>
            <a:off x="3626286" y="2660517"/>
            <a:ext cx="893452" cy="1907263"/>
            <a:chOff x="3679294" y="2527997"/>
            <a:chExt cx="893452" cy="1907263"/>
          </a:xfrm>
        </p:grpSpPr>
        <p:pic>
          <p:nvPicPr>
            <p:cNvPr id="742" name="Google Shape;742;p4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679294" y="2527997"/>
              <a:ext cx="893451" cy="2404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pic>
          <p:nvPicPr>
            <p:cNvPr id="743" name="Google Shape;743;p4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3679296" y="2768414"/>
              <a:ext cx="893450" cy="8373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pic>
          <p:nvPicPr>
            <p:cNvPr id="744" name="Google Shape;744;p48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3679295" y="3611635"/>
              <a:ext cx="893450" cy="823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745" name="Google Shape;745;p4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10103221" y="3019579"/>
            <a:ext cx="1598292" cy="92136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751" name="Google Shape;751;p49"/>
          <p:cNvSpPr txBox="1"/>
          <p:nvPr>
            <p:ph idx="1" type="body"/>
          </p:nvPr>
        </p:nvSpPr>
        <p:spPr>
          <a:xfrm>
            <a:off x="838200" y="1825625"/>
            <a:ext cx="540584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rPr b="1" lang="en-US" sz="1600">
                <a:solidFill>
                  <a:srgbClr val="00B0F0"/>
                </a:solidFill>
              </a:rPr>
              <a:t>Jamie Ko – Director, Business Development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Previously Project Leader at </a:t>
            </a:r>
            <a:r>
              <a:rPr b="1" lang="en-US" sz="1400"/>
              <a:t>The Boston Consulting Group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Led organization redesign and developed HR operating models for global organizations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BBM, Business Management and BAcc, Accountancy, </a:t>
            </a:r>
            <a:r>
              <a:rPr b="1" lang="en-US" sz="1400"/>
              <a:t>Singapore Management University</a:t>
            </a:r>
            <a:endParaRPr b="1" sz="14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rPr b="1" lang="en-US" sz="1600">
                <a:solidFill>
                  <a:srgbClr val="00B0F0"/>
                </a:solidFill>
              </a:rPr>
              <a:t>Dr Yvonne Tan – Organizational &amp; Research Psychologist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Associate Lecturer in Psychology at </a:t>
            </a:r>
            <a:r>
              <a:rPr b="1" lang="en-US" sz="1400"/>
              <a:t>SIM Global Education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Previously independent HR and research consultant for clients such as </a:t>
            </a:r>
            <a:r>
              <a:rPr b="1" lang="en-US" sz="1400"/>
              <a:t>Aon Hewitt </a:t>
            </a:r>
            <a:r>
              <a:rPr lang="en-US" sz="1400"/>
              <a:t>and </a:t>
            </a:r>
            <a:r>
              <a:rPr b="1" lang="en-US" sz="1400"/>
              <a:t>Cisco Systems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PhD, Industrial and Organizational Psychology, </a:t>
            </a:r>
            <a:r>
              <a:rPr b="1" lang="en-US" sz="1400"/>
              <a:t>Singapore Management University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rPr b="1" lang="en-US" sz="1600">
                <a:solidFill>
                  <a:srgbClr val="00B0F0"/>
                </a:solidFill>
              </a:rPr>
              <a:t>Chung Jaan Hao – Chief Operating Officer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Over 20 years of experience in digital</a:t>
            </a:r>
            <a:r>
              <a:rPr b="1" lang="en-US" sz="14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Previously Co-founder &amp; CEO, </a:t>
            </a:r>
            <a:r>
              <a:rPr b="1" lang="en-US" sz="1400"/>
              <a:t>MNC Wireless </a:t>
            </a:r>
            <a:r>
              <a:rPr lang="en-US" sz="1400"/>
              <a:t>(KLSE-listed) </a:t>
            </a:r>
            <a:br>
              <a:rPr lang="en-US" sz="1400"/>
            </a:br>
            <a:r>
              <a:rPr lang="en-US" sz="1400"/>
              <a:t>and Head, Business Development, </a:t>
            </a:r>
            <a:r>
              <a:rPr b="1" lang="en-US" sz="1400"/>
              <a:t>iflix</a:t>
            </a:r>
            <a:endParaRPr b="1" sz="14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BSc, Finance, </a:t>
            </a:r>
            <a:r>
              <a:rPr b="1" lang="en-US" sz="1400"/>
              <a:t>Bowling Green State University</a:t>
            </a:r>
            <a:endParaRPr b="1" sz="1400">
              <a:solidFill>
                <a:srgbClr val="00B0F0"/>
              </a:solidFill>
            </a:endParaRPr>
          </a:p>
        </p:txBody>
      </p:sp>
      <p:sp>
        <p:nvSpPr>
          <p:cNvPr id="752" name="Google Shape;752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rPr b="1" lang="en-US" sz="1600">
                <a:solidFill>
                  <a:srgbClr val="00B0F0"/>
                </a:solidFill>
              </a:rPr>
              <a:t>Ashley Narayanan – Director, Client Engagement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Over 20 years of experience in HR and managing operations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Previously Head, Staffing Services at </a:t>
            </a:r>
            <a:r>
              <a:rPr b="1" lang="en-US" sz="1400"/>
              <a:t>Manpower Group </a:t>
            </a:r>
            <a:r>
              <a:rPr lang="en-US" sz="1400"/>
              <a:t>and Area Director, </a:t>
            </a:r>
            <a:r>
              <a:rPr b="1" lang="en-US" sz="1400"/>
              <a:t>Kelly Services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BSc, Economics, </a:t>
            </a:r>
            <a:r>
              <a:rPr b="1" lang="en-US" sz="1400"/>
              <a:t>University of London </a:t>
            </a:r>
            <a:r>
              <a:rPr lang="en-US" sz="1400"/>
              <a:t>and Lean Six Sigma </a:t>
            </a:r>
            <a:br>
              <a:rPr lang="en-US" sz="1400"/>
            </a:br>
            <a:r>
              <a:rPr lang="en-US" sz="1400"/>
              <a:t>Black Belt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rPr b="1" lang="en-US" sz="1600">
                <a:solidFill>
                  <a:srgbClr val="00B0F0"/>
                </a:solidFill>
              </a:rPr>
              <a:t>Caleb Foong – Data &amp; Research Scientist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Previously </a:t>
            </a:r>
            <a:r>
              <a:rPr b="1" lang="en-US" sz="1400"/>
              <a:t>Fusionex International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MSc, Computer Science and Machine Learning, </a:t>
            </a:r>
            <a:r>
              <a:rPr b="1" lang="en-US" sz="1400"/>
              <a:t>Lancaster University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BSc, Math, </a:t>
            </a:r>
            <a:r>
              <a:rPr b="1" lang="en-US" sz="1400"/>
              <a:t>National University of Singapore</a:t>
            </a:r>
            <a:endParaRPr/>
          </a:p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None/>
            </a:pPr>
            <a:r>
              <a:rPr b="1" lang="en-US" sz="1600">
                <a:solidFill>
                  <a:srgbClr val="00B0F0"/>
                </a:solidFill>
              </a:rPr>
              <a:t>Lydia Lim – Solution Architect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Development Lead and Principal Software Engineer, </a:t>
            </a:r>
            <a:r>
              <a:rPr b="1" lang="en-US" sz="1400"/>
              <a:t>Monster Technologies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BSc, Information System Engineering, </a:t>
            </a:r>
            <a:r>
              <a:rPr b="1" lang="en-US" sz="1400"/>
              <a:t>Campbell University</a:t>
            </a:r>
            <a:endParaRPr/>
          </a:p>
        </p:txBody>
      </p:sp>
      <p:sp>
        <p:nvSpPr>
          <p:cNvPr id="753" name="Google Shape;753;p49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49"/>
          <p:cNvSpPr/>
          <p:nvPr/>
        </p:nvSpPr>
        <p:spPr>
          <a:xfrm>
            <a:off x="9234152" y="218940"/>
            <a:ext cx="2957848" cy="126213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Tbc who to put in team?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See be in there somewhere, and if so, who to replace in this slide?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Our commitment to you</a:t>
            </a:r>
            <a:endParaRPr/>
          </a:p>
        </p:txBody>
      </p:sp>
      <p:sp>
        <p:nvSpPr>
          <p:cNvPr id="760" name="Google Shape;760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You have a </a:t>
            </a:r>
            <a:r>
              <a:rPr b="1" lang="en-US">
                <a:solidFill>
                  <a:srgbClr val="00B0F0"/>
                </a:solidFill>
              </a:rPr>
              <a:t>super</a:t>
            </a:r>
            <a:r>
              <a:rPr lang="en-US"/>
              <a:t> </a:t>
            </a:r>
            <a:r>
              <a:rPr b="1" lang="en-US">
                <a:solidFill>
                  <a:srgbClr val="00B0F0"/>
                </a:solidFill>
              </a:rPr>
              <a:t>strong team to support you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will </a:t>
            </a:r>
            <a:r>
              <a:rPr b="1" lang="en-US">
                <a:solidFill>
                  <a:srgbClr val="00B0F0"/>
                </a:solidFill>
              </a:rPr>
              <a:t>partner your teams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Our success is defined by </a:t>
            </a:r>
            <a:r>
              <a:rPr b="1" lang="en-US">
                <a:solidFill>
                  <a:srgbClr val="00B0F0"/>
                </a:solidFill>
              </a:rPr>
              <a:t>your success </a:t>
            </a:r>
            <a:endParaRPr/>
          </a:p>
        </p:txBody>
      </p:sp>
      <p:sp>
        <p:nvSpPr>
          <p:cNvPr id="761" name="Google Shape;761;p50"/>
          <p:cNvSpPr txBox="1"/>
          <p:nvPr>
            <p:ph idx="4294967295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67" name="Google Shape;767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Our understanding of your needs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Proposed Process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Pricing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About Pulsifi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Appendix</a:t>
            </a:r>
            <a:endParaRPr/>
          </a:p>
        </p:txBody>
      </p:sp>
      <p:sp>
        <p:nvSpPr>
          <p:cNvPr id="768" name="Google Shape;768;p51"/>
          <p:cNvSpPr txBox="1"/>
          <p:nvPr>
            <p:ph idx="4294967295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9" name="Google Shape;769;p51"/>
          <p:cNvSpPr/>
          <p:nvPr/>
        </p:nvSpPr>
        <p:spPr>
          <a:xfrm>
            <a:off x="822354" y="1873041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770" name="Google Shape;770;p51"/>
          <p:cNvSpPr/>
          <p:nvPr/>
        </p:nvSpPr>
        <p:spPr>
          <a:xfrm>
            <a:off x="822353" y="2480302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771" name="Google Shape;771;p51"/>
          <p:cNvSpPr/>
          <p:nvPr/>
        </p:nvSpPr>
        <p:spPr>
          <a:xfrm>
            <a:off x="822352" y="3087563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772" name="Google Shape;772;p51"/>
          <p:cNvSpPr/>
          <p:nvPr/>
        </p:nvSpPr>
        <p:spPr>
          <a:xfrm>
            <a:off x="822351" y="3694824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822351" y="4302085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i="1" lang="en-US"/>
              <a:t>Example:</a:t>
            </a:r>
            <a:r>
              <a:rPr lang="en-US"/>
              <a:t> Ideal model of traits for a role</a:t>
            </a:r>
            <a:endParaRPr/>
          </a:p>
        </p:txBody>
      </p:sp>
      <p:sp>
        <p:nvSpPr>
          <p:cNvPr id="779" name="Google Shape;779;p52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0" name="Google Shape;780;p52"/>
          <p:cNvSpPr txBox="1"/>
          <p:nvPr/>
        </p:nvSpPr>
        <p:spPr>
          <a:xfrm>
            <a:off x="1054826" y="1845169"/>
            <a:ext cx="100823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Common traits identified for successful hires</a:t>
            </a:r>
            <a:endParaRPr/>
          </a:p>
        </p:txBody>
      </p:sp>
      <p:grpSp>
        <p:nvGrpSpPr>
          <p:cNvPr id="781" name="Google Shape;781;p52"/>
          <p:cNvGrpSpPr/>
          <p:nvPr/>
        </p:nvGrpSpPr>
        <p:grpSpPr>
          <a:xfrm>
            <a:off x="2286931" y="2616872"/>
            <a:ext cx="2724842" cy="1920138"/>
            <a:chOff x="2029507" y="2652403"/>
            <a:chExt cx="2977800" cy="2098392"/>
          </a:xfrm>
        </p:grpSpPr>
        <p:sp>
          <p:nvSpPr>
            <p:cNvPr id="782" name="Google Shape;782;p52"/>
            <p:cNvSpPr/>
            <p:nvPr/>
          </p:nvSpPr>
          <p:spPr>
            <a:xfrm>
              <a:off x="2029507" y="2652403"/>
              <a:ext cx="2977800" cy="2956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Work attitudes / behaviors </a:t>
              </a:r>
              <a:endParaRPr/>
            </a:p>
          </p:txBody>
        </p:sp>
        <p:grpSp>
          <p:nvGrpSpPr>
            <p:cNvPr id="783" name="Google Shape;783;p52"/>
            <p:cNvGrpSpPr/>
            <p:nvPr/>
          </p:nvGrpSpPr>
          <p:grpSpPr>
            <a:xfrm>
              <a:off x="2029507" y="2948100"/>
              <a:ext cx="2977800" cy="1802695"/>
              <a:chOff x="6683282" y="4101806"/>
              <a:chExt cx="2410466" cy="1459244"/>
            </a:xfrm>
          </p:grpSpPr>
          <p:sp>
            <p:nvSpPr>
              <p:cNvPr id="784" name="Google Shape;784;p52"/>
              <p:cNvSpPr/>
              <p:nvPr/>
            </p:nvSpPr>
            <p:spPr>
              <a:xfrm>
                <a:off x="6683282" y="4101806"/>
                <a:ext cx="2410466" cy="145924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52"/>
              <p:cNvSpPr txBox="1"/>
              <p:nvPr/>
            </p:nvSpPr>
            <p:spPr>
              <a:xfrm>
                <a:off x="6749517" y="4172487"/>
                <a:ext cx="2073768" cy="1388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147638" lvl="0" marL="14763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rgbClr val="00B050"/>
                    </a:solidFill>
                    <a:latin typeface="Lato"/>
                    <a:ea typeface="Lato"/>
                    <a:cs typeface="Lato"/>
                    <a:sym typeface="Lato"/>
                  </a:rPr>
                  <a:t>Grit</a:t>
                </a:r>
                <a:endParaRPr/>
              </a:p>
              <a:p>
                <a:pPr indent="-147638" lvl="0" marL="14763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rgbClr val="00B050"/>
                    </a:solidFill>
                    <a:latin typeface="Lato"/>
                    <a:ea typeface="Lato"/>
                    <a:cs typeface="Lato"/>
                    <a:sym typeface="Lato"/>
                  </a:rPr>
                  <a:t>Proactivity</a:t>
                </a:r>
                <a:endParaRPr/>
              </a:p>
              <a:p>
                <a:pPr indent="-147638" lvl="0" marL="14763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Motivation to learn</a:t>
                </a:r>
                <a:endParaRPr/>
              </a:p>
              <a:p>
                <a:pPr indent="-147638" lvl="0" marL="14763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rgbClr val="00B050"/>
                    </a:solidFill>
                    <a:latin typeface="Lato"/>
                    <a:ea typeface="Lato"/>
                    <a:cs typeface="Lato"/>
                    <a:sym typeface="Lato"/>
                  </a:rPr>
                  <a:t>Comfort with change</a:t>
                </a:r>
                <a:endParaRPr/>
              </a:p>
              <a:p>
                <a:pPr indent="-147638" lvl="0" marL="14763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Creativity</a:t>
                </a:r>
                <a:endParaRPr/>
              </a:p>
              <a:p>
                <a:pPr indent="-147638" lvl="0" marL="14763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Communication effectiveness</a:t>
                </a:r>
                <a:endParaRPr/>
              </a:p>
              <a:p>
                <a:pPr indent="-147638" lvl="0" marL="14763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Leadership</a:t>
                </a:r>
                <a:endParaRPr/>
              </a:p>
              <a:p>
                <a:pPr indent="-147638" lvl="0" marL="147638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200"/>
                  <a:buFont typeface="Arial"/>
                  <a:buChar char="•"/>
                </a:pPr>
                <a:r>
                  <a:rPr b="0" i="0" lang="en-US" sz="1200" u="none" cap="none" strike="noStrike">
                    <a:solidFill>
                      <a:srgbClr val="00B050"/>
                    </a:solidFill>
                    <a:latin typeface="Lato"/>
                    <a:ea typeface="Lato"/>
                    <a:cs typeface="Lato"/>
                    <a:sym typeface="Lato"/>
                  </a:rPr>
                  <a:t>Teamwork</a:t>
                </a:r>
                <a:endParaRPr/>
              </a:p>
            </p:txBody>
          </p:sp>
        </p:grpSp>
      </p:grpSp>
      <p:pic>
        <p:nvPicPr>
          <p:cNvPr id="786" name="Google Shape;78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158" y="2616872"/>
            <a:ext cx="4316912" cy="346925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1" name="Google Shape;791;p53"/>
          <p:cNvCxnSpPr/>
          <p:nvPr/>
        </p:nvCxnSpPr>
        <p:spPr>
          <a:xfrm>
            <a:off x="6096000" y="2258941"/>
            <a:ext cx="0" cy="53964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2" name="Google Shape;792;p53"/>
          <p:cNvSpPr txBox="1"/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Pulsifi uses multiple traits to predict outcomes </a:t>
            </a:r>
            <a:br>
              <a:rPr lang="en-US"/>
            </a:br>
            <a:r>
              <a:rPr lang="en-US"/>
              <a:t>that employers care most about</a:t>
            </a:r>
            <a:endParaRPr/>
          </a:p>
        </p:txBody>
      </p:sp>
      <p:sp>
        <p:nvSpPr>
          <p:cNvPr id="793" name="Google Shape;793;p53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4" name="Google Shape;794;p53"/>
          <p:cNvGrpSpPr/>
          <p:nvPr/>
        </p:nvGrpSpPr>
        <p:grpSpPr>
          <a:xfrm>
            <a:off x="841529" y="2607525"/>
            <a:ext cx="10508940" cy="2050361"/>
            <a:chOff x="3329" y="118483"/>
            <a:chExt cx="10508940" cy="2050361"/>
          </a:xfrm>
        </p:grpSpPr>
        <p:sp>
          <p:nvSpPr>
            <p:cNvPr id="795" name="Google Shape;795;p53"/>
            <p:cNvSpPr/>
            <p:nvPr/>
          </p:nvSpPr>
          <p:spPr>
            <a:xfrm>
              <a:off x="5257800" y="1110497"/>
              <a:ext cx="4509155" cy="3130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96" name="Google Shape;796;p53"/>
            <p:cNvSpPr/>
            <p:nvPr/>
          </p:nvSpPr>
          <p:spPr>
            <a:xfrm>
              <a:off x="5257800" y="1110497"/>
              <a:ext cx="2705493" cy="3130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97" name="Google Shape;797;p53"/>
            <p:cNvSpPr/>
            <p:nvPr/>
          </p:nvSpPr>
          <p:spPr>
            <a:xfrm>
              <a:off x="5257800" y="1110497"/>
              <a:ext cx="901831" cy="3130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98" name="Google Shape;798;p53"/>
            <p:cNvSpPr/>
            <p:nvPr/>
          </p:nvSpPr>
          <p:spPr>
            <a:xfrm>
              <a:off x="4355968" y="1110497"/>
              <a:ext cx="901831" cy="3130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99" name="Google Shape;799;p53"/>
            <p:cNvSpPr/>
            <p:nvPr/>
          </p:nvSpPr>
          <p:spPr>
            <a:xfrm>
              <a:off x="2552306" y="1110497"/>
              <a:ext cx="2705493" cy="3130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00" name="Google Shape;800;p53"/>
            <p:cNvSpPr/>
            <p:nvPr/>
          </p:nvSpPr>
          <p:spPr>
            <a:xfrm>
              <a:off x="748644" y="1110497"/>
              <a:ext cx="4509155" cy="3130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01" name="Google Shape;801;p53"/>
            <p:cNvSpPr/>
            <p:nvPr/>
          </p:nvSpPr>
          <p:spPr>
            <a:xfrm>
              <a:off x="4265785" y="118483"/>
              <a:ext cx="1984028" cy="992014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3"/>
            <p:cNvSpPr txBox="1"/>
            <p:nvPr/>
          </p:nvSpPr>
          <p:spPr>
            <a:xfrm>
              <a:off x="4265785" y="118483"/>
              <a:ext cx="1984028" cy="99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ato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Work attitudes and behaviors</a:t>
              </a: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3329" y="1423530"/>
              <a:ext cx="1490629" cy="745314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3"/>
            <p:cNvSpPr txBox="1"/>
            <p:nvPr/>
          </p:nvSpPr>
          <p:spPr>
            <a:xfrm>
              <a:off x="3329" y="1423530"/>
              <a:ext cx="1490629" cy="74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ato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Competencies</a:t>
              </a:r>
              <a:endParaRPr b="1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1806991" y="1423530"/>
              <a:ext cx="1490629" cy="745314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3"/>
            <p:cNvSpPr txBox="1"/>
            <p:nvPr/>
          </p:nvSpPr>
          <p:spPr>
            <a:xfrm>
              <a:off x="1806991" y="1423530"/>
              <a:ext cx="1490629" cy="74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ato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Experience</a:t>
              </a:r>
              <a:endParaRPr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3610653" y="1423530"/>
              <a:ext cx="1490629" cy="745314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3"/>
            <p:cNvSpPr txBox="1"/>
            <p:nvPr/>
          </p:nvSpPr>
          <p:spPr>
            <a:xfrm>
              <a:off x="3610653" y="1423530"/>
              <a:ext cx="1490629" cy="74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ato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Abilities</a:t>
              </a: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5414316" y="1423530"/>
              <a:ext cx="1490629" cy="745314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3"/>
            <p:cNvSpPr txBox="1"/>
            <p:nvPr/>
          </p:nvSpPr>
          <p:spPr>
            <a:xfrm>
              <a:off x="5414316" y="1423530"/>
              <a:ext cx="1490629" cy="74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ato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Personality</a:t>
              </a: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7217978" y="1423530"/>
              <a:ext cx="1490629" cy="745314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3"/>
            <p:cNvSpPr txBox="1"/>
            <p:nvPr/>
          </p:nvSpPr>
          <p:spPr>
            <a:xfrm>
              <a:off x="7217978" y="1423530"/>
              <a:ext cx="1490629" cy="74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ato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Work interest</a:t>
              </a: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9021640" y="1423530"/>
              <a:ext cx="1490629" cy="745314"/>
            </a:xfrm>
            <a:prstGeom prst="rect">
              <a:avLst/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3"/>
            <p:cNvSpPr txBox="1"/>
            <p:nvPr/>
          </p:nvSpPr>
          <p:spPr>
            <a:xfrm>
              <a:off x="9021640" y="1423530"/>
              <a:ext cx="1490629" cy="745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ato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Work culture</a:t>
              </a:r>
              <a:endParaRPr/>
            </a:p>
          </p:txBody>
        </p:sp>
      </p:grpSp>
      <p:sp>
        <p:nvSpPr>
          <p:cNvPr id="815" name="Google Shape;815;p53"/>
          <p:cNvSpPr txBox="1"/>
          <p:nvPr/>
        </p:nvSpPr>
        <p:spPr>
          <a:xfrm>
            <a:off x="5109028" y="2014961"/>
            <a:ext cx="1973944" cy="4447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/>
          </a:p>
        </p:txBody>
      </p:sp>
      <p:sp>
        <p:nvSpPr>
          <p:cNvPr id="816" name="Google Shape;816;p53"/>
          <p:cNvSpPr txBox="1"/>
          <p:nvPr/>
        </p:nvSpPr>
        <p:spPr>
          <a:xfrm>
            <a:off x="833796" y="4650288"/>
            <a:ext cx="102976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Skills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Knowledge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Abilities</a:t>
            </a:r>
            <a:endParaRPr/>
          </a:p>
        </p:txBody>
      </p:sp>
      <p:sp>
        <p:nvSpPr>
          <p:cNvPr id="817" name="Google Shape;817;p53"/>
          <p:cNvSpPr txBox="1"/>
          <p:nvPr/>
        </p:nvSpPr>
        <p:spPr>
          <a:xfrm>
            <a:off x="2680084" y="4650288"/>
            <a:ext cx="10201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Roles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Companies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Industries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Education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3"/>
          <p:cNvSpPr txBox="1"/>
          <p:nvPr/>
        </p:nvSpPr>
        <p:spPr>
          <a:xfrm>
            <a:off x="4481402" y="4650288"/>
            <a:ext cx="149944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Verbal reasoning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Numeric reasoning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Logical reasoning</a:t>
            </a:r>
            <a:endParaRPr/>
          </a:p>
        </p:txBody>
      </p:sp>
      <p:sp>
        <p:nvSpPr>
          <p:cNvPr id="819" name="Google Shape;819;p53"/>
          <p:cNvSpPr txBox="1"/>
          <p:nvPr/>
        </p:nvSpPr>
        <p:spPr>
          <a:xfrm>
            <a:off x="6282720" y="4650288"/>
            <a:ext cx="1669047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Openness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Conscientiousness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Extraversion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Agreeableness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Emotional stability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Core self-evaluations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Goal orientations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Self-monitoring</a:t>
            </a:r>
            <a:endParaRPr/>
          </a:p>
        </p:txBody>
      </p:sp>
      <p:sp>
        <p:nvSpPr>
          <p:cNvPr id="820" name="Google Shape;820;p53"/>
          <p:cNvSpPr txBox="1"/>
          <p:nvPr/>
        </p:nvSpPr>
        <p:spPr>
          <a:xfrm>
            <a:off x="8084038" y="4650288"/>
            <a:ext cx="115961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Realistic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Investigative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Artistic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Social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Enterprising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Conventional</a:t>
            </a:r>
            <a:endParaRPr/>
          </a:p>
        </p:txBody>
      </p:sp>
      <p:sp>
        <p:nvSpPr>
          <p:cNvPr id="821" name="Google Shape;821;p53"/>
          <p:cNvSpPr txBox="1"/>
          <p:nvPr/>
        </p:nvSpPr>
        <p:spPr>
          <a:xfrm>
            <a:off x="9900346" y="4650288"/>
            <a:ext cx="169181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Adaptability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Collaboration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 Orientation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Decisiveness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Detail Orientation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Emphasis on Rewards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Integrity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Outcome Orientation</a:t>
            </a:r>
            <a:endParaRPr/>
          </a:p>
        </p:txBody>
      </p:sp>
      <p:sp>
        <p:nvSpPr>
          <p:cNvPr id="822" name="Google Shape;822;p53"/>
          <p:cNvSpPr txBox="1"/>
          <p:nvPr/>
        </p:nvSpPr>
        <p:spPr>
          <a:xfrm>
            <a:off x="7124159" y="2496777"/>
            <a:ext cx="2203167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Grit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Proactivity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Motivation to learn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Comfort with change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Creativity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Communication effectiveness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Multi-tasking</a:t>
            </a:r>
            <a:endParaRPr/>
          </a:p>
        </p:txBody>
      </p:sp>
      <p:sp>
        <p:nvSpPr>
          <p:cNvPr id="823" name="Google Shape;823;p53"/>
          <p:cNvSpPr txBox="1"/>
          <p:nvPr/>
        </p:nvSpPr>
        <p:spPr>
          <a:xfrm>
            <a:off x="9200321" y="2496777"/>
            <a:ext cx="1808829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Leadership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Teamwork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Entrepreneurship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Job satisfaction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Emotional commitment</a:t>
            </a:r>
            <a:endParaRPr/>
          </a:p>
          <a:p>
            <a:pPr indent="-147638" lvl="0" marL="147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Job burnout</a:t>
            </a:r>
            <a:endParaRPr/>
          </a:p>
        </p:txBody>
      </p:sp>
      <p:sp>
        <p:nvSpPr>
          <p:cNvPr id="824" name="Google Shape;824;p53"/>
          <p:cNvSpPr txBox="1"/>
          <p:nvPr/>
        </p:nvSpPr>
        <p:spPr>
          <a:xfrm rot="-5400000">
            <a:off x="-578512" y="4838369"/>
            <a:ext cx="2376000" cy="3385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Analyzed</a:t>
            </a:r>
            <a:endParaRPr/>
          </a:p>
        </p:txBody>
      </p:sp>
      <p:sp>
        <p:nvSpPr>
          <p:cNvPr id="825" name="Google Shape;825;p53"/>
          <p:cNvSpPr txBox="1"/>
          <p:nvPr/>
        </p:nvSpPr>
        <p:spPr>
          <a:xfrm rot="-5400000">
            <a:off x="-219137" y="2674308"/>
            <a:ext cx="1657249" cy="3385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Predicted</a:t>
            </a:r>
            <a:endParaRPr/>
          </a:p>
        </p:txBody>
      </p:sp>
      <p:sp>
        <p:nvSpPr>
          <p:cNvPr id="826" name="Google Shape;826;p53"/>
          <p:cNvSpPr/>
          <p:nvPr/>
        </p:nvSpPr>
        <p:spPr>
          <a:xfrm>
            <a:off x="2310714" y="1968789"/>
            <a:ext cx="2798314" cy="1454034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model predictions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exceed 80-90% accuracy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validated by humans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585882" y="629266"/>
            <a:ext cx="7966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Our understanding of your needs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585882" y="2133600"/>
            <a:ext cx="8247529" cy="409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Prudential Assurance Company Singapore (PACS) aspires to be the </a:t>
            </a:r>
            <a:r>
              <a:rPr b="1" lang="en-US" sz="2000"/>
              <a:t>market leader in productivity</a:t>
            </a:r>
            <a:r>
              <a:rPr lang="en-US" sz="2000"/>
              <a:t>, and would like to </a:t>
            </a:r>
            <a:r>
              <a:rPr b="1" lang="en-US" sz="2000"/>
              <a:t>maximize value in sales channels</a:t>
            </a:r>
            <a:r>
              <a:rPr lang="en-US" sz="20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To achieve these aspirations, PACS would like to leverage data analytics to inform resource allocation for: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Recruiting</a:t>
            </a:r>
            <a:r>
              <a:rPr lang="en-US" sz="2000"/>
              <a:t>: recruit Financial Consultants (FC) and Agency Leaders (AL) with traits that best predict performance and retention (especially within 24 months)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Performance management</a:t>
            </a:r>
            <a:r>
              <a:rPr lang="en-US" sz="2000"/>
              <a:t>: offer the right incentives to FC and AL based on what matters to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Attrition</a:t>
            </a:r>
            <a:r>
              <a:rPr lang="en-US" sz="2000"/>
              <a:t>: intervene when there are red flags of FC at</a:t>
            </a:r>
            <a:r>
              <a:rPr i="1" lang="en-US" sz="2000"/>
              <a:t> </a:t>
            </a:r>
            <a:r>
              <a:rPr lang="en-US" sz="2000"/>
              <a:t>risk of leaving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0167042" y="6356350"/>
            <a:ext cx="11867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40079" y="1136156"/>
            <a:ext cx="2132143" cy="66282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JAMIE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image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Pulsifi’s selection approach is most effective</a:t>
            </a:r>
            <a:endParaRPr/>
          </a:p>
        </p:txBody>
      </p:sp>
      <p:pic>
        <p:nvPicPr>
          <p:cNvPr id="832" name="Google Shape;8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298" y="1825625"/>
            <a:ext cx="10125501" cy="412996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4"/>
          <p:cNvSpPr txBox="1"/>
          <p:nvPr/>
        </p:nvSpPr>
        <p:spPr>
          <a:xfrm>
            <a:off x="807816" y="6065134"/>
            <a:ext cx="109664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Harvard Business Review: Based on data by Frank Schmidt in a 6 Nov 2013 address to Personnel Testing Council Metropolitan Washington as an update to Schmidt &amp; Hunter, 1998x</a:t>
            </a:r>
            <a:endParaRPr/>
          </a:p>
        </p:txBody>
      </p:sp>
      <p:sp>
        <p:nvSpPr>
          <p:cNvPr id="834" name="Google Shape;834;p54"/>
          <p:cNvSpPr txBox="1"/>
          <p:nvPr/>
        </p:nvSpPr>
        <p:spPr>
          <a:xfrm>
            <a:off x="807817" y="2416024"/>
            <a:ext cx="1956166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Lato"/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Pulsifi’s approach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Multi-measure tests  </a:t>
            </a:r>
            <a:endParaRPr/>
          </a:p>
        </p:txBody>
      </p:sp>
      <p:sp>
        <p:nvSpPr>
          <p:cNvPr id="835" name="Google Shape;835;p54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Personality</a:t>
            </a:r>
            <a:endParaRPr/>
          </a:p>
        </p:txBody>
      </p:sp>
      <p:sp>
        <p:nvSpPr>
          <p:cNvPr id="841" name="Google Shape;84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750"/>
              <a:t>Personality has been found by decades of research to be a predictor of a person’s job traits and outcomes, i.e. work attitudes and behaviors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i="1" lang="en-US" sz="1500"/>
              <a:t>(Erdheim, Wang &amp; Zickar, 2006; Furnham &amp; Zacherl, 1986; Judge &amp; Bono, 2001; Salgado, 1997; Smith, Organ, &amp; Near, 1983; Tett, Jackson, and Rothstein, 1991; Tokar &amp; Subich, 1997; Zaccaro, Foti &amp; Kenny, 2001)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750"/>
              <a:t>These job traits and outcomes include: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Grit</a:t>
            </a:r>
            <a:r>
              <a:rPr lang="en-US" sz="1500">
                <a:solidFill>
                  <a:srgbClr val="00B0F0"/>
                </a:solidFill>
              </a:rPr>
              <a:t> </a:t>
            </a:r>
            <a:r>
              <a:rPr i="1" lang="en-US" sz="1500"/>
              <a:t>(Duckworth &amp; Quinn, 2009)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Proactivity </a:t>
            </a:r>
            <a:r>
              <a:rPr i="1" lang="en-US" sz="1500"/>
              <a:t>(Major et al., 2006)</a:t>
            </a:r>
            <a:endParaRPr b="1" sz="1500"/>
          </a:p>
          <a:p>
            <a:pPr indent="-2286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Motivation to learn </a:t>
            </a:r>
            <a:r>
              <a:rPr i="1" lang="en-US" sz="1500"/>
              <a:t>(Major, Turner, &amp; Fletcher, 2006)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Comfort with change</a:t>
            </a:r>
            <a:r>
              <a:rPr lang="en-US" sz="1500"/>
              <a:t> </a:t>
            </a:r>
            <a:r>
              <a:rPr i="1" lang="en-US" sz="1500"/>
              <a:t>(Oreg, 2003)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Creativity</a:t>
            </a:r>
            <a:r>
              <a:rPr lang="en-US" sz="1500"/>
              <a:t> </a:t>
            </a:r>
            <a:r>
              <a:rPr i="1" lang="en-US" sz="1500"/>
              <a:t>(Woodman, Sawyer, &amp; Griffin, 1993)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Communication effectiveness </a:t>
            </a:r>
            <a:r>
              <a:rPr i="1" lang="en-US" sz="1500"/>
              <a:t>(Snyder, 1974)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Multi-tasking</a:t>
            </a:r>
            <a:r>
              <a:rPr i="1" lang="en-US" sz="1500"/>
              <a:t> (Conte &amp; Jacobs, 2003; Schell &amp; Conte, 2008)</a:t>
            </a:r>
            <a:endParaRPr/>
          </a:p>
        </p:txBody>
      </p:sp>
      <p:sp>
        <p:nvSpPr>
          <p:cNvPr id="842" name="Google Shape;842;p55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3" name="Google Shape;843;p55"/>
          <p:cNvSpPr/>
          <p:nvPr/>
        </p:nvSpPr>
        <p:spPr>
          <a:xfrm>
            <a:off x="147918" y="1703940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  <p:sp>
        <p:nvSpPr>
          <p:cNvPr id="844" name="Google Shape;844;p55"/>
          <p:cNvSpPr/>
          <p:nvPr/>
        </p:nvSpPr>
        <p:spPr>
          <a:xfrm>
            <a:off x="147918" y="2978886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  <p:sp>
        <p:nvSpPr>
          <p:cNvPr id="845" name="Google Shape;845;p55"/>
          <p:cNvSpPr txBox="1"/>
          <p:nvPr/>
        </p:nvSpPr>
        <p:spPr>
          <a:xfrm>
            <a:off x="6207669" y="3482306"/>
            <a:ext cx="5231295" cy="4732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Leadership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(Stogfill, 1974)</a:t>
            </a:r>
            <a:endParaRPr b="1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Teamwork</a:t>
            </a:r>
            <a:r>
              <a:rPr b="0" i="0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(Larson &amp; LaFasto, 1989)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b="0" i="0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(Harrison et al., 2006)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Entrepreneurship </a:t>
            </a:r>
            <a:r>
              <a:rPr b="0" i="1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(Zhao &amp; Seibert, 2006)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Job satisfaction and commitment </a:t>
            </a:r>
            <a:r>
              <a:rPr b="0" i="1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(Harrison, Newman, &amp; Roth, 2006)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Job burnout </a:t>
            </a:r>
            <a:r>
              <a:rPr b="0" i="1" lang="en-US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(Best, Stapleton, &amp; Downey, 2005)</a:t>
            </a:r>
            <a:endParaRPr/>
          </a:p>
          <a:p>
            <a:pPr indent="-133350" lvl="1" marL="685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3350" lvl="1" marL="685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Personality</a:t>
            </a:r>
            <a:endParaRPr/>
          </a:p>
        </p:txBody>
      </p:sp>
      <p:sp>
        <p:nvSpPr>
          <p:cNvPr id="851" name="Google Shape;851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Pulsifi’s Personality Model </a:t>
            </a:r>
            <a:r>
              <a:rPr lang="en-US" sz="2000"/>
              <a:t>includes: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Five factors consisting of </a:t>
            </a:r>
            <a:r>
              <a:rPr b="1" lang="en-US" sz="1800"/>
              <a:t>Openness to Experience</a:t>
            </a:r>
            <a:r>
              <a:rPr lang="en-US" sz="1800"/>
              <a:t>, </a:t>
            </a:r>
            <a:r>
              <a:rPr b="1" lang="en-US" sz="1800"/>
              <a:t>Conscientiousness</a:t>
            </a:r>
            <a:r>
              <a:rPr lang="en-US" sz="1800"/>
              <a:t>, </a:t>
            </a:r>
            <a:r>
              <a:rPr b="1" lang="en-US" sz="1800"/>
              <a:t>Extraversion</a:t>
            </a:r>
            <a:r>
              <a:rPr lang="en-US" sz="1800"/>
              <a:t>, </a:t>
            </a:r>
            <a:r>
              <a:rPr b="1" lang="en-US" sz="1800"/>
              <a:t>Agreeableness</a:t>
            </a:r>
            <a:r>
              <a:rPr lang="en-US" sz="1800"/>
              <a:t> and </a:t>
            </a:r>
            <a:r>
              <a:rPr b="1" lang="en-US" sz="1800"/>
              <a:t>Emotional Stability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Dominant model in the study of human psychology, including organizational psychology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Validated by tough critical tests since the 1960s </a:t>
            </a:r>
            <a:r>
              <a:rPr i="1" lang="en-US" sz="1600"/>
              <a:t>(e.g. Tupes &amp; Christal, 1961)</a:t>
            </a:r>
            <a:r>
              <a:rPr lang="en-US" sz="1600"/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Versatile because other models of personality can be integrated under the Five Factor Model </a:t>
            </a:r>
            <a:r>
              <a:rPr i="1" lang="en-US" sz="1600"/>
              <a:t>(John, Naumann, &amp; Soto, 2008)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Additional traits: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Core Self-evaluations</a:t>
            </a:r>
            <a:r>
              <a:rPr lang="en-US" sz="1600"/>
              <a:t>: Evaluations that people make about themselves and their functioning in their environment </a:t>
            </a:r>
            <a:r>
              <a:rPr i="1" lang="en-US" sz="1600"/>
              <a:t>(Judge, Locke, &amp; Durham, 1997; Judge, Van Vianen, &amp; De Pater, 2004)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Mastery and Performance Goal Orientations</a:t>
            </a:r>
            <a:r>
              <a:rPr lang="en-US" sz="1600"/>
              <a:t>: Focus on developing competence vs. establishing superiority over others </a:t>
            </a:r>
            <a:r>
              <a:rPr i="1" lang="en-US" sz="1600"/>
              <a:t>(Janssen &amp; Van Yperen, 2004)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Self-monitoring</a:t>
            </a:r>
            <a:r>
              <a:rPr lang="en-US" sz="1600"/>
              <a:t>: Self-observation and self-control to ensure that one behaves appropriately in a social situation </a:t>
            </a:r>
            <a:r>
              <a:rPr i="1" lang="en-US" sz="1600"/>
              <a:t>(Snyder, 1974; Zaccaro, Foti, &amp; Kenny, 2001)</a:t>
            </a:r>
            <a:endParaRPr/>
          </a:p>
        </p:txBody>
      </p:sp>
      <p:sp>
        <p:nvSpPr>
          <p:cNvPr id="852" name="Google Shape;852;p56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3" name="Google Shape;853;p56"/>
          <p:cNvSpPr/>
          <p:nvPr/>
        </p:nvSpPr>
        <p:spPr>
          <a:xfrm>
            <a:off x="147918" y="1690688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Personality</a:t>
            </a:r>
            <a:endParaRPr/>
          </a:p>
        </p:txBody>
      </p:sp>
      <p:grpSp>
        <p:nvGrpSpPr>
          <p:cNvPr id="859" name="Google Shape;859;p57"/>
          <p:cNvGrpSpPr/>
          <p:nvPr/>
        </p:nvGrpSpPr>
        <p:grpSpPr>
          <a:xfrm>
            <a:off x="843129" y="2851087"/>
            <a:ext cx="10505740" cy="2396185"/>
            <a:chOff x="4929" y="929690"/>
            <a:chExt cx="10505740" cy="2396185"/>
          </a:xfrm>
        </p:grpSpPr>
        <p:sp>
          <p:nvSpPr>
            <p:cNvPr id="860" name="Google Shape;860;p57"/>
            <p:cNvSpPr/>
            <p:nvPr/>
          </p:nvSpPr>
          <p:spPr>
            <a:xfrm>
              <a:off x="4929" y="929690"/>
              <a:ext cx="1889521" cy="543309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7"/>
            <p:cNvSpPr txBox="1"/>
            <p:nvPr/>
          </p:nvSpPr>
          <p:spPr>
            <a:xfrm>
              <a:off x="4929" y="929690"/>
              <a:ext cx="1889521" cy="543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ato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Openness to experience</a:t>
              </a:r>
              <a:endParaRPr/>
            </a:p>
          </p:txBody>
        </p:sp>
        <p:sp>
          <p:nvSpPr>
            <p:cNvPr id="862" name="Google Shape;862;p57"/>
            <p:cNvSpPr/>
            <p:nvPr/>
          </p:nvSpPr>
          <p:spPr>
            <a:xfrm>
              <a:off x="4929" y="1473000"/>
              <a:ext cx="1889521" cy="1852875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7"/>
            <p:cNvSpPr txBox="1"/>
            <p:nvPr/>
          </p:nvSpPr>
          <p:spPr>
            <a:xfrm>
              <a:off x="4929" y="1473000"/>
              <a:ext cx="1889521" cy="185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Imagination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Artistic interests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Emotionality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Adventurousness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Intellect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Liberalism</a:t>
              </a: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2158984" y="929690"/>
              <a:ext cx="1889521" cy="543309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7"/>
            <p:cNvSpPr txBox="1"/>
            <p:nvPr/>
          </p:nvSpPr>
          <p:spPr>
            <a:xfrm>
              <a:off x="2158984" y="929690"/>
              <a:ext cx="1889521" cy="543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ato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Conscientiousness</a:t>
              </a:r>
              <a:endParaRPr/>
            </a:p>
          </p:txBody>
        </p:sp>
        <p:sp>
          <p:nvSpPr>
            <p:cNvPr id="866" name="Google Shape;866;p57"/>
            <p:cNvSpPr/>
            <p:nvPr/>
          </p:nvSpPr>
          <p:spPr>
            <a:xfrm>
              <a:off x="2158984" y="1473000"/>
              <a:ext cx="1889521" cy="1852875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7"/>
            <p:cNvSpPr txBox="1"/>
            <p:nvPr/>
          </p:nvSpPr>
          <p:spPr>
            <a:xfrm>
              <a:off x="2158984" y="1473000"/>
              <a:ext cx="1889521" cy="185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Self-efficacy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Orderliness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Dutifulness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Achievement-striving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Self-discipline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Cautiousness</a:t>
              </a:r>
              <a:endParaRPr/>
            </a:p>
          </p:txBody>
        </p:sp>
        <p:sp>
          <p:nvSpPr>
            <p:cNvPr id="868" name="Google Shape;868;p57"/>
            <p:cNvSpPr/>
            <p:nvPr/>
          </p:nvSpPr>
          <p:spPr>
            <a:xfrm>
              <a:off x="4313039" y="929690"/>
              <a:ext cx="1889521" cy="543309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7"/>
            <p:cNvSpPr txBox="1"/>
            <p:nvPr/>
          </p:nvSpPr>
          <p:spPr>
            <a:xfrm>
              <a:off x="4313039" y="929690"/>
              <a:ext cx="1889521" cy="543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ato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Extraversion</a:t>
              </a:r>
              <a:endParaRPr/>
            </a:p>
          </p:txBody>
        </p:sp>
        <p:sp>
          <p:nvSpPr>
            <p:cNvPr id="870" name="Google Shape;870;p57"/>
            <p:cNvSpPr/>
            <p:nvPr/>
          </p:nvSpPr>
          <p:spPr>
            <a:xfrm>
              <a:off x="4313039" y="1473000"/>
              <a:ext cx="1889521" cy="1852875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7"/>
            <p:cNvSpPr txBox="1"/>
            <p:nvPr/>
          </p:nvSpPr>
          <p:spPr>
            <a:xfrm>
              <a:off x="4313039" y="1473000"/>
              <a:ext cx="1889521" cy="185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Friendliness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Gregariousness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Assertiveness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Activity level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Excitement-seeking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Cheerfulness</a:t>
              </a:r>
              <a:endParaRPr/>
            </a:p>
          </p:txBody>
        </p:sp>
        <p:sp>
          <p:nvSpPr>
            <p:cNvPr id="872" name="Google Shape;872;p57"/>
            <p:cNvSpPr/>
            <p:nvPr/>
          </p:nvSpPr>
          <p:spPr>
            <a:xfrm>
              <a:off x="6467094" y="929690"/>
              <a:ext cx="1889521" cy="543309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7"/>
            <p:cNvSpPr txBox="1"/>
            <p:nvPr/>
          </p:nvSpPr>
          <p:spPr>
            <a:xfrm>
              <a:off x="6467094" y="929690"/>
              <a:ext cx="1889521" cy="543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ato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Agreeableness</a:t>
              </a:r>
              <a:endParaRPr/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6467094" y="1473000"/>
              <a:ext cx="1889521" cy="1852875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7"/>
            <p:cNvSpPr txBox="1"/>
            <p:nvPr/>
          </p:nvSpPr>
          <p:spPr>
            <a:xfrm>
              <a:off x="6467094" y="1473000"/>
              <a:ext cx="1889521" cy="185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Trust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Morality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Altruism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Cooperation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Modesty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Sympathy</a:t>
              </a:r>
              <a:endParaRPr/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8621148" y="929690"/>
              <a:ext cx="1889521" cy="543309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7"/>
            <p:cNvSpPr txBox="1"/>
            <p:nvPr/>
          </p:nvSpPr>
          <p:spPr>
            <a:xfrm>
              <a:off x="8621148" y="929690"/>
              <a:ext cx="1889521" cy="543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ato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Emotional stability</a:t>
              </a:r>
              <a:endParaRPr/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8621148" y="1473000"/>
              <a:ext cx="1889521" cy="1852875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7"/>
            <p:cNvSpPr txBox="1"/>
            <p:nvPr/>
          </p:nvSpPr>
          <p:spPr>
            <a:xfrm>
              <a:off x="8621148" y="1473000"/>
              <a:ext cx="1889521" cy="185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Anxiety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Anger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Depression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Self-consciousness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Immoderation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Lato"/>
                <a:buChar char="•"/>
              </a:pPr>
              <a:r>
                <a:rPr b="0" i="0" lang="en-US" sz="15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Vulnerability</a:t>
              </a:r>
              <a:endParaRPr/>
            </a:p>
          </p:txBody>
        </p:sp>
      </p:grpSp>
      <p:sp>
        <p:nvSpPr>
          <p:cNvPr id="880" name="Google Shape;880;p57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1" name="Google Shape;881;p57"/>
          <p:cNvSpPr txBox="1"/>
          <p:nvPr/>
        </p:nvSpPr>
        <p:spPr>
          <a:xfrm>
            <a:off x="838200" y="1825625"/>
            <a:ext cx="97196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13" lvl="0" marL="227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facet of the Five Factor Model is further broken down into 6 sub-facets, thus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measuring personality comprehensively:</a:t>
            </a:r>
            <a:endParaRPr/>
          </a:p>
        </p:txBody>
      </p:sp>
      <p:sp>
        <p:nvSpPr>
          <p:cNvPr id="882" name="Google Shape;882;p57"/>
          <p:cNvSpPr/>
          <p:nvPr/>
        </p:nvSpPr>
        <p:spPr>
          <a:xfrm>
            <a:off x="147918" y="1690688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Work Interest</a:t>
            </a:r>
            <a:endParaRPr/>
          </a:p>
        </p:txBody>
      </p:sp>
      <p:sp>
        <p:nvSpPr>
          <p:cNvPr id="888" name="Google Shape;888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Employee vocational interest has been found to be related to job outcomes, such as job satisfaction, performance, and burnout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 sz="1800"/>
              <a:t>(Jagger, Neukrug, &amp; McAuliffe, 1992; Meir, Melamed, &amp; Dinur, 1995; Meir &amp; Navon, 1992; Meir &amp; Tzadok, 2000; Oleski &amp; Subich, 1996)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Pulsifi’s Vocational Interest Model </a:t>
            </a:r>
            <a:r>
              <a:rPr lang="en-US" sz="2000"/>
              <a:t>includes: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Holland’s RIASEC model consisting of </a:t>
            </a:r>
            <a:r>
              <a:rPr b="1" lang="en-US" sz="1800"/>
              <a:t>Realistic</a:t>
            </a:r>
            <a:r>
              <a:rPr lang="en-US" sz="1800"/>
              <a:t>, </a:t>
            </a:r>
            <a:r>
              <a:rPr b="1" lang="en-US" sz="1800"/>
              <a:t>Investigative</a:t>
            </a:r>
            <a:r>
              <a:rPr lang="en-US" sz="1800"/>
              <a:t>, </a:t>
            </a:r>
            <a:r>
              <a:rPr b="1" lang="en-US" sz="1800"/>
              <a:t>Artistic</a:t>
            </a:r>
            <a:r>
              <a:rPr lang="en-US" sz="1800"/>
              <a:t>, </a:t>
            </a:r>
            <a:r>
              <a:rPr b="1" lang="en-US" sz="1800"/>
              <a:t>Social</a:t>
            </a:r>
            <a:r>
              <a:rPr lang="en-US" sz="1800"/>
              <a:t>, </a:t>
            </a:r>
            <a:r>
              <a:rPr b="1" lang="en-US" sz="1800"/>
              <a:t>Enterprising</a:t>
            </a:r>
            <a:r>
              <a:rPr lang="en-US" sz="1800"/>
              <a:t>, </a:t>
            </a:r>
            <a:r>
              <a:rPr b="1" lang="en-US" sz="1800"/>
              <a:t>Conventional</a:t>
            </a:r>
            <a:r>
              <a:rPr lang="en-US" sz="1800"/>
              <a:t> vocational interest typology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Linked to personality types and hence can be cross-referenced </a:t>
            </a:r>
            <a:r>
              <a:rPr i="1" lang="en-US" sz="1600"/>
              <a:t>(Barrick, Mount, &amp; Gupta, 2003; Gottfredson, Jones, &amp; Holland, 1993; Tokar &amp; Swanson, 1995)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Used by the Occupational Information Network (O*NET) developed under the US Department of Labor, which is a repository of thousands of occupations and their definitions such as knowledge, skills, and abilities</a:t>
            </a:r>
            <a:endParaRPr/>
          </a:p>
        </p:txBody>
      </p:sp>
      <p:sp>
        <p:nvSpPr>
          <p:cNvPr id="889" name="Google Shape;889;p58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0" name="Google Shape;890;p58"/>
          <p:cNvSpPr/>
          <p:nvPr/>
        </p:nvSpPr>
        <p:spPr>
          <a:xfrm>
            <a:off x="147918" y="1690688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  <p:sp>
        <p:nvSpPr>
          <p:cNvPr id="891" name="Google Shape;891;p58"/>
          <p:cNvSpPr/>
          <p:nvPr/>
        </p:nvSpPr>
        <p:spPr>
          <a:xfrm>
            <a:off x="147918" y="2999535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Work Culture</a:t>
            </a:r>
            <a:endParaRPr/>
          </a:p>
        </p:txBody>
      </p:sp>
      <p:sp>
        <p:nvSpPr>
          <p:cNvPr id="897" name="Google Shape;897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Values and culture fit between employee and organization has been found to be related to job outcomes such as job satisfaction, organizational commitment and actual turnover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 sz="1800"/>
              <a:t>(O’Reilly, Chatman, &amp; Caldwell, 1991; Vandenberghe, 1999)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Pulsifi’s Culture Model </a:t>
            </a:r>
            <a:r>
              <a:rPr lang="en-US" sz="2000"/>
              <a:t>includes 8 values: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Adaptability, Collaboration, Customer Orientation, Decisiveness, Detail Orientation, Emphasis on Rewards, Integrity, Outcome Orientation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Developed from both employees’ values and organizations' values and widely cited by researchers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Two perspectives to determine the level of culture fit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Top leaders determine the organizational culture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Respondents identify what they value in an organization</a:t>
            </a:r>
            <a:endParaRPr/>
          </a:p>
        </p:txBody>
      </p:sp>
      <p:sp>
        <p:nvSpPr>
          <p:cNvPr id="898" name="Google Shape;898;p59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9" name="Google Shape;899;p59"/>
          <p:cNvSpPr/>
          <p:nvPr/>
        </p:nvSpPr>
        <p:spPr>
          <a:xfrm>
            <a:off x="147918" y="1690688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  <p:sp>
        <p:nvSpPr>
          <p:cNvPr id="900" name="Google Shape;900;p59"/>
          <p:cNvSpPr/>
          <p:nvPr/>
        </p:nvSpPr>
        <p:spPr>
          <a:xfrm>
            <a:off x="147918" y="2770935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Cognitive Abilities</a:t>
            </a:r>
            <a:endParaRPr/>
          </a:p>
        </p:txBody>
      </p:sp>
      <p:sp>
        <p:nvSpPr>
          <p:cNvPr id="906" name="Google Shape;906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Various cognitive ability tests can predict practical work outcomes (job knowledge acquisition, training performance, and job performance) across many jobs </a:t>
            </a:r>
            <a:r>
              <a:rPr i="1" lang="en-US" sz="2000"/>
              <a:t>(Levine, Spector, Menon, Narayanan, Cannon-Bowers, 1996)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Pulsifi’s Cognitive Ability Tests </a:t>
            </a:r>
            <a:r>
              <a:rPr lang="en-US" sz="2000"/>
              <a:t>include:</a:t>
            </a:r>
            <a:endParaRPr i="1" sz="2000"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Verbal Reasoning</a:t>
            </a:r>
            <a:r>
              <a:rPr lang="en-US" sz="1800"/>
              <a:t>: measures the ability to use English in the workplace: to understand verbal information, think logically about written information, and accurately draw logical conclusions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Logical Reasoning</a:t>
            </a:r>
            <a:r>
              <a:rPr lang="en-US" sz="1800"/>
              <a:t>: measures the ability to interpret and detect trends and patterns</a:t>
            </a:r>
            <a:endParaRPr i="1" sz="1800"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Numeric Reasoning</a:t>
            </a:r>
            <a:r>
              <a:rPr lang="en-US" sz="1800"/>
              <a:t>: measures the ability to work with numbers, math functions and the interpretation of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Other cognitive ability tests can also be included based on client’s needs</a:t>
            </a:r>
            <a:endParaRPr/>
          </a:p>
        </p:txBody>
      </p:sp>
      <p:sp>
        <p:nvSpPr>
          <p:cNvPr id="907" name="Google Shape;907;p60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8" name="Google Shape;908;p60"/>
          <p:cNvSpPr/>
          <p:nvPr/>
        </p:nvSpPr>
        <p:spPr>
          <a:xfrm>
            <a:off x="147918" y="1690688"/>
            <a:ext cx="605118" cy="60511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Scientific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Is my employee data private?</a:t>
            </a:r>
            <a:endParaRPr/>
          </a:p>
        </p:txBody>
      </p:sp>
      <p:sp>
        <p:nvSpPr>
          <p:cNvPr id="915" name="Google Shape;915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Yes!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Your employee data, including data obtained with consent from employee social logins, is not shared with or accessible by other companies.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Your employee data is on its own database that is accessible only by authorized users from your company.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There is no reason for Pulsifi to share your employee data. We are providing a software platform, not selling data or selling candidates.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Many companies put their employee data on cloud-based HRMS like Workday, and even highly confidential customer data on cloud-based CRM like Salesforce.  </a:t>
            </a:r>
            <a:endParaRPr/>
          </a:p>
        </p:txBody>
      </p:sp>
      <p:sp>
        <p:nvSpPr>
          <p:cNvPr id="916" name="Google Shape;916;p61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Where will our data be stored and what are the security measures in place?</a:t>
            </a:r>
            <a:endParaRPr/>
          </a:p>
        </p:txBody>
      </p:sp>
      <p:sp>
        <p:nvSpPr>
          <p:cNvPr id="922" name="Google Shape;922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Your data is hosted on </a:t>
            </a:r>
            <a:r>
              <a:rPr b="1" lang="en-US" sz="240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Amazon Web Services (AWS)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, which offers: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Millions of dollars invested in cutting-edge data security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Network firewalls to control data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Encryption of data in transit and at rest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Distributed Denial of Service (DDoS) mitigation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Global infrastructure of 42 availability zones within 16 geographic regions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Control over the region that the data is physically stored to meet compliance requirements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23" name="Google Shape;923;p62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4" name="Google Shape;924;p62"/>
          <p:cNvSpPr txBox="1"/>
          <p:nvPr/>
        </p:nvSpPr>
        <p:spPr>
          <a:xfrm>
            <a:off x="838200" y="6065838"/>
            <a:ext cx="453231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Source: Amazon Web Services Security (</a:t>
            </a:r>
            <a:r>
              <a:rPr b="0" i="0" lang="en-US" sz="10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https://aws.amazon.com/security/</a:t>
            </a:r>
            <a:r>
              <a:rPr b="0" i="0" lang="en-US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3"/>
          <p:cNvSpPr txBox="1"/>
          <p:nvPr>
            <p:ph idx="4294967295" type="subTitle"/>
          </p:nvPr>
        </p:nvSpPr>
        <p:spPr>
          <a:xfrm>
            <a:off x="6107290" y="4003875"/>
            <a:ext cx="3838222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Lato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Lato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Jay Huang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Lato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Co-founder &amp; CEO </a:t>
            </a:r>
            <a:b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jay@pulsifi.me</a:t>
            </a:r>
            <a:endParaRPr b="1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63"/>
          <p:cNvSpPr txBox="1"/>
          <p:nvPr/>
        </p:nvSpPr>
        <p:spPr>
          <a:xfrm>
            <a:off x="1524000" y="0"/>
            <a:ext cx="9144000" cy="39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3"/>
              <a:buFont typeface="Lato"/>
              <a:buNone/>
            </a:pPr>
            <a:br>
              <a:rPr b="1" i="0" lang="en-US" sz="3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i="0" lang="en-US" sz="3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i="0" lang="en-US" sz="3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i="0" lang="en-US" sz="3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i="0" lang="en-US" sz="3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i="0" lang="en-US" sz="3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-US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Let’s talk!</a:t>
            </a:r>
            <a:endParaRPr b="1" i="0" sz="2400" u="none" cap="none" strike="noStrike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63"/>
          <p:cNvSpPr txBox="1"/>
          <p:nvPr/>
        </p:nvSpPr>
        <p:spPr>
          <a:xfrm>
            <a:off x="2269068" y="4003875"/>
            <a:ext cx="3838222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Lato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Lato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Jamie Ko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Lato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Director, Business Development</a:t>
            </a:r>
            <a:b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jamie@pulsifi.me</a:t>
            </a:r>
            <a:endParaRPr b="1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Aspired outcomes: PACS armed with insights that drive more effective resource allocation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38200" y="2187388"/>
            <a:ext cx="3106271" cy="788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Recruiting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542864" y="2187388"/>
            <a:ext cx="3106271" cy="788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Performance management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8247529" y="2187388"/>
            <a:ext cx="3106271" cy="788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Retention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838201" y="3272118"/>
            <a:ext cx="1506070" cy="1255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Trait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Trait 2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438401" y="3272118"/>
            <a:ext cx="1506070" cy="1255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Trait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Char char="-"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Trait 2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838201" y="5378824"/>
            <a:ext cx="3106270" cy="788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 recruiting channels, candidate sources etc.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916205" y="4719916"/>
            <a:ext cx="950259" cy="4661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489076" y="3272118"/>
            <a:ext cx="1506070" cy="1255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Incentive type 1: most effective for Persona A, B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143065" y="3272117"/>
            <a:ext cx="1506070" cy="1255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Incentive type 2: most effective for Persona C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667935" y="4719916"/>
            <a:ext cx="950259" cy="4661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542864" y="5378824"/>
            <a:ext cx="3106270" cy="788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targeted incentives to drive candidate performance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8294594" y="3272118"/>
            <a:ext cx="1459005" cy="60960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flag 1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9847729" y="3272117"/>
            <a:ext cx="1506070" cy="60960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flag 2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8294594" y="3989298"/>
            <a:ext cx="1459005" cy="60960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flag 3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9847729" y="3989297"/>
            <a:ext cx="1506070" cy="60960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flag 4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9325534" y="4706477"/>
            <a:ext cx="950259" cy="4661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8294594" y="5378824"/>
            <a:ext cx="3106270" cy="788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FC / AL at risk of attrition for intervention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0" y="-58173"/>
            <a:ext cx="2132143" cy="66282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JAMIE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Our understanding of your needs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Proposed Process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Pricing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About Pulsifi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D8D8D8"/>
                </a:solidFill>
              </a:rPr>
              <a:t>Appendix</a:t>
            </a:r>
            <a:endParaRPr/>
          </a:p>
        </p:txBody>
      </p:sp>
      <p:sp>
        <p:nvSpPr>
          <p:cNvPr id="135" name="Google Shape;135;p20"/>
          <p:cNvSpPr txBox="1"/>
          <p:nvPr>
            <p:ph idx="4294967295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822354" y="1873041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822353" y="2480302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22352" y="3087563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822351" y="3694824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22351" y="4302085"/>
            <a:ext cx="388138" cy="3881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Overall approach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62666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data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41512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20358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 personas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83820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Align on hypothesis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99204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Implications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780498" y="1891554"/>
            <a:ext cx="1573302" cy="932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Build in platform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262666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Qualitative insights collection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2626660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Quantitative data collection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806821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hypotheses on personas to establish sample size needed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4446499" y="3042679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unstructured data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4446499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models / algorithms (help pls!!)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6203580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 results of quant analysis and triangulate against qual insights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799204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recommendations based on personas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992040" y="4184839"/>
            <a:ext cx="1573302" cy="1102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visualization &amp; ongoing ML platform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9780498" y="3024750"/>
            <a:ext cx="1573302" cy="209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Incorporate findings into Pulsifi platform to support ongoing business use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38200" y="1596253"/>
            <a:ext cx="6938682" cy="1888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A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7992040" y="1570299"/>
            <a:ext cx="1573302" cy="2253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B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9780498" y="1596253"/>
            <a:ext cx="1573302" cy="22530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Roll-out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838200" y="2917176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1"/>
          <p:cNvSpPr/>
          <p:nvPr/>
        </p:nvSpPr>
        <p:spPr>
          <a:xfrm>
            <a:off x="0" y="-58173"/>
            <a:ext cx="2132143" cy="66282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JAMIE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Overall approach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62666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data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41512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analyze data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620358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 personas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3820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Align on hypothesis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992040" y="190051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Implications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9780498" y="1891554"/>
            <a:ext cx="1573302" cy="932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Build in platform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62666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Qualitative insights collection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626660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Quantitative data collection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06821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hypotheses on personas to establish sample size needed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446499" y="3042679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unstructured data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446499" y="418483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models / algorithms (help pls!!)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203580" y="3042678"/>
            <a:ext cx="1573302" cy="20744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Interpret results of quant analysis and triangulate against qual insights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992040" y="3042678"/>
            <a:ext cx="1573302" cy="9323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recommendations based on personas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7992040" y="4184839"/>
            <a:ext cx="1573302" cy="1102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 visualization &amp; ongoing ML platform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9780498" y="3024750"/>
            <a:ext cx="1573302" cy="20924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Incorporate findings into Pulsifi platform to support ongoing business use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838200" y="1596253"/>
            <a:ext cx="6938682" cy="1888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A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7992040" y="1570299"/>
            <a:ext cx="1573302" cy="2253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 B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9780498" y="1596253"/>
            <a:ext cx="1573302" cy="22530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Roll-out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2537015" y="1891554"/>
            <a:ext cx="9206752" cy="3541058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/>
              <a:t>Align on hypotheses (1/2)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38200" y="1825625"/>
            <a:ext cx="48812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Why do we need to align on hypotheses?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sample size of respondents required depends on number of clusters we will be splitting data for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cluster requires sample size of 30 to be statistically significant</a:t>
            </a:r>
            <a:endParaRPr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610600" y="64208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169959" y="1825625"/>
            <a:ext cx="48812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Preliminary hypotheses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FC &amp; AL separate categories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Good-strong performers vs weak performers (the rest)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Stayers vs leavers (within 24 months?)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 least 2 different types of personas of strong performers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0" y="-58173"/>
            <a:ext cx="2132143" cy="662821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rPr b="1" i="0" lang="en-US" sz="186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YVONNE?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