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22"/>
  </p:notesMasterIdLst>
  <p:sldIdLst>
    <p:sldId id="257" r:id="rId2"/>
    <p:sldId id="412" r:id="rId3"/>
    <p:sldId id="408" r:id="rId4"/>
    <p:sldId id="413" r:id="rId5"/>
    <p:sldId id="407" r:id="rId6"/>
    <p:sldId id="405" r:id="rId7"/>
    <p:sldId id="401" r:id="rId8"/>
    <p:sldId id="414" r:id="rId9"/>
    <p:sldId id="415" r:id="rId10"/>
    <p:sldId id="411" r:id="rId11"/>
    <p:sldId id="416" r:id="rId12"/>
    <p:sldId id="410" r:id="rId13"/>
    <p:sldId id="417" r:id="rId14"/>
    <p:sldId id="418" r:id="rId15"/>
    <p:sldId id="420" r:id="rId16"/>
    <p:sldId id="422" r:id="rId17"/>
    <p:sldId id="421" r:id="rId18"/>
    <p:sldId id="423" r:id="rId19"/>
    <p:sldId id="424" r:id="rId20"/>
    <p:sldId id="425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582" y="2967336"/>
            <a:ext cx="100928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9299707" y="4932140"/>
            <a:ext cx="68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이정훈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80" y="1799510"/>
            <a:ext cx="9421441" cy="4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901129" y="3176183"/>
            <a:ext cx="43897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log_param :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저장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log_metric :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저장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파라미터와 다르게 시계열하게 기록 저장 가능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log_artifact :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csv,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등 모델과 관련된 파일 저장 가능 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log_model :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모델 저장 가능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4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38" y="1518562"/>
            <a:ext cx="5445924" cy="410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946049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 데이터를 사용한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실험에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logging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해보자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34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987612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 긍부정 분류하는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DL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모델에 로깅을 해보자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8" y="1822811"/>
            <a:ext cx="6531725" cy="38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Registry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689572" y="2644170"/>
            <a:ext cx="481285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다른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명의 모델러와 같은 프로젝트에 대한 실험 결과를 공유하고 싶은데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서로 다르네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기록들을 중앙에서 관리하고 싶다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실험 모델 중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Staging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중인 것과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Production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것을 구분하고 관리하고 싶다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65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4" y="4930204"/>
            <a:ext cx="3484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server --backend-store-uri sqlite:///mlflow.db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mlflow.set_tracking_uri("http://127.0.0.1:5000")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44" y="2080385"/>
            <a:ext cx="9952113" cy="24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445305" y="5236200"/>
            <a:ext cx="53013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Artifacts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저장한 모델을 재사용하고 싶은데 어떻게하지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이용해서 서버 띄우기 너무 귀찮은데 명령어 하나로 서빙하는 서버 만들 수 없을까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</a:p>
        </p:txBody>
      </p:sp>
      <p:pic>
        <p:nvPicPr>
          <p:cNvPr id="13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4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4" y="5114870"/>
            <a:ext cx="3484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 모델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가져와서 추론하기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6" y="2500923"/>
            <a:ext cx="7342909" cy="21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3" y="5960614"/>
            <a:ext cx="3484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감정 분류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DL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가져와서 추론하기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07" y="2043569"/>
            <a:ext cx="5402986" cy="36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3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624423" y="2551687"/>
            <a:ext cx="6943154" cy="2258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models serve -m runs:/2e42495638d24ee5a1fc1f25354cde96/titanic_model --no-conda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models serve -m runs:/9359c3a76776440184347b2d51b8ca9f/titanic_model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curl http://10.20.81.77:1012/invocations -H 'Content-Type: application/json' -d '{"columns": ["Pclass", "Sex", "Fare", "SibSp", "Parch"], "data": [[1, 2, 3, 2 ,2], [1, 2, 4, 5, 6]]}’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curl -d "{\"columns\":[\"Pclass\", \"Sex\", \"Fare\", \"SibSp\", \"Parch\"],\"data\":[[1, 2, 3, 2 ,2], [1, 2, 4, 5, 6]]}" -H "Content-Type: application/json"  localhost:5000/invocations</a:t>
            </a:r>
          </a:p>
        </p:txBody>
      </p:sp>
    </p:spTree>
    <p:extLst>
      <p:ext uri="{BB962C8B-B14F-4D97-AF65-F5344CB8AC3E}">
        <p14:creationId xmlns:p14="http://schemas.microsoft.com/office/powerpoint/2010/main" val="283700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629566" y="4720844"/>
            <a:ext cx="693286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인공지능을 처음 공부했을 때 생각한 내 모습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Selection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어떤 방법을 적용해야할까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하지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NB, SVM, Random Forest, XGBoost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통계기반 알고리즘은 어떤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Feature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뽑아야 더 좋은 성능을 보일까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빠르게 수렴시키기 위한 방법들이 무엇이 있을까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전쟁 역사 바꾼 천재 실화 &amp;#39;수학자 울람&amp;#39; 영화로 부활 &amp;lt; 영화 &amp;lt; 문화 &amp;lt; 기사본문 - 강원도민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75" y="1749422"/>
            <a:ext cx="4163650" cy="27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0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Personal Pipeline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834797" y="3170549"/>
            <a:ext cx="13680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 Data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2547836" y="3165048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 Processing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62428" y="3182441"/>
            <a:ext cx="13680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to Vector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17421" y="3182441"/>
            <a:ext cx="1368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Deployment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66907" y="3182441"/>
            <a:ext cx="1368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 Model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54756" y="3182441"/>
            <a:ext cx="1368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</a:p>
        </p:txBody>
      </p:sp>
      <p:cxnSp>
        <p:nvCxnSpPr>
          <p:cNvPr id="18" name="직선 화살표 연결선 17"/>
          <p:cNvCxnSpPr>
            <a:stCxn id="2" idx="0"/>
          </p:cNvCxnSpPr>
          <p:nvPr/>
        </p:nvCxnSpPr>
        <p:spPr>
          <a:xfrm flipV="1">
            <a:off x="7068866" y="3511714"/>
            <a:ext cx="0" cy="284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Serve Scikit-Learn Models for Deployment with Bento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75" y="618133"/>
            <a:ext cx="2967891" cy="222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stCxn id="19" idx="2"/>
            <a:endCxn id="14" idx="0"/>
          </p:cNvCxnSpPr>
          <p:nvPr/>
        </p:nvCxnSpPr>
        <p:spPr>
          <a:xfrm>
            <a:off x="10601421" y="2844051"/>
            <a:ext cx="0" cy="3383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24" idx="2"/>
          </p:cNvCxnSpPr>
          <p:nvPr/>
        </p:nvCxnSpPr>
        <p:spPr>
          <a:xfrm flipV="1">
            <a:off x="2383631" y="3511714"/>
            <a:ext cx="2703" cy="284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6719" y="3106382"/>
            <a:ext cx="3279230" cy="405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366787" y="3106382"/>
            <a:ext cx="3350934" cy="405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5" y="3796049"/>
            <a:ext cx="5846301" cy="2284171"/>
          </a:xfrm>
          <a:prstGeom prst="rect">
            <a:avLst/>
          </a:prstGeom>
        </p:spPr>
      </p:pic>
      <p:pic>
        <p:nvPicPr>
          <p:cNvPr id="48" name="Picture 10" descr="Alphaa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9" y="3796049"/>
            <a:ext cx="3421483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20145" y="5004836"/>
            <a:ext cx="3551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competition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참여해 모델을 학습한 후 성능을 체크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올라가는 리더보드 순위를 보며 뿌듯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4" descr="Kaggle] 캐글 시작하기 (타이타닉 문제) :: Juun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85" y="2332171"/>
            <a:ext cx="6844430" cy="2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036127" y="5261047"/>
            <a:ext cx="6119744" cy="7813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순위안에 들고 관심있는 분야의 주제를 가지고 논문을 쓰다보면 뭐든 할 수 있을 것 같지만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인공지능 관련 서비스를 만들다 마주치는 문제들의 대부분은 수식과 관련이 없다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8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72" y="1713667"/>
            <a:ext cx="7364456" cy="2732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127914" y="4570939"/>
            <a:ext cx="393617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머신러닝 프로젝트에서 수식은 일부분일 뿐이다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버전 관리 어떻게 하지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실험이 너무 많은데 어떻게 기록하지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학습이 끝난 모델 파일들을 어떻게  관리하지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서버에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어떻게 간편하게 배포하지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73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1587109" y="2865041"/>
            <a:ext cx="901778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End-to-End machine learning lifecycle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관리하는 오픈소스 플랫폼이며 모든 기계 학습 라이브러리 및 프로그래밍 언어와 함께 사용할 수 있다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주요 기능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MLflow Tracking : Record and query experiments: code, data, config, and results</a:t>
            </a:r>
          </a:p>
          <a:p>
            <a:pPr lvl="1">
              <a:lnSpc>
                <a:spcPct val="200000"/>
              </a:lnSpc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MLflow Projects  : Package data science code in a format to reproduce runs on any platform</a:t>
            </a:r>
          </a:p>
          <a:p>
            <a:pPr lvl="1">
              <a:lnSpc>
                <a:spcPct val="200000"/>
              </a:lnSpc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Mlflow Models  : Deploy machine learning models in diverse serving environments</a:t>
            </a:r>
          </a:p>
          <a:p>
            <a:pPr lvl="1">
              <a:lnSpc>
                <a:spcPct val="200000"/>
              </a:lnSpc>
            </a:pP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Model Registry : Store, annotate, discover, and manage models in a central 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2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545345"/>
            <a:ext cx="71540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리뷰의 긍정 부정을 분류하는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만들어야 하는 과업 발생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수많은 조건들로 실험을 반복하며 발생하는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accuracy, f1_score, train_loss, test_loss, parameter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기록해야 한다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27176" y="2067653"/>
            <a:ext cx="1826620" cy="2224221"/>
            <a:chOff x="1627176" y="2317033"/>
            <a:chExt cx="1826620" cy="2224221"/>
          </a:xfrm>
        </p:grpSpPr>
        <p:sp>
          <p:nvSpPr>
            <p:cNvPr id="10" name="직사각형 9"/>
            <p:cNvSpPr/>
            <p:nvPr/>
          </p:nvSpPr>
          <p:spPr>
            <a:xfrm>
              <a:off x="1627176" y="2803838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제거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7176" y="3680376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분석기 변환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7176" y="4167181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분석기 변환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7176" y="2317033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추가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2386982" y="3290644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127712" y="1530871"/>
            <a:ext cx="1733371" cy="3473990"/>
            <a:chOff x="4617523" y="1780251"/>
            <a:chExt cx="1733371" cy="3473990"/>
          </a:xfrm>
        </p:grpSpPr>
        <p:sp>
          <p:nvSpPr>
            <p:cNvPr id="7" name="직사각형 6"/>
            <p:cNvSpPr/>
            <p:nvPr/>
          </p:nvSpPr>
          <p:spPr>
            <a:xfrm>
              <a:off x="4617523" y="2313083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Word2vec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17523" y="2845915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Naive Bayes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17523" y="3814505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Word2vec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17523" y="4347337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Fasttext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17523" y="4880168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KoBERT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17523" y="1780251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SVM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5330705" y="3378747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534998" y="2063703"/>
            <a:ext cx="2021011" cy="2398473"/>
            <a:chOff x="7421092" y="2158104"/>
            <a:chExt cx="2021011" cy="2398473"/>
          </a:xfrm>
        </p:grpSpPr>
        <p:sp>
          <p:nvSpPr>
            <p:cNvPr id="8" name="직사각형 7"/>
            <p:cNvSpPr/>
            <p:nvPr/>
          </p:nvSpPr>
          <p:spPr>
            <a:xfrm>
              <a:off x="7421092" y="2688472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Learning Rate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21092" y="2158104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Dropout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1092" y="4182504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Optimizer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21092" y="3652135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Batch Size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8278093" y="3218841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cxnSp>
        <p:nvCxnSpPr>
          <p:cNvPr id="27" name="직선 화살표 연결선 26"/>
          <p:cNvCxnSpPr>
            <a:stCxn id="19" idx="3"/>
            <a:endCxn id="17" idx="1"/>
          </p:cNvCxnSpPr>
          <p:nvPr/>
        </p:nvCxnSpPr>
        <p:spPr>
          <a:xfrm flipV="1">
            <a:off x="3453796" y="1717908"/>
            <a:ext cx="1673916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7" idx="1"/>
          </p:cNvCxnSpPr>
          <p:nvPr/>
        </p:nvCxnSpPr>
        <p:spPr>
          <a:xfrm flipV="1">
            <a:off x="3453796" y="2250740"/>
            <a:ext cx="1673916" cy="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3"/>
            <a:endCxn id="13" idx="1"/>
          </p:cNvCxnSpPr>
          <p:nvPr/>
        </p:nvCxnSpPr>
        <p:spPr>
          <a:xfrm>
            <a:off x="3453796" y="2254690"/>
            <a:ext cx="1673916" cy="52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  <a:endCxn id="14" idx="1"/>
          </p:cNvCxnSpPr>
          <p:nvPr/>
        </p:nvCxnSpPr>
        <p:spPr>
          <a:xfrm>
            <a:off x="3453796" y="2254690"/>
            <a:ext cx="1673916" cy="149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3"/>
            <a:endCxn id="15" idx="1"/>
          </p:cNvCxnSpPr>
          <p:nvPr/>
        </p:nvCxnSpPr>
        <p:spPr>
          <a:xfrm>
            <a:off x="3453796" y="2254690"/>
            <a:ext cx="1673916" cy="203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3"/>
            <a:endCxn id="16" idx="1"/>
          </p:cNvCxnSpPr>
          <p:nvPr/>
        </p:nvCxnSpPr>
        <p:spPr>
          <a:xfrm>
            <a:off x="3453796" y="3618033"/>
            <a:ext cx="1673916" cy="119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3"/>
            <a:endCxn id="22" idx="1"/>
          </p:cNvCxnSpPr>
          <p:nvPr/>
        </p:nvCxnSpPr>
        <p:spPr>
          <a:xfrm>
            <a:off x="6861083" y="2250740"/>
            <a:ext cx="16739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3"/>
            <a:endCxn id="15" idx="1"/>
          </p:cNvCxnSpPr>
          <p:nvPr/>
        </p:nvCxnSpPr>
        <p:spPr>
          <a:xfrm>
            <a:off x="3453796" y="4104838"/>
            <a:ext cx="1673916" cy="18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3"/>
            <a:endCxn id="23" idx="1"/>
          </p:cNvCxnSpPr>
          <p:nvPr/>
        </p:nvCxnSpPr>
        <p:spPr>
          <a:xfrm>
            <a:off x="6861083" y="3752162"/>
            <a:ext cx="1673915" cy="52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3"/>
            <a:endCxn id="23" idx="1"/>
          </p:cNvCxnSpPr>
          <p:nvPr/>
        </p:nvCxnSpPr>
        <p:spPr>
          <a:xfrm flipV="1">
            <a:off x="6861083" y="4275140"/>
            <a:ext cx="1673915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3"/>
            <a:endCxn id="25" idx="1"/>
          </p:cNvCxnSpPr>
          <p:nvPr/>
        </p:nvCxnSpPr>
        <p:spPr>
          <a:xfrm flipV="1">
            <a:off x="6861083" y="3744771"/>
            <a:ext cx="1673915" cy="54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4" idx="3"/>
            <a:endCxn id="8" idx="1"/>
          </p:cNvCxnSpPr>
          <p:nvPr/>
        </p:nvCxnSpPr>
        <p:spPr>
          <a:xfrm flipV="1">
            <a:off x="6861083" y="2781108"/>
            <a:ext cx="1673915" cy="97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3"/>
            <a:endCxn id="25" idx="1"/>
          </p:cNvCxnSpPr>
          <p:nvPr/>
        </p:nvCxnSpPr>
        <p:spPr>
          <a:xfrm>
            <a:off x="6861083" y="1717908"/>
            <a:ext cx="1673915" cy="202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2" idx="1"/>
          </p:cNvCxnSpPr>
          <p:nvPr/>
        </p:nvCxnSpPr>
        <p:spPr>
          <a:xfrm flipV="1">
            <a:off x="6825885" y="2250740"/>
            <a:ext cx="1709113" cy="530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3"/>
            <a:endCxn id="16" idx="1"/>
          </p:cNvCxnSpPr>
          <p:nvPr/>
        </p:nvCxnSpPr>
        <p:spPr>
          <a:xfrm>
            <a:off x="3453796" y="2741495"/>
            <a:ext cx="1673916" cy="207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8" idx="1"/>
          </p:cNvCxnSpPr>
          <p:nvPr/>
        </p:nvCxnSpPr>
        <p:spPr>
          <a:xfrm flipV="1">
            <a:off x="6861083" y="2781108"/>
            <a:ext cx="1673915" cy="150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754857"/>
            <a:ext cx="7154062" cy="411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갓셀에 순서대로 기록하자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pic>
        <p:nvPicPr>
          <p:cNvPr id="2052" name="Picture 4" descr="엑셀 AZURE 머신러닝 데이터 분석 방법 :: 미세먼지 예측 예제 - 오빠두엑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19" y="1892876"/>
            <a:ext cx="5535762" cy="335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57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867114" y="5076473"/>
            <a:ext cx="4457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실험이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넘게 이루어진다면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못 적었네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자동화하는 방법 없을까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예쁜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UI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기록들을 모아서 볼 수 없을까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pic>
        <p:nvPicPr>
          <p:cNvPr id="7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854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22168</TotalTime>
  <Words>729</Words>
  <Application>Microsoft Office PowerPoint</Application>
  <PresentationFormat>와이드스크린</PresentationFormat>
  <Paragraphs>128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정훈</cp:lastModifiedBy>
  <cp:revision>1002</cp:revision>
  <dcterms:created xsi:type="dcterms:W3CDTF">2017-05-29T09:12:16Z</dcterms:created>
  <dcterms:modified xsi:type="dcterms:W3CDTF">2022-01-15T02:18:27Z</dcterms:modified>
</cp:coreProperties>
</file>