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306" r:id="rId5"/>
    <p:sldId id="333" r:id="rId6"/>
    <p:sldId id="353" r:id="rId7"/>
    <p:sldId id="355" r:id="rId8"/>
    <p:sldId id="354" r:id="rId9"/>
    <p:sldId id="344" r:id="rId10"/>
    <p:sldId id="350" r:id="rId11"/>
    <p:sldId id="357" r:id="rId12"/>
    <p:sldId id="358" r:id="rId13"/>
    <p:sldId id="359" r:id="rId14"/>
    <p:sldId id="356" r:id="rId15"/>
    <p:sldId id="362" r:id="rId16"/>
    <p:sldId id="360" r:id="rId17"/>
    <p:sldId id="351" r:id="rId18"/>
    <p:sldId id="361" r:id="rId19"/>
    <p:sldId id="352" r:id="rId20"/>
    <p:sldId id="363" r:id="rId21"/>
    <p:sldId id="364" r:id="rId22"/>
    <p:sldId id="365" r:id="rId23"/>
    <p:sldId id="312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2021-10-17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2021-10-17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3200" dirty="0" err="1">
                <a:latin typeface="+mj-ea"/>
                <a:ea typeface="+mj-ea"/>
              </a:rPr>
              <a:t>딥러닝을</a:t>
            </a:r>
            <a:r>
              <a:rPr lang="ko-KR" altLang="en-US" sz="3200" dirty="0">
                <a:latin typeface="+mj-ea"/>
                <a:ea typeface="+mj-ea"/>
              </a:rPr>
              <a:t> 이용한 </a:t>
            </a:r>
            <a:r>
              <a:rPr lang="ko-KR" altLang="en-US" sz="3200" b="1" dirty="0">
                <a:latin typeface="+mj-ea"/>
                <a:ea typeface="+mj-ea"/>
              </a:rPr>
              <a:t>언론 주제 분류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9C971-547A-49D6-88B4-888F267318BE}"/>
              </a:ext>
            </a:extLst>
          </p:cNvPr>
          <p:cNvSpPr txBox="1"/>
          <p:nvPr/>
        </p:nvSpPr>
        <p:spPr>
          <a:xfrm>
            <a:off x="3080404" y="3444436"/>
            <a:ext cx="62404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-</a:t>
            </a:r>
            <a:r>
              <a:rPr lang="en-US" altLang="ko-KR" sz="2000" b="1" dirty="0" err="1">
                <a:solidFill>
                  <a:schemeClr val="bg1"/>
                </a:solidFill>
                <a:latin typeface="+mj-ea"/>
                <a:ea typeface="+mj-ea"/>
              </a:rPr>
              <a:t>KoBERT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모델을 활용한 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Multiple Class Classification</a:t>
            </a:r>
          </a:p>
          <a:p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텍스트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EF507A-7B12-4724-992F-E7772095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23580"/>
            <a:ext cx="9144000" cy="1810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6E6D9-40D0-413E-AD96-92D2E73040A8}"/>
              </a:ext>
            </a:extLst>
          </p:cNvPr>
          <p:cNvSpPr txBox="1"/>
          <p:nvPr/>
        </p:nvSpPr>
        <p:spPr>
          <a:xfrm>
            <a:off x="5532723" y="4557139"/>
            <a:ext cx="493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 반복 문자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 err="1"/>
              <a:t>개행문자</a:t>
            </a:r>
            <a:r>
              <a:rPr lang="en-US" altLang="ko-KR" dirty="0"/>
              <a:t>(\t, \n, \r) </a:t>
            </a:r>
            <a:br>
              <a:rPr lang="en-US" altLang="ko-KR" dirty="0"/>
            </a:br>
            <a:r>
              <a:rPr lang="ko-KR" altLang="en-US" dirty="0"/>
              <a:t>특수문자</a:t>
            </a:r>
            <a:r>
              <a:rPr lang="en-US" altLang="ko-KR" dirty="0"/>
              <a:t> </a:t>
            </a:r>
            <a:r>
              <a:rPr lang="ko-KR" altLang="en-US" dirty="0"/>
              <a:t>등 제거</a:t>
            </a:r>
          </a:p>
        </p:txBody>
      </p:sp>
    </p:spTree>
    <p:extLst>
      <p:ext uri="{BB962C8B-B14F-4D97-AF65-F5344CB8AC3E}">
        <p14:creationId xmlns:p14="http://schemas.microsoft.com/office/powerpoint/2010/main" val="299697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모델 알고리즘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A1566E-AA69-43E5-ABC9-D7AE755F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500625"/>
            <a:ext cx="8972550" cy="2162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E3132-024D-47FA-8CCF-ECDF8335ACF8}"/>
              </a:ext>
            </a:extLst>
          </p:cNvPr>
          <p:cNvSpPr txBox="1"/>
          <p:nvPr/>
        </p:nvSpPr>
        <p:spPr>
          <a:xfrm>
            <a:off x="1666875" y="3802400"/>
            <a:ext cx="4938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Batch Size </a:t>
            </a:r>
            <a:r>
              <a:rPr lang="en-US" altLang="ko-KR" b="1" dirty="0">
                <a:solidFill>
                  <a:srgbClr val="2F79FA"/>
                </a:solidFill>
                <a:latin typeface="+mn-ea"/>
              </a:rPr>
              <a:t>16</a:t>
            </a:r>
            <a:r>
              <a:rPr lang="en-US" altLang="ko-KR" dirty="0">
                <a:latin typeface="+mn-ea"/>
              </a:rPr>
              <a:t> &amp; Learning Rate </a:t>
            </a:r>
            <a:r>
              <a:rPr lang="en-US" altLang="ko-KR" b="1" dirty="0">
                <a:solidFill>
                  <a:srgbClr val="2F79FA"/>
                </a:solidFill>
                <a:latin typeface="+mn-ea"/>
              </a:rPr>
              <a:t>0.0001</a:t>
            </a:r>
            <a:r>
              <a:rPr lang="ko-KR" altLang="en-US" dirty="0">
                <a:latin typeface="+mn-ea"/>
              </a:rPr>
              <a:t>의 조합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(Low Batch Size / Low Learning Rate)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Epochs =  </a:t>
            </a:r>
            <a:r>
              <a:rPr lang="en-US" altLang="ko-KR" b="1" dirty="0">
                <a:solidFill>
                  <a:srgbClr val="2F79FA"/>
                </a:solidFill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회</a:t>
            </a:r>
            <a:endParaRPr lang="en-US" altLang="ko-KR" dirty="0"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Gradient Clipping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임계값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2F79FA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Sequence Length = </a:t>
            </a:r>
            <a:r>
              <a:rPr lang="en-US" altLang="ko-KR" b="1" dirty="0">
                <a:solidFill>
                  <a:srgbClr val="2F79FA"/>
                </a:solidFill>
                <a:latin typeface="+mn-ea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267197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모델 알고리즘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DA1346F-D1D8-4991-8782-782122769F0F}"/>
              </a:ext>
            </a:extLst>
          </p:cNvPr>
          <p:cNvSpPr/>
          <p:nvPr/>
        </p:nvSpPr>
        <p:spPr>
          <a:xfrm>
            <a:off x="1847850" y="3105150"/>
            <a:ext cx="5372100" cy="1790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KoBERT</a:t>
            </a:r>
            <a:r>
              <a:rPr lang="en-US" altLang="ko-KR" dirty="0"/>
              <a:t> (12-layers)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C6914E-60EE-493A-AF8D-D1DED549C5B0}"/>
              </a:ext>
            </a:extLst>
          </p:cNvPr>
          <p:cNvSpPr/>
          <p:nvPr/>
        </p:nvSpPr>
        <p:spPr>
          <a:xfrm>
            <a:off x="1914526" y="50292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0B582C-5A8A-4F44-967D-1AF42449180E}"/>
              </a:ext>
            </a:extLst>
          </p:cNvPr>
          <p:cNvSpPr/>
          <p:nvPr/>
        </p:nvSpPr>
        <p:spPr>
          <a:xfrm>
            <a:off x="2447925" y="50292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50" dirty="0"/>
              <a:t>1036</a:t>
            </a:r>
            <a:endParaRPr lang="ko-KR" altLang="en-US" sz="800" spc="-1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C4EE36-BAD2-4277-B625-1F3C07AEE136}"/>
              </a:ext>
            </a:extLst>
          </p:cNvPr>
          <p:cNvSpPr/>
          <p:nvPr/>
        </p:nvSpPr>
        <p:spPr>
          <a:xfrm>
            <a:off x="2981324" y="50292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50" dirty="0"/>
              <a:t>5822</a:t>
            </a:r>
            <a:endParaRPr lang="ko-KR" altLang="en-US" sz="9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D53D9C-4304-4052-B572-D269B610BFAB}"/>
              </a:ext>
            </a:extLst>
          </p:cNvPr>
          <p:cNvSpPr/>
          <p:nvPr/>
        </p:nvSpPr>
        <p:spPr>
          <a:xfrm>
            <a:off x="3514723" y="50292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50" dirty="0"/>
              <a:t>2184</a:t>
            </a:r>
            <a:endParaRPr lang="ko-KR" altLang="en-US" sz="900" spc="-1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1280D7-1B55-4CFC-AEC3-C6AB22A9B4F6}"/>
              </a:ext>
            </a:extLst>
          </p:cNvPr>
          <p:cNvSpPr/>
          <p:nvPr/>
        </p:nvSpPr>
        <p:spPr>
          <a:xfrm>
            <a:off x="4991098" y="50292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50" dirty="0">
                <a:solidFill>
                  <a:schemeClr val="bg1"/>
                </a:solidFill>
              </a:rPr>
              <a:t>3010</a:t>
            </a:r>
            <a:endParaRPr lang="ko-KR" altLang="en-US" sz="900" spc="-15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8E5426-1DC6-4D37-8AE4-48A80FA98194}"/>
              </a:ext>
            </a:extLst>
          </p:cNvPr>
          <p:cNvSpPr/>
          <p:nvPr/>
        </p:nvSpPr>
        <p:spPr>
          <a:xfrm>
            <a:off x="5562598" y="50292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50" dirty="0"/>
              <a:t>6380</a:t>
            </a:r>
            <a:endParaRPr lang="ko-KR" altLang="en-US" sz="900" spc="-1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C6E5E5-AC59-449B-BF1D-E73E37DB0B9D}"/>
              </a:ext>
            </a:extLst>
          </p:cNvPr>
          <p:cNvSpPr/>
          <p:nvPr/>
        </p:nvSpPr>
        <p:spPr>
          <a:xfrm>
            <a:off x="6096001" y="50292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pc="-150" dirty="0"/>
              <a:t>4590</a:t>
            </a:r>
            <a:endParaRPr lang="ko-KR" altLang="en-US" sz="900" spc="-1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B47112-2843-474C-BAFD-EC1D22CFFD39}"/>
              </a:ext>
            </a:extLst>
          </p:cNvPr>
          <p:cNvSpPr/>
          <p:nvPr/>
        </p:nvSpPr>
        <p:spPr>
          <a:xfrm>
            <a:off x="6629404" y="50292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1865C-FFA3-4BBE-BD2A-BD9A4444007A}"/>
              </a:ext>
            </a:extLst>
          </p:cNvPr>
          <p:cNvSpPr txBox="1"/>
          <p:nvPr/>
        </p:nvSpPr>
        <p:spPr>
          <a:xfrm>
            <a:off x="4033837" y="5029200"/>
            <a:ext cx="9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 . . .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2FAAE-9D16-4DB3-AB57-49133B9BAAA3}"/>
              </a:ext>
            </a:extLst>
          </p:cNvPr>
          <p:cNvSpPr/>
          <p:nvPr/>
        </p:nvSpPr>
        <p:spPr>
          <a:xfrm>
            <a:off x="1914526" y="54483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[CLS]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6A365-CDB1-48BA-A7B6-EF7B20A7FD10}"/>
              </a:ext>
            </a:extLst>
          </p:cNvPr>
          <p:cNvSpPr/>
          <p:nvPr/>
        </p:nvSpPr>
        <p:spPr>
          <a:xfrm>
            <a:off x="2447925" y="54483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300" dirty="0">
                <a:solidFill>
                  <a:schemeClr val="bg1"/>
                </a:solidFill>
                <a:latin typeface="Courier New" panose="02070309020205020404" pitchFamily="49" charset="0"/>
              </a:rPr>
              <a:t>▁공동</a:t>
            </a:r>
            <a:endParaRPr lang="ko-KR" altLang="en-US" sz="900" spc="-3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D41531-A4A7-4243-BC94-E751E05C8868}"/>
              </a:ext>
            </a:extLst>
          </p:cNvPr>
          <p:cNvSpPr/>
          <p:nvPr/>
        </p:nvSpPr>
        <p:spPr>
          <a:xfrm>
            <a:off x="2981324" y="54483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300" dirty="0">
                <a:solidFill>
                  <a:schemeClr val="bg1"/>
                </a:solidFill>
                <a:latin typeface="Courier New" panose="02070309020205020404" pitchFamily="49" charset="0"/>
              </a:rPr>
              <a:t>대표</a:t>
            </a:r>
            <a:endParaRPr lang="ko-KR" altLang="en-US" sz="900" spc="-3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704513-1A93-4A78-BBE0-49B7FA22F8C1}"/>
              </a:ext>
            </a:extLst>
          </p:cNvPr>
          <p:cNvSpPr/>
          <p:nvPr/>
        </p:nvSpPr>
        <p:spPr>
          <a:xfrm>
            <a:off x="3514723" y="54483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_</a:t>
            </a:r>
            <a:r>
              <a:rPr lang="ko-KR" altLang="en-US" sz="900" dirty="0"/>
              <a:t>및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F1A0C6-6243-45BC-ADAE-CF2C9F838DCA}"/>
              </a:ext>
            </a:extLst>
          </p:cNvPr>
          <p:cNvSpPr/>
          <p:nvPr/>
        </p:nvSpPr>
        <p:spPr>
          <a:xfrm>
            <a:off x="4991098" y="54483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Courier New" panose="02070309020205020404" pitchFamily="49" charset="0"/>
              </a:rPr>
              <a:t>에서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8F8E45-7B51-4E12-9179-67B035462431}"/>
              </a:ext>
            </a:extLst>
          </p:cNvPr>
          <p:cNvSpPr/>
          <p:nvPr/>
        </p:nvSpPr>
        <p:spPr>
          <a:xfrm>
            <a:off x="5562598" y="54483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300" dirty="0">
                <a:solidFill>
                  <a:schemeClr val="bg1"/>
                </a:solidFill>
                <a:latin typeface="Courier New" panose="02070309020205020404" pitchFamily="49" charset="0"/>
              </a:rPr>
              <a:t>▁공동</a:t>
            </a:r>
            <a:endParaRPr lang="ko-KR" altLang="en-US" sz="900" spc="-3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5B99E9-2AC1-4697-8F12-B945FD875934}"/>
              </a:ext>
            </a:extLst>
          </p:cNvPr>
          <p:cNvSpPr/>
          <p:nvPr/>
        </p:nvSpPr>
        <p:spPr>
          <a:xfrm>
            <a:off x="6096001" y="54483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pc="-300" dirty="0">
                <a:solidFill>
                  <a:schemeClr val="bg1"/>
                </a:solidFill>
                <a:latin typeface="Courier New" panose="02070309020205020404" pitchFamily="49" charset="0"/>
              </a:rPr>
              <a:t>대표</a:t>
            </a:r>
            <a:endParaRPr lang="ko-KR" altLang="en-US" sz="900" spc="-3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A709A0-7EF6-4717-B2E8-08039C796AF1}"/>
              </a:ext>
            </a:extLst>
          </p:cNvPr>
          <p:cNvSpPr/>
          <p:nvPr/>
        </p:nvSpPr>
        <p:spPr>
          <a:xfrm>
            <a:off x="6619879" y="5448300"/>
            <a:ext cx="4286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[SEP]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1B092-EB07-41AB-8B7D-1E9B8BF60127}"/>
              </a:ext>
            </a:extLst>
          </p:cNvPr>
          <p:cNvSpPr txBox="1"/>
          <p:nvPr/>
        </p:nvSpPr>
        <p:spPr>
          <a:xfrm>
            <a:off x="4033837" y="5448300"/>
            <a:ext cx="9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 . . .</a:t>
            </a:r>
            <a:endParaRPr lang="ko-KR" altLang="en-US" dirty="0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22A0D453-8809-4B80-A4AD-7715CEE5E463}"/>
              </a:ext>
            </a:extLst>
          </p:cNvPr>
          <p:cNvSpPr/>
          <p:nvPr/>
        </p:nvSpPr>
        <p:spPr>
          <a:xfrm>
            <a:off x="2095500" y="2495550"/>
            <a:ext cx="704850" cy="476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75F95F-F64E-4990-8016-BDCF02046E27}"/>
              </a:ext>
            </a:extLst>
          </p:cNvPr>
          <p:cNvSpPr txBox="1"/>
          <p:nvPr/>
        </p:nvSpPr>
        <p:spPr>
          <a:xfrm>
            <a:off x="2800350" y="2652236"/>
            <a:ext cx="123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classifier</a:t>
            </a:r>
            <a:endParaRPr lang="ko-KR" altLang="en-US" dirty="0"/>
          </a:p>
        </p:txBody>
      </p:sp>
      <p:graphicFrame>
        <p:nvGraphicFramePr>
          <p:cNvPr id="26" name="표 27">
            <a:extLst>
              <a:ext uri="{FF2B5EF4-FFF2-40B4-BE49-F238E27FC236}">
                <a16:creationId xmlns:a16="http://schemas.microsoft.com/office/drawing/2014/main" id="{FB7BAEAB-1825-4BEC-B626-8D74ABFF998F}"/>
              </a:ext>
            </a:extLst>
          </p:cNvPr>
          <p:cNvGraphicFramePr>
            <a:graphicFrameLocks noGrp="1"/>
          </p:cNvGraphicFramePr>
          <p:nvPr/>
        </p:nvGraphicFramePr>
        <p:xfrm>
          <a:off x="2095500" y="1998702"/>
          <a:ext cx="4676778" cy="2682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9642">
                  <a:extLst>
                    <a:ext uri="{9D8B030D-6E8A-4147-A177-3AD203B41FA5}">
                      <a16:colId xmlns:a16="http://schemas.microsoft.com/office/drawing/2014/main" val="3439248886"/>
                    </a:ext>
                  </a:extLst>
                </a:gridCol>
                <a:gridCol w="519642">
                  <a:extLst>
                    <a:ext uri="{9D8B030D-6E8A-4147-A177-3AD203B41FA5}">
                      <a16:colId xmlns:a16="http://schemas.microsoft.com/office/drawing/2014/main" val="2550984364"/>
                    </a:ext>
                  </a:extLst>
                </a:gridCol>
                <a:gridCol w="519642">
                  <a:extLst>
                    <a:ext uri="{9D8B030D-6E8A-4147-A177-3AD203B41FA5}">
                      <a16:colId xmlns:a16="http://schemas.microsoft.com/office/drawing/2014/main" val="44191546"/>
                    </a:ext>
                  </a:extLst>
                </a:gridCol>
                <a:gridCol w="519642">
                  <a:extLst>
                    <a:ext uri="{9D8B030D-6E8A-4147-A177-3AD203B41FA5}">
                      <a16:colId xmlns:a16="http://schemas.microsoft.com/office/drawing/2014/main" val="3399340299"/>
                    </a:ext>
                  </a:extLst>
                </a:gridCol>
                <a:gridCol w="519642">
                  <a:extLst>
                    <a:ext uri="{9D8B030D-6E8A-4147-A177-3AD203B41FA5}">
                      <a16:colId xmlns:a16="http://schemas.microsoft.com/office/drawing/2014/main" val="1198256263"/>
                    </a:ext>
                  </a:extLst>
                </a:gridCol>
                <a:gridCol w="519642">
                  <a:extLst>
                    <a:ext uri="{9D8B030D-6E8A-4147-A177-3AD203B41FA5}">
                      <a16:colId xmlns:a16="http://schemas.microsoft.com/office/drawing/2014/main" val="2846394562"/>
                    </a:ext>
                  </a:extLst>
                </a:gridCol>
                <a:gridCol w="519642">
                  <a:extLst>
                    <a:ext uri="{9D8B030D-6E8A-4147-A177-3AD203B41FA5}">
                      <a16:colId xmlns:a16="http://schemas.microsoft.com/office/drawing/2014/main" val="1146173998"/>
                    </a:ext>
                  </a:extLst>
                </a:gridCol>
                <a:gridCol w="519642">
                  <a:extLst>
                    <a:ext uri="{9D8B030D-6E8A-4147-A177-3AD203B41FA5}">
                      <a16:colId xmlns:a16="http://schemas.microsoft.com/office/drawing/2014/main" val="3221330977"/>
                    </a:ext>
                  </a:extLst>
                </a:gridCol>
                <a:gridCol w="519642">
                  <a:extLst>
                    <a:ext uri="{9D8B030D-6E8A-4147-A177-3AD203B41FA5}">
                      <a16:colId xmlns:a16="http://schemas.microsoft.com/office/drawing/2014/main" val="3972491756"/>
                    </a:ext>
                  </a:extLst>
                </a:gridCol>
              </a:tblGrid>
              <a:tr h="26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-0.9380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-0.6311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-0.6059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-0.7878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0.0920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-1.4540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-0.3302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-0.8113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6.1428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76418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1660016-26C1-4849-84BB-81DDC44D2367}"/>
              </a:ext>
            </a:extLst>
          </p:cNvPr>
          <p:cNvSpPr txBox="1"/>
          <p:nvPr/>
        </p:nvSpPr>
        <p:spPr>
          <a:xfrm>
            <a:off x="5805488" y="2272011"/>
            <a:ext cx="1438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+mn-ea"/>
              </a:rPr>
              <a:t>num_classes</a:t>
            </a:r>
            <a:r>
              <a:rPr lang="en-US" altLang="ko-KR" sz="1200" dirty="0">
                <a:latin typeface="+mn-ea"/>
              </a:rPr>
              <a:t> = 9</a:t>
            </a:r>
          </a:p>
          <a:p>
            <a:endParaRPr lang="ko-KR" altLang="en-US" sz="1200" dirty="0">
              <a:latin typeface="+mn-ea"/>
            </a:endParaRPr>
          </a:p>
        </p:txBody>
      </p:sp>
      <p:graphicFrame>
        <p:nvGraphicFramePr>
          <p:cNvPr id="32" name="표 27">
            <a:extLst>
              <a:ext uri="{FF2B5EF4-FFF2-40B4-BE49-F238E27FC236}">
                <a16:creationId xmlns:a16="http://schemas.microsoft.com/office/drawing/2014/main" id="{592B0745-6077-439F-8513-B22DF387EB2E}"/>
              </a:ext>
            </a:extLst>
          </p:cNvPr>
          <p:cNvGraphicFramePr>
            <a:graphicFrameLocks noGrp="1"/>
          </p:cNvGraphicFramePr>
          <p:nvPr/>
        </p:nvGraphicFramePr>
        <p:xfrm>
          <a:off x="1975335" y="1534775"/>
          <a:ext cx="5082696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4744">
                  <a:extLst>
                    <a:ext uri="{9D8B030D-6E8A-4147-A177-3AD203B41FA5}">
                      <a16:colId xmlns:a16="http://schemas.microsoft.com/office/drawing/2014/main" val="3221330977"/>
                    </a:ext>
                  </a:extLst>
                </a:gridCol>
                <a:gridCol w="564744">
                  <a:extLst>
                    <a:ext uri="{9D8B030D-6E8A-4147-A177-3AD203B41FA5}">
                      <a16:colId xmlns:a16="http://schemas.microsoft.com/office/drawing/2014/main" val="3972491756"/>
                    </a:ext>
                  </a:extLst>
                </a:gridCol>
                <a:gridCol w="484996">
                  <a:extLst>
                    <a:ext uri="{9D8B030D-6E8A-4147-A177-3AD203B41FA5}">
                      <a16:colId xmlns:a16="http://schemas.microsoft.com/office/drawing/2014/main" val="397702483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326755"/>
                    </a:ext>
                  </a:extLst>
                </a:gridCol>
                <a:gridCol w="485336">
                  <a:extLst>
                    <a:ext uri="{9D8B030D-6E8A-4147-A177-3AD203B41FA5}">
                      <a16:colId xmlns:a16="http://schemas.microsoft.com/office/drawing/2014/main" val="1429268741"/>
                    </a:ext>
                  </a:extLst>
                </a:gridCol>
                <a:gridCol w="564744">
                  <a:extLst>
                    <a:ext uri="{9D8B030D-6E8A-4147-A177-3AD203B41FA5}">
                      <a16:colId xmlns:a16="http://schemas.microsoft.com/office/drawing/2014/main" val="2351359627"/>
                    </a:ext>
                  </a:extLst>
                </a:gridCol>
                <a:gridCol w="564744">
                  <a:extLst>
                    <a:ext uri="{9D8B030D-6E8A-4147-A177-3AD203B41FA5}">
                      <a16:colId xmlns:a16="http://schemas.microsoft.com/office/drawing/2014/main" val="3571446967"/>
                    </a:ext>
                  </a:extLst>
                </a:gridCol>
                <a:gridCol w="564744">
                  <a:extLst>
                    <a:ext uri="{9D8B030D-6E8A-4147-A177-3AD203B41FA5}">
                      <a16:colId xmlns:a16="http://schemas.microsoft.com/office/drawing/2014/main" val="2903533684"/>
                    </a:ext>
                  </a:extLst>
                </a:gridCol>
                <a:gridCol w="564744">
                  <a:extLst>
                    <a:ext uri="{9D8B030D-6E8A-4147-A177-3AD203B41FA5}">
                      <a16:colId xmlns:a16="http://schemas.microsoft.com/office/drawing/2014/main" val="3896999360"/>
                    </a:ext>
                  </a:extLst>
                </a:gridCol>
              </a:tblGrid>
              <a:tr h="268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IT/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과학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미용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스포츠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정치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76418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98CFA51-E65B-41DF-AC55-610771D539B1}"/>
              </a:ext>
            </a:extLst>
          </p:cNvPr>
          <p:cNvSpPr txBox="1"/>
          <p:nvPr/>
        </p:nvSpPr>
        <p:spPr>
          <a:xfrm>
            <a:off x="7181862" y="5263634"/>
            <a:ext cx="320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Word piece Embeddings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68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모델 알고리즘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E3132-024D-47FA-8CCF-ECDF8335ACF8}"/>
              </a:ext>
            </a:extLst>
          </p:cNvPr>
          <p:cNvSpPr txBox="1"/>
          <p:nvPr/>
        </p:nvSpPr>
        <p:spPr>
          <a:xfrm>
            <a:off x="1591373" y="5251845"/>
            <a:ext cx="818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Cosine Annealing : cosine </a:t>
            </a:r>
            <a:r>
              <a:rPr lang="ko-KR" altLang="en-US" dirty="0">
                <a:latin typeface="+mn-ea"/>
              </a:rPr>
              <a:t>함수를 이용해 </a:t>
            </a:r>
            <a:r>
              <a:rPr lang="ko-KR" altLang="en-US" dirty="0" err="1">
                <a:latin typeface="+mn-ea"/>
              </a:rPr>
              <a:t>학습률을</a:t>
            </a:r>
            <a:r>
              <a:rPr lang="ko-KR" altLang="en-US" dirty="0">
                <a:latin typeface="+mn-ea"/>
              </a:rPr>
              <a:t> 변경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Warmup_step</a:t>
            </a:r>
            <a:r>
              <a:rPr lang="en-US" altLang="ko-KR" dirty="0">
                <a:latin typeface="+mn-ea"/>
              </a:rPr>
              <a:t> = ( 160000 * 0. 1) = 16000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BD29C-D676-4A32-A4CC-68C5310C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88736"/>
            <a:ext cx="9144000" cy="9595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B05128-095B-45D7-A009-4B2F0E2D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98485"/>
            <a:ext cx="9144000" cy="422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3EC5-A25F-4FA4-9C7B-19DB52ACC2D8}"/>
              </a:ext>
            </a:extLst>
          </p:cNvPr>
          <p:cNvSpPr txBox="1"/>
          <p:nvPr/>
        </p:nvSpPr>
        <p:spPr>
          <a:xfrm>
            <a:off x="1524001" y="1956552"/>
            <a:ext cx="4938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Optimizer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b="1" dirty="0" err="1">
                <a:solidFill>
                  <a:srgbClr val="2F79FA"/>
                </a:solidFill>
                <a:latin typeface="+mn-ea"/>
              </a:rPr>
              <a:t>AdamW</a:t>
            </a:r>
            <a:endParaRPr lang="en-US" altLang="ko-KR" b="1" dirty="0">
              <a:solidFill>
                <a:srgbClr val="2F79FA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Loss Function = </a:t>
            </a:r>
            <a:r>
              <a:rPr lang="en-US" altLang="ko-KR" b="1" dirty="0" err="1">
                <a:solidFill>
                  <a:srgbClr val="2F79FA"/>
                </a:solidFill>
                <a:latin typeface="+mn-ea"/>
              </a:rPr>
              <a:t>CrossEntropy</a:t>
            </a:r>
            <a:endParaRPr lang="en-US" altLang="ko-KR" b="1" dirty="0">
              <a:solidFill>
                <a:srgbClr val="2F79FA"/>
              </a:solidFill>
              <a:latin typeface="+mn-ea"/>
            </a:endParaRPr>
          </a:p>
          <a:p>
            <a:endParaRPr lang="en-US" altLang="ko-KR" b="1" dirty="0">
              <a:solidFill>
                <a:srgbClr val="2F79FA"/>
              </a:solidFill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70622-CC9D-4E4F-896E-22ECE477DDD7}"/>
              </a:ext>
            </a:extLst>
          </p:cNvPr>
          <p:cNvSpPr txBox="1"/>
          <p:nvPr/>
        </p:nvSpPr>
        <p:spPr>
          <a:xfrm>
            <a:off x="1591373" y="3534738"/>
            <a:ext cx="6485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AdamW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solidFill>
                  <a:srgbClr val="2F79FA"/>
                </a:solidFill>
                <a:latin typeface="+mn-ea"/>
              </a:rPr>
              <a:t>weight decay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가중치에 </a:t>
            </a:r>
            <a:r>
              <a:rPr lang="ko-KR" altLang="en-US" dirty="0" err="1">
                <a:latin typeface="+mn-ea"/>
              </a:rPr>
              <a:t>패널티</a:t>
            </a:r>
            <a:r>
              <a:rPr lang="ko-KR" altLang="en-US" dirty="0">
                <a:latin typeface="+mn-ea"/>
              </a:rPr>
              <a:t> 부과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과적합</a:t>
            </a:r>
            <a:r>
              <a:rPr lang="ko-KR" altLang="en-US" dirty="0">
                <a:latin typeface="+mn-ea"/>
              </a:rPr>
              <a:t> 방지</a:t>
            </a:r>
            <a:r>
              <a:rPr lang="en-US" altLang="ko-KR" dirty="0">
                <a:latin typeface="+mn-ea"/>
              </a:rPr>
              <a:t>)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840EFA0-AAC1-45DD-9F92-4F08DD6F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824147"/>
            <a:ext cx="9144000" cy="6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4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테스트 결과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489D8B-33FB-49AD-917D-81681621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51" y="1073426"/>
            <a:ext cx="4129189" cy="5493027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B780678D-EDB7-4D77-9502-D30FA9C34BD3}"/>
              </a:ext>
            </a:extLst>
          </p:cNvPr>
          <p:cNvSpPr/>
          <p:nvPr/>
        </p:nvSpPr>
        <p:spPr>
          <a:xfrm flipV="1">
            <a:off x="1741566" y="6373505"/>
            <a:ext cx="2508856" cy="270576"/>
          </a:xfrm>
          <a:prstGeom prst="frame">
            <a:avLst>
              <a:gd name="adj1" fmla="val 38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639B7-D413-4F5E-92D4-F003E2923A4C}"/>
              </a:ext>
            </a:extLst>
          </p:cNvPr>
          <p:cNvSpPr txBox="1"/>
          <p:nvPr/>
        </p:nvSpPr>
        <p:spPr>
          <a:xfrm>
            <a:off x="4466989" y="6373505"/>
            <a:ext cx="24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95%</a:t>
            </a:r>
            <a:r>
              <a:rPr lang="ko-KR" altLang="en-US" dirty="0"/>
              <a:t>의 훈련 정확도</a:t>
            </a:r>
          </a:p>
        </p:txBody>
      </p:sp>
    </p:spTree>
    <p:extLst>
      <p:ext uri="{BB962C8B-B14F-4D97-AF65-F5344CB8AC3E}">
        <p14:creationId xmlns:p14="http://schemas.microsoft.com/office/powerpoint/2010/main" val="233190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테스트 결과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57E492-40BD-4FA2-A184-BBB916DA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8" y="1555329"/>
            <a:ext cx="4438650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378B5-0141-4535-B32D-8ED5C252A41F}"/>
              </a:ext>
            </a:extLst>
          </p:cNvPr>
          <p:cNvSpPr txBox="1"/>
          <p:nvPr/>
        </p:nvSpPr>
        <p:spPr>
          <a:xfrm>
            <a:off x="6594707" y="1454660"/>
            <a:ext cx="232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83%</a:t>
            </a:r>
            <a:r>
              <a:rPr lang="ko-KR" altLang="en-US" dirty="0"/>
              <a:t>의 예측 정확도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022044-EF4D-4C6A-9CB0-31FE5FD4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28" y="3889346"/>
            <a:ext cx="5566140" cy="245256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AE4035-191A-48CA-B3A0-438FF854C8F1}"/>
              </a:ext>
            </a:extLst>
          </p:cNvPr>
          <p:cNvSpPr txBox="1"/>
          <p:nvPr/>
        </p:nvSpPr>
        <p:spPr>
          <a:xfrm>
            <a:off x="7758898" y="3877809"/>
            <a:ext cx="232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결과물 예시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5E6B634-4CDE-45D3-8F28-01FA8CCCA996}"/>
              </a:ext>
            </a:extLst>
          </p:cNvPr>
          <p:cNvSpPr/>
          <p:nvPr/>
        </p:nvSpPr>
        <p:spPr>
          <a:xfrm flipV="1">
            <a:off x="1854928" y="2908663"/>
            <a:ext cx="1648874" cy="270576"/>
          </a:xfrm>
          <a:prstGeom prst="frame">
            <a:avLst>
              <a:gd name="adj1" fmla="val 38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8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개선점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0297E8-DEBC-4620-B1CE-C65C6EF66236}"/>
              </a:ext>
            </a:extLst>
          </p:cNvPr>
          <p:cNvSpPr/>
          <p:nvPr/>
        </p:nvSpPr>
        <p:spPr>
          <a:xfrm>
            <a:off x="1788514" y="1177344"/>
            <a:ext cx="8422286" cy="17281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EE0B-477D-4FB9-A292-051167589E47}"/>
              </a:ext>
            </a:extLst>
          </p:cNvPr>
          <p:cNvSpPr txBox="1"/>
          <p:nvPr/>
        </p:nvSpPr>
        <p:spPr>
          <a:xfrm>
            <a:off x="1799622" y="1243487"/>
            <a:ext cx="851604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언론 데이터의 </a:t>
            </a:r>
            <a:r>
              <a:rPr lang="en-US" altLang="ko-KR" sz="1600" dirty="0"/>
              <a:t>token sequence = 1000~2000 </a:t>
            </a:r>
            <a:r>
              <a:rPr lang="ko-KR" altLang="en-US" sz="1600" dirty="0"/>
              <a:t>이상인 데이터도 존재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그러나 </a:t>
            </a:r>
            <a:r>
              <a:rPr lang="en-US" altLang="ko-KR" sz="1600" dirty="0"/>
              <a:t>Bert</a:t>
            </a:r>
            <a:r>
              <a:rPr lang="ko-KR" altLang="en-US" sz="1600" dirty="0"/>
              <a:t> 모델의 </a:t>
            </a:r>
            <a:r>
              <a:rPr lang="en-US" altLang="ko-KR" sz="1600" dirty="0"/>
              <a:t>max</a:t>
            </a:r>
            <a:r>
              <a:rPr lang="ko-KR" altLang="en-US" sz="1600" dirty="0"/>
              <a:t> </a:t>
            </a:r>
            <a:r>
              <a:rPr lang="en-US" altLang="ko-KR" sz="1600" dirty="0"/>
              <a:t>sequence length</a:t>
            </a:r>
            <a:r>
              <a:rPr lang="ko-KR" altLang="en-US" sz="1600" dirty="0"/>
              <a:t>는 </a:t>
            </a:r>
            <a:r>
              <a:rPr lang="en-US" altLang="ko-KR" sz="1600" b="1" u="sng" dirty="0"/>
              <a:t>512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앞에서부터 </a:t>
            </a:r>
            <a:r>
              <a:rPr lang="en-US" altLang="ko-KR" sz="1600" dirty="0"/>
              <a:t>128</a:t>
            </a:r>
            <a:r>
              <a:rPr lang="ko-KR" altLang="en-US" sz="1600" dirty="0"/>
              <a:t> 길이로 단순 생략함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코랩</a:t>
            </a:r>
            <a:r>
              <a:rPr lang="ko-KR" altLang="en-US" sz="1600" dirty="0"/>
              <a:t> 리소스 제한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토큰의 단순 생략이 정확도에 영향을 주었을 확률 존재</a:t>
            </a:r>
            <a:r>
              <a:rPr lang="en-US" altLang="ko-KR" sz="1600" dirty="0"/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0343B2-6942-4146-9EDA-F3B065AAE3B8}"/>
              </a:ext>
            </a:extLst>
          </p:cNvPr>
          <p:cNvSpPr/>
          <p:nvPr/>
        </p:nvSpPr>
        <p:spPr>
          <a:xfrm>
            <a:off x="1788514" y="3390461"/>
            <a:ext cx="8422286" cy="3094229"/>
          </a:xfrm>
          <a:prstGeom prst="roundRect">
            <a:avLst/>
          </a:prstGeom>
          <a:solidFill>
            <a:srgbClr val="2F79F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BC1E6-955B-48EE-A9FC-A6629CDE42B3}"/>
              </a:ext>
            </a:extLst>
          </p:cNvPr>
          <p:cNvSpPr txBox="1"/>
          <p:nvPr/>
        </p:nvSpPr>
        <p:spPr>
          <a:xfrm>
            <a:off x="6332395" y="5818769"/>
            <a:ext cx="440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참조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: How to Fine-Tune BERT for Text Classification?</a:t>
            </a: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(https://arxiv.org/abs/1905.05583)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9E0D65-52F9-4803-95AA-056166933ED8}"/>
              </a:ext>
            </a:extLst>
          </p:cNvPr>
          <p:cNvCxnSpPr>
            <a:cxnSpLocks/>
          </p:cNvCxnSpPr>
          <p:nvPr/>
        </p:nvCxnSpPr>
        <p:spPr>
          <a:xfrm>
            <a:off x="5861108" y="3024232"/>
            <a:ext cx="0" cy="24747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A7A03C2-6340-4C65-A9AD-24564AAF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31" y="3622481"/>
            <a:ext cx="3009900" cy="1619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0E002A-F8DF-4755-8EAF-6443A17A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622481"/>
            <a:ext cx="2829139" cy="1619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335568-4A40-4D3E-A8A1-28ED25A3E6AD}"/>
              </a:ext>
            </a:extLst>
          </p:cNvPr>
          <p:cNvSpPr txBox="1"/>
          <p:nvPr/>
        </p:nvSpPr>
        <p:spPr>
          <a:xfrm>
            <a:off x="2136570" y="5437698"/>
            <a:ext cx="4928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앞에서부터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128, 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뒤에서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382 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토큰을 자르는 경우에 가장 성능이 좋았음</a:t>
            </a:r>
            <a:endParaRPr lang="en-US" altLang="ko-KR" sz="1200" dirty="0">
              <a:solidFill>
                <a:schemeClr val="bg1"/>
              </a:solidFill>
              <a:latin typeface="Lucida Grande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F73EA948-E7F4-4195-A766-69606E8367DE}"/>
              </a:ext>
            </a:extLst>
          </p:cNvPr>
          <p:cNvSpPr/>
          <p:nvPr/>
        </p:nvSpPr>
        <p:spPr>
          <a:xfrm flipV="1">
            <a:off x="6506513" y="4180398"/>
            <a:ext cx="1955182" cy="148321"/>
          </a:xfrm>
          <a:prstGeom prst="frame">
            <a:avLst>
              <a:gd name="adj1" fmla="val 38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E1FDA660-5DDA-481E-8B88-C88AA26B9ECF}"/>
              </a:ext>
            </a:extLst>
          </p:cNvPr>
          <p:cNvSpPr/>
          <p:nvPr/>
        </p:nvSpPr>
        <p:spPr>
          <a:xfrm flipV="1">
            <a:off x="2422473" y="4819534"/>
            <a:ext cx="2733960" cy="359667"/>
          </a:xfrm>
          <a:prstGeom prst="frame">
            <a:avLst>
              <a:gd name="adj1" fmla="val 38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495AE-223C-418F-953B-974EC496C367}"/>
              </a:ext>
            </a:extLst>
          </p:cNvPr>
          <p:cNvSpPr txBox="1"/>
          <p:nvPr/>
        </p:nvSpPr>
        <p:spPr>
          <a:xfrm>
            <a:off x="7703979" y="5281352"/>
            <a:ext cx="204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오류 비율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낮을수록 고성능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246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파일구조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BC1E6-955B-48EE-A9FC-A6629CDE42B3}"/>
              </a:ext>
            </a:extLst>
          </p:cNvPr>
          <p:cNvSpPr txBox="1"/>
          <p:nvPr/>
        </p:nvSpPr>
        <p:spPr>
          <a:xfrm>
            <a:off x="6332395" y="5818769"/>
            <a:ext cx="440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참조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: How to Fine-Tune BERT for Text Classification?</a:t>
            </a: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(https://arxiv.org/abs/1905.05583)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35568-4A40-4D3E-A8A1-28ED25A3E6AD}"/>
              </a:ext>
            </a:extLst>
          </p:cNvPr>
          <p:cNvSpPr txBox="1"/>
          <p:nvPr/>
        </p:nvSpPr>
        <p:spPr>
          <a:xfrm>
            <a:off x="2136570" y="5437698"/>
            <a:ext cx="4928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앞에서부터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128, 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뒤에서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382 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토큰을 자르는 경우에 가장 성능이 좋았음</a:t>
            </a:r>
            <a:endParaRPr lang="en-US" altLang="ko-KR" sz="1200" dirty="0">
              <a:solidFill>
                <a:schemeClr val="bg1"/>
              </a:solidFill>
              <a:latin typeface="Lucida Grand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495AE-223C-418F-953B-974EC496C367}"/>
              </a:ext>
            </a:extLst>
          </p:cNvPr>
          <p:cNvSpPr txBox="1"/>
          <p:nvPr/>
        </p:nvSpPr>
        <p:spPr>
          <a:xfrm>
            <a:off x="7703979" y="5281352"/>
            <a:ext cx="204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오류 비율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낮을수록 고성능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C02CF-C1DD-47C8-A20B-236A2133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8" y="1100234"/>
            <a:ext cx="8658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4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파일구조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BC1E6-955B-48EE-A9FC-A6629CDE42B3}"/>
              </a:ext>
            </a:extLst>
          </p:cNvPr>
          <p:cNvSpPr txBox="1"/>
          <p:nvPr/>
        </p:nvSpPr>
        <p:spPr>
          <a:xfrm>
            <a:off x="6332395" y="5818769"/>
            <a:ext cx="440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참조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: How to Fine-Tune BERT for Text Classification?</a:t>
            </a: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(https://arxiv.org/abs/1905.05583)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35568-4A40-4D3E-A8A1-28ED25A3E6AD}"/>
              </a:ext>
            </a:extLst>
          </p:cNvPr>
          <p:cNvSpPr txBox="1"/>
          <p:nvPr/>
        </p:nvSpPr>
        <p:spPr>
          <a:xfrm>
            <a:off x="2136570" y="5437698"/>
            <a:ext cx="4928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앞에서부터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128, 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뒤에서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382 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토큰을 자르는 경우에 가장 성능이 좋았음</a:t>
            </a:r>
            <a:endParaRPr lang="en-US" altLang="ko-KR" sz="1200" dirty="0">
              <a:solidFill>
                <a:schemeClr val="bg1"/>
              </a:solidFill>
              <a:latin typeface="Lucida Grand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495AE-223C-418F-953B-974EC496C367}"/>
              </a:ext>
            </a:extLst>
          </p:cNvPr>
          <p:cNvSpPr txBox="1"/>
          <p:nvPr/>
        </p:nvSpPr>
        <p:spPr>
          <a:xfrm>
            <a:off x="7703979" y="5281352"/>
            <a:ext cx="204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오류 비율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낮을수록 고성능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C02CF-C1DD-47C8-A20B-236A2133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7058" y="1100234"/>
            <a:ext cx="687788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8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파일구조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BC1E6-955B-48EE-A9FC-A6629CDE42B3}"/>
              </a:ext>
            </a:extLst>
          </p:cNvPr>
          <p:cNvSpPr txBox="1"/>
          <p:nvPr/>
        </p:nvSpPr>
        <p:spPr>
          <a:xfrm>
            <a:off x="6332395" y="5818769"/>
            <a:ext cx="440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참조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: How to Fine-Tune BERT for Text Classification?</a:t>
            </a:r>
          </a:p>
          <a:p>
            <a:pPr algn="l"/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(https://arxiv.org/abs/1905.05583)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35568-4A40-4D3E-A8A1-28ED25A3E6AD}"/>
              </a:ext>
            </a:extLst>
          </p:cNvPr>
          <p:cNvSpPr txBox="1"/>
          <p:nvPr/>
        </p:nvSpPr>
        <p:spPr>
          <a:xfrm>
            <a:off x="2136570" y="5437698"/>
            <a:ext cx="4928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앞에서부터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128, 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뒤에서 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382 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토큰을 자르는 경우에 가장 성능이 좋았음</a:t>
            </a:r>
            <a:endParaRPr lang="en-US" altLang="ko-KR" sz="1200" dirty="0">
              <a:solidFill>
                <a:schemeClr val="bg1"/>
              </a:solidFill>
              <a:latin typeface="Lucida Grand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495AE-223C-418F-953B-974EC496C367}"/>
              </a:ext>
            </a:extLst>
          </p:cNvPr>
          <p:cNvSpPr txBox="1"/>
          <p:nvPr/>
        </p:nvSpPr>
        <p:spPr>
          <a:xfrm>
            <a:off x="7703979" y="5281352"/>
            <a:ext cx="204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오류 비율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Lucida Grande"/>
              </a:rPr>
              <a:t>낮을수록 고성능</a:t>
            </a:r>
            <a:r>
              <a:rPr lang="en-US" altLang="ko-KR" sz="1200" dirty="0">
                <a:solidFill>
                  <a:schemeClr val="bg1"/>
                </a:solidFill>
                <a:latin typeface="Lucida Grande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C02CF-C1DD-47C8-A20B-236A2133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532" y="1299650"/>
            <a:ext cx="8316866" cy="43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개요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E8E52-47EC-4AA3-A9A8-A872EF35B190}"/>
              </a:ext>
            </a:extLst>
          </p:cNvPr>
          <p:cNvSpPr txBox="1"/>
          <p:nvPr/>
        </p:nvSpPr>
        <p:spPr>
          <a:xfrm>
            <a:off x="1794029" y="1207407"/>
            <a:ext cx="830911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NLP Task : </a:t>
            </a:r>
            <a:r>
              <a:rPr lang="ko-KR" altLang="en-US" b="1" dirty="0"/>
              <a:t>주제 분류 </a:t>
            </a:r>
            <a:r>
              <a:rPr lang="en-US" altLang="ko-KR" b="1" dirty="0"/>
              <a:t>(Document Classification)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학습 데이터 </a:t>
            </a:r>
            <a:r>
              <a:rPr lang="en-US" altLang="ko-KR" dirty="0"/>
              <a:t>: </a:t>
            </a:r>
            <a:r>
              <a:rPr lang="ko-KR" altLang="en-US" dirty="0"/>
              <a:t>국립국어원 </a:t>
            </a:r>
            <a:r>
              <a:rPr lang="ko-KR" altLang="en-US" b="1" dirty="0"/>
              <a:t>신문 말뭉치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예측 데이터 </a:t>
            </a:r>
            <a:r>
              <a:rPr lang="en-US" altLang="ko-KR" dirty="0"/>
              <a:t>: </a:t>
            </a:r>
            <a:r>
              <a:rPr lang="en-US" altLang="ko-KR" b="1" dirty="0"/>
              <a:t>Lucy </a:t>
            </a:r>
            <a:r>
              <a:rPr lang="ko-KR" altLang="en-US" b="1" dirty="0"/>
              <a:t>언론 채널</a:t>
            </a:r>
            <a:r>
              <a:rPr lang="ko-KR" altLang="en-US" dirty="0"/>
              <a:t>의 수집 데이터</a:t>
            </a:r>
            <a:br>
              <a:rPr lang="en-US" altLang="ko-KR" dirty="0"/>
            </a:br>
            <a:r>
              <a:rPr lang="ko-KR" altLang="en-US" dirty="0"/>
              <a:t>사용 모델 </a:t>
            </a:r>
            <a:r>
              <a:rPr lang="en-US" altLang="ko-KR" dirty="0"/>
              <a:t>: </a:t>
            </a:r>
            <a:r>
              <a:rPr lang="en-US" altLang="ko-KR" b="1" dirty="0" err="1"/>
              <a:t>KoBERT</a:t>
            </a:r>
            <a:r>
              <a:rPr lang="en-US" altLang="ko-KR" b="1" dirty="0"/>
              <a:t> (https://github.com/SKTBrain/KoBERT)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기반 라이브러리 </a:t>
            </a:r>
            <a:r>
              <a:rPr lang="en-US" altLang="ko-KR" dirty="0"/>
              <a:t>: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작업 환경 </a:t>
            </a:r>
            <a:r>
              <a:rPr lang="en-US" altLang="ko-KR" dirty="0"/>
              <a:t>: Google </a:t>
            </a:r>
            <a:r>
              <a:rPr lang="en-US" altLang="ko-KR" dirty="0" err="1"/>
              <a:t>Colab</a:t>
            </a:r>
            <a:r>
              <a:rPr lang="en-US" altLang="ko-KR" dirty="0"/>
              <a:t> (https://colab.research.google.com/)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학습 자원 </a:t>
            </a:r>
            <a:r>
              <a:rPr lang="en-US" altLang="ko-KR" dirty="0"/>
              <a:t>: </a:t>
            </a:r>
            <a:r>
              <a:rPr lang="en-US" altLang="ko-KR" b="1" dirty="0"/>
              <a:t>Tesla T4 16GB</a:t>
            </a:r>
          </a:p>
        </p:txBody>
      </p:sp>
    </p:spTree>
    <p:extLst>
      <p:ext uri="{BB962C8B-B14F-4D97-AF65-F5344CB8AC3E}">
        <p14:creationId xmlns:p14="http://schemas.microsoft.com/office/powerpoint/2010/main" val="335562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학습 데이터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01F29-2214-4450-8CA3-4A1D38C5C19A}"/>
              </a:ext>
            </a:extLst>
          </p:cNvPr>
          <p:cNvSpPr txBox="1"/>
          <p:nvPr/>
        </p:nvSpPr>
        <p:spPr>
          <a:xfrm>
            <a:off x="1779864" y="1106704"/>
            <a:ext cx="763817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국립국어원 신문 말뭉치 데이터 </a:t>
            </a:r>
            <a:r>
              <a:rPr lang="en-US" altLang="ko-KR" b="1" u="sng" dirty="0">
                <a:solidFill>
                  <a:srgbClr val="195EBF"/>
                </a:solidFill>
              </a:rPr>
              <a:t>5</a:t>
            </a:r>
            <a:r>
              <a:rPr lang="ko-KR" altLang="en-US" b="1" u="sng" dirty="0">
                <a:solidFill>
                  <a:srgbClr val="195EBF"/>
                </a:solidFill>
              </a:rPr>
              <a:t>만 건</a:t>
            </a:r>
            <a:r>
              <a:rPr lang="ko-KR" altLang="en-US" b="1" dirty="0">
                <a:solidFill>
                  <a:srgbClr val="195EBF"/>
                </a:solidFill>
              </a:rPr>
              <a:t> </a:t>
            </a:r>
            <a:r>
              <a:rPr lang="ko-KR" altLang="en-US" dirty="0"/>
              <a:t>추출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-US" altLang="ko-KR" b="1" dirty="0"/>
              <a:t>2017 ~ 2018 </a:t>
            </a:r>
            <a:r>
              <a:rPr lang="ko-KR" altLang="en-US" b="1" dirty="0"/>
              <a:t>기간</a:t>
            </a:r>
            <a:r>
              <a:rPr lang="ko-KR" altLang="en-US" dirty="0"/>
              <a:t>의 데이터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학습 </a:t>
            </a:r>
            <a:r>
              <a:rPr lang="en-US" altLang="ko-KR" dirty="0"/>
              <a:t>/</a:t>
            </a:r>
            <a:r>
              <a:rPr lang="ko-KR" altLang="en-US" dirty="0"/>
              <a:t>검증 데이터 비율 </a:t>
            </a:r>
            <a:r>
              <a:rPr lang="en-US" altLang="ko-KR" b="1" dirty="0"/>
              <a:t>0.2</a:t>
            </a:r>
            <a:r>
              <a:rPr lang="en-US" altLang="ko-KR" dirty="0"/>
              <a:t> = </a:t>
            </a:r>
            <a:r>
              <a:rPr lang="ko-KR" altLang="en-US" dirty="0"/>
              <a:t>각 </a:t>
            </a:r>
            <a:r>
              <a:rPr lang="en-US" altLang="ko-KR" dirty="0"/>
              <a:t>4</a:t>
            </a:r>
            <a:r>
              <a:rPr lang="ko-KR" altLang="en-US" dirty="0"/>
              <a:t>만 건 </a:t>
            </a:r>
            <a:r>
              <a:rPr lang="en-US" altLang="ko-KR" dirty="0"/>
              <a:t>/ 1</a:t>
            </a:r>
            <a:r>
              <a:rPr lang="ko-KR" altLang="en-US" dirty="0"/>
              <a:t>만 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80B8EC-1D29-4F55-BBB3-56C5DFE2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31" y="2870704"/>
            <a:ext cx="4752365" cy="33535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006AA4-70A3-43B1-9DD1-7A731297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49" y="3647769"/>
            <a:ext cx="5255703" cy="318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060BB-C3A1-4B5B-98D6-D470FFC760AF}"/>
              </a:ext>
            </a:extLst>
          </p:cNvPr>
          <p:cNvSpPr/>
          <p:nvPr/>
        </p:nvSpPr>
        <p:spPr>
          <a:xfrm>
            <a:off x="8410157" y="3121055"/>
            <a:ext cx="23417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토픽</a:t>
            </a:r>
            <a:endParaRPr lang="en-US" altLang="ko-KR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50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학습 데이터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D99397-BEB5-489B-985C-92BC5B30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11" y="1241569"/>
            <a:ext cx="5259635" cy="38706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AA67A77-6611-4831-BE76-60CB8FBE60E3}"/>
              </a:ext>
            </a:extLst>
          </p:cNvPr>
          <p:cNvSpPr/>
          <p:nvPr/>
        </p:nvSpPr>
        <p:spPr>
          <a:xfrm>
            <a:off x="1069790" y="5332427"/>
            <a:ext cx="449770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2F79F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Pandas </a:t>
            </a:r>
            <a:r>
              <a:rPr lang="ko-KR" altLang="en-US" sz="2000" dirty="0">
                <a:ln w="0"/>
                <a:solidFill>
                  <a:srgbClr val="2F79F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데이터 가공</a:t>
            </a:r>
            <a:endParaRPr lang="en-US" altLang="ko-KR" sz="2000" dirty="0">
              <a:ln w="0"/>
              <a:solidFill>
                <a:srgbClr val="2F79F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36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예측 데이터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15F03-E6F0-46C8-B4F8-51FBD6B65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5" r="56"/>
          <a:stretch/>
        </p:blipFill>
        <p:spPr>
          <a:xfrm>
            <a:off x="1865658" y="1434517"/>
            <a:ext cx="6095494" cy="342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CA7D2-4036-494D-897F-97AEB53EA9EE}"/>
              </a:ext>
            </a:extLst>
          </p:cNvPr>
          <p:cNvSpPr txBox="1"/>
          <p:nvPr/>
        </p:nvSpPr>
        <p:spPr>
          <a:xfrm>
            <a:off x="1865657" y="4999196"/>
            <a:ext cx="6939987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Lucy </a:t>
            </a:r>
            <a:r>
              <a:rPr lang="ko-KR" altLang="en-US" dirty="0"/>
              <a:t>언론 채널 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(2021</a:t>
            </a:r>
            <a:r>
              <a:rPr lang="ko-KR" altLang="en-US" dirty="0"/>
              <a:t>년 </a:t>
            </a:r>
            <a:r>
              <a:rPr lang="en-US" altLang="ko-KR" dirty="0"/>
              <a:t>6.1 ~ 6.30 </a:t>
            </a:r>
            <a:r>
              <a:rPr lang="ko-KR" altLang="en-US" dirty="0"/>
              <a:t>기간의 데이터</a:t>
            </a:r>
            <a:r>
              <a:rPr lang="en-US" altLang="ko-KR" dirty="0"/>
              <a:t>) </a:t>
            </a:r>
            <a:r>
              <a:rPr lang="ko-KR" altLang="en-US" dirty="0"/>
              <a:t>중 </a:t>
            </a:r>
            <a:r>
              <a:rPr lang="en-US" altLang="ko-KR" b="1" u="sng" dirty="0">
                <a:solidFill>
                  <a:srgbClr val="2F79FA"/>
                </a:solidFill>
              </a:rPr>
              <a:t>300</a:t>
            </a:r>
            <a:r>
              <a:rPr lang="ko-KR" altLang="en-US" b="1" u="sng" dirty="0">
                <a:solidFill>
                  <a:srgbClr val="2F79FA"/>
                </a:solidFill>
              </a:rPr>
              <a:t>건</a:t>
            </a:r>
            <a:r>
              <a:rPr lang="ko-KR" altLang="en-US" dirty="0"/>
              <a:t> 추출 및 </a:t>
            </a:r>
            <a:r>
              <a:rPr lang="ko-KR" altLang="en-US" b="1" u="sng" dirty="0">
                <a:solidFill>
                  <a:srgbClr val="2F79FA"/>
                </a:solidFill>
              </a:rPr>
              <a:t>핸드 </a:t>
            </a:r>
            <a:r>
              <a:rPr lang="ko-KR" altLang="en-US" b="1" u="sng" dirty="0" err="1">
                <a:solidFill>
                  <a:srgbClr val="2F79FA"/>
                </a:solidFill>
              </a:rPr>
              <a:t>라벨링</a:t>
            </a:r>
            <a:endParaRPr lang="en-US" altLang="ko-KR" b="1" u="sng" dirty="0">
              <a:solidFill>
                <a:srgbClr val="2F7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6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318552-4E47-423B-8432-799C87EBD26A}"/>
              </a:ext>
            </a:extLst>
          </p:cNvPr>
          <p:cNvSpPr/>
          <p:nvPr/>
        </p:nvSpPr>
        <p:spPr>
          <a:xfrm>
            <a:off x="1666874" y="45199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텍스트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8DD51-CF73-4F3E-8192-5C205FBAF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857" y="1626065"/>
            <a:ext cx="9120286" cy="3605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ACEC88-21B8-4811-82E2-15D2D74ADF09}"/>
              </a:ext>
            </a:extLst>
          </p:cNvPr>
          <p:cNvSpPr/>
          <p:nvPr/>
        </p:nvSpPr>
        <p:spPr>
          <a:xfrm>
            <a:off x="8788868" y="3246540"/>
            <a:ext cx="1812021" cy="182461"/>
          </a:xfrm>
          <a:prstGeom prst="rect">
            <a:avLst/>
          </a:prstGeom>
          <a:solidFill>
            <a:srgbClr val="FFFF15">
              <a:alpha val="36863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3CADE4-7311-4E26-B285-EAFC48D76C5F}"/>
              </a:ext>
            </a:extLst>
          </p:cNvPr>
          <p:cNvSpPr/>
          <p:nvPr/>
        </p:nvSpPr>
        <p:spPr>
          <a:xfrm>
            <a:off x="2347521" y="3583498"/>
            <a:ext cx="1812021" cy="182461"/>
          </a:xfrm>
          <a:prstGeom prst="rect">
            <a:avLst/>
          </a:prstGeom>
          <a:solidFill>
            <a:srgbClr val="FFFF15">
              <a:alpha val="36863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C1F474-97A1-4E69-80F1-E2A6B7BD1009}"/>
              </a:ext>
            </a:extLst>
          </p:cNvPr>
          <p:cNvSpPr/>
          <p:nvPr/>
        </p:nvSpPr>
        <p:spPr>
          <a:xfrm>
            <a:off x="3605870" y="4600854"/>
            <a:ext cx="418050" cy="182461"/>
          </a:xfrm>
          <a:prstGeom prst="rect">
            <a:avLst/>
          </a:prstGeom>
          <a:solidFill>
            <a:srgbClr val="FFFF15">
              <a:alpha val="36863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6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텍스트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B14F5D-AFC6-440F-A10F-AE0E1339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9774"/>
            <a:ext cx="9144000" cy="32984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1B728A8-C7D8-49D8-ADCD-B4D3362A44DF}"/>
              </a:ext>
            </a:extLst>
          </p:cNvPr>
          <p:cNvSpPr/>
          <p:nvPr/>
        </p:nvSpPr>
        <p:spPr>
          <a:xfrm>
            <a:off x="7161404" y="3078761"/>
            <a:ext cx="1518406" cy="176168"/>
          </a:xfrm>
          <a:prstGeom prst="rect">
            <a:avLst/>
          </a:prstGeom>
          <a:solidFill>
            <a:srgbClr val="FFFF15">
              <a:alpha val="36863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6B0C374-1476-4F4B-84B2-24178D81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32987"/>
            <a:ext cx="9144000" cy="399202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텍스트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B728A8-C7D8-49D8-ADCD-B4D3362A44DF}"/>
              </a:ext>
            </a:extLst>
          </p:cNvPr>
          <p:cNvSpPr/>
          <p:nvPr/>
        </p:nvSpPr>
        <p:spPr>
          <a:xfrm>
            <a:off x="9057316" y="5125675"/>
            <a:ext cx="1518406" cy="176168"/>
          </a:xfrm>
          <a:prstGeom prst="rect">
            <a:avLst/>
          </a:prstGeom>
          <a:solidFill>
            <a:srgbClr val="FFFF15">
              <a:alpha val="36863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8FCB96-8701-41EB-A5C6-EBF8239CDDFD}"/>
              </a:ext>
            </a:extLst>
          </p:cNvPr>
          <p:cNvSpPr/>
          <p:nvPr/>
        </p:nvSpPr>
        <p:spPr>
          <a:xfrm>
            <a:off x="7455021" y="5125675"/>
            <a:ext cx="796950" cy="176168"/>
          </a:xfrm>
          <a:prstGeom prst="rect">
            <a:avLst/>
          </a:prstGeom>
          <a:solidFill>
            <a:srgbClr val="FFFF15">
              <a:alpha val="36863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1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53F2F2-128C-450F-9A90-343275C5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12620"/>
            <a:ext cx="9144000" cy="30327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8800-059F-42E7-ABC9-DABED24781EE}"/>
              </a:ext>
            </a:extLst>
          </p:cNvPr>
          <p:cNvSpPr/>
          <p:nvPr/>
        </p:nvSpPr>
        <p:spPr>
          <a:xfrm>
            <a:off x="1666875" y="451994"/>
            <a:ext cx="191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텍스트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8FCB96-8701-41EB-A5C6-EBF8239CDDFD}"/>
              </a:ext>
            </a:extLst>
          </p:cNvPr>
          <p:cNvSpPr/>
          <p:nvPr/>
        </p:nvSpPr>
        <p:spPr>
          <a:xfrm>
            <a:off x="7396298" y="4563613"/>
            <a:ext cx="796950" cy="176168"/>
          </a:xfrm>
          <a:prstGeom prst="rect">
            <a:avLst/>
          </a:prstGeom>
          <a:solidFill>
            <a:srgbClr val="FFFF15">
              <a:alpha val="36863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793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갤럭시 프레젠테이션</Template>
  <TotalTime>3</TotalTime>
  <Words>539</Words>
  <Application>Microsoft Office PowerPoint</Application>
  <PresentationFormat>와이드스크린</PresentationFormat>
  <Paragraphs>114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Lucida Grande</vt:lpstr>
      <vt:lpstr>맑은 고딕</vt:lpstr>
      <vt:lpstr>맑은 고딕</vt:lpstr>
      <vt:lpstr>Arial</vt:lpstr>
      <vt:lpstr>Courier New</vt:lpstr>
      <vt:lpstr>Univers</vt:lpstr>
      <vt:lpstr>GradientUnivers</vt:lpstr>
      <vt:lpstr>딥러닝을 이용한 언론 주제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딥러닝을 이용한 언론 주제 분류</dc:title>
  <dc:creator>han dasom</dc:creator>
  <cp:lastModifiedBy>han dasom</cp:lastModifiedBy>
  <cp:revision>1</cp:revision>
  <dcterms:created xsi:type="dcterms:W3CDTF">2021-10-16T15:09:51Z</dcterms:created>
  <dcterms:modified xsi:type="dcterms:W3CDTF">2021-10-16T15:13:38Z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