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256" r:id="rId4"/>
    <p:sldId id="257" r:id="rId5"/>
    <p:sldId id="258" r:id="rId6"/>
    <p:sldId id="273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1" r:id="rId17"/>
    <p:sldId id="272" r:id="rId18"/>
  </p:sldIdLst>
  <p:sldSz cx="13004800" cy="97536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58DC6-087A-45AA-89E8-0EF2FF581D85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7645D-8259-46B1-9DDA-705E6CB1F3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06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Helvetica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061880" y="-135360"/>
            <a:ext cx="9120960" cy="100234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PlaceHolder 2"/>
          <p:cNvSpPr>
            <a:spLocks noGrp="1"/>
          </p:cNvSpPr>
          <p:nvPr>
            <p:ph type="sldNum"/>
          </p:nvPr>
        </p:nvSpPr>
        <p:spPr>
          <a:xfrm>
            <a:off x="6311880" y="9252000"/>
            <a:ext cx="368280" cy="380520"/>
          </a:xfrm>
          <a:prstGeom prst="rect">
            <a:avLst/>
          </a:prstGeom>
        </p:spPr>
        <p:txBody>
          <a:bodyPr lIns="50760" tIns="50760" rIns="50760" bIns="50760"/>
          <a:lstStyle/>
          <a:p>
            <a:pPr algn="ctr">
              <a:lnSpc>
                <a:spcPct val="100000"/>
              </a:lnSpc>
            </a:pPr>
            <a:fld id="{9200C7A1-3D9C-4B14-97DD-90E11C3C39AA}" type="slidenum">
              <a:rPr lang="ru-RU" sz="18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‹#›</a:t>
            </a:fld>
            <a:endParaRPr lang="ru-RU" sz="18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3600" b="0" strike="noStrike" spc="-1">
                <a:solidFill>
                  <a:srgbClr val="000000"/>
                </a:solidFill>
                <a:latin typeface="Helvetica Light"/>
              </a:rPr>
              <a:t>Для правки текста заглавия щёлкните мышью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600" b="0" strike="noStrike" spc="-1">
                <a:solidFill>
                  <a:srgbClr val="000000"/>
                </a:solidFill>
                <a:latin typeface="Helvetica Light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3600" b="0" strike="noStrike" spc="-1">
                <a:solidFill>
                  <a:srgbClr val="000000"/>
                </a:solidFill>
                <a:latin typeface="Helvetica Light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600" b="0" strike="noStrike" spc="-1">
                <a:solidFill>
                  <a:srgbClr val="000000"/>
                </a:solidFill>
                <a:latin typeface="Helvetica Light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3600" b="0" strike="noStrike" spc="-1">
                <a:solidFill>
                  <a:srgbClr val="000000"/>
                </a:solidFill>
                <a:latin typeface="Helvetica Light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Helvetica Light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Helvetica Light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Helvetica Light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Num"/>
          </p:nvPr>
        </p:nvSpPr>
        <p:spPr>
          <a:xfrm>
            <a:off x="6311880" y="9252000"/>
            <a:ext cx="368280" cy="380520"/>
          </a:xfrm>
          <a:prstGeom prst="rect">
            <a:avLst/>
          </a:prstGeom>
        </p:spPr>
        <p:txBody>
          <a:bodyPr lIns="50760" tIns="50760" rIns="50760" bIns="50760"/>
          <a:lstStyle/>
          <a:p>
            <a:pPr algn="ctr">
              <a:lnSpc>
                <a:spcPct val="100000"/>
              </a:lnSpc>
            </a:pPr>
            <a:fld id="{FF15A47A-2BC5-4609-B840-AB61E6F40614}" type="slidenum">
              <a:rPr lang="ru-RU" sz="18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‹#›</a:t>
            </a:fld>
            <a:endParaRPr lang="ru-RU" sz="1800" b="0" strike="noStrike" spc="-1"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3600" b="0" strike="noStrike" spc="-1">
                <a:solidFill>
                  <a:srgbClr val="000000"/>
                </a:solidFill>
                <a:latin typeface="Helvetica Light"/>
              </a:rPr>
              <a:t>Для правки текста заглавия щёлкните мышью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600" b="0" strike="noStrike" spc="-1">
                <a:solidFill>
                  <a:srgbClr val="000000"/>
                </a:solidFill>
                <a:latin typeface="Helvetica Light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3600" b="0" strike="noStrike" spc="-1">
                <a:solidFill>
                  <a:srgbClr val="000000"/>
                </a:solidFill>
                <a:latin typeface="Helvetica Light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600" b="0" strike="noStrike" spc="-1">
                <a:solidFill>
                  <a:srgbClr val="000000"/>
                </a:solidFill>
                <a:latin typeface="Helvetica Light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3600" b="0" strike="noStrike" spc="-1">
                <a:solidFill>
                  <a:srgbClr val="000000"/>
                </a:solidFill>
                <a:latin typeface="Helvetica Light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Helvetica Light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Helvetica Light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Helvetica Light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Num"/>
          </p:nvPr>
        </p:nvSpPr>
        <p:spPr>
          <a:xfrm>
            <a:off x="6311880" y="9252000"/>
            <a:ext cx="368280" cy="380520"/>
          </a:xfrm>
          <a:prstGeom prst="rect">
            <a:avLst/>
          </a:prstGeom>
        </p:spPr>
        <p:txBody>
          <a:bodyPr lIns="50760" tIns="50760" rIns="50760" bIns="50760"/>
          <a:lstStyle/>
          <a:p>
            <a:pPr algn="ctr">
              <a:lnSpc>
                <a:spcPct val="100000"/>
              </a:lnSpc>
            </a:pPr>
            <a:fld id="{60840FD8-4973-4AD4-A4D0-1A114FFD8272}" type="slidenum">
              <a:rPr lang="ru-RU" sz="18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‹#›</a:t>
            </a:fld>
            <a:endParaRPr lang="ru-RU" sz="1800" b="0" strike="noStrike" spc="-1"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3600" b="0" strike="noStrike" spc="-1">
                <a:solidFill>
                  <a:srgbClr val="000000"/>
                </a:solidFill>
                <a:latin typeface="Helvetica Light"/>
              </a:rPr>
              <a:t>Для правки текста заглавия щёлкните мышью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600" b="0" strike="noStrike" spc="-1">
                <a:solidFill>
                  <a:srgbClr val="000000"/>
                </a:solidFill>
                <a:latin typeface="Helvetica Light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3600" b="0" strike="noStrike" spc="-1">
                <a:solidFill>
                  <a:srgbClr val="000000"/>
                </a:solidFill>
                <a:latin typeface="Helvetica Light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600" b="0" strike="noStrike" spc="-1">
                <a:solidFill>
                  <a:srgbClr val="000000"/>
                </a:solidFill>
                <a:latin typeface="Helvetica Light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3600" b="0" strike="noStrike" spc="-1">
                <a:solidFill>
                  <a:srgbClr val="000000"/>
                </a:solidFill>
                <a:latin typeface="Helvetica Light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Helvetica Light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Helvetica Light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Helvetica Light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1"/>
          <p:cNvSpPr/>
          <p:nvPr/>
        </p:nvSpPr>
        <p:spPr>
          <a:xfrm flipV="1">
            <a:off x="5206680" y="1140480"/>
            <a:ext cx="0" cy="197496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5236920" y="3236760"/>
            <a:ext cx="6715080" cy="2955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r>
              <a:rPr lang="ru-RU" sz="5000" b="1" strike="noStrike" cap="all" spc="-1" dirty="0">
                <a:solidFill>
                  <a:srgbClr val="253957"/>
                </a:solidFill>
                <a:latin typeface="Arial Narrow"/>
                <a:ea typeface="Arial Narrow"/>
              </a:rPr>
              <a:t>Разработка системы «Сравнение компьютеров»</a:t>
            </a:r>
            <a:endParaRPr lang="ru-RU" sz="5000" b="1" strike="noStrike" spc="-1" dirty="0">
              <a:latin typeface="TimesNewRomanPS-BoldMT"/>
              <a:ea typeface="TimesNewRomanPS-BoldMT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5194440" y="6350040"/>
            <a:ext cx="6715080" cy="834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00000"/>
              </a:lnSpc>
            </a:pPr>
            <a:r>
              <a:rPr lang="ru-RU" sz="30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Анализ, проектирование, реализация</a:t>
            </a:r>
            <a:endParaRPr lang="ru-RU" sz="3000" b="0" strike="noStrike" spc="-1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5194440" y="1086480"/>
            <a:ext cx="6715080" cy="1015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r>
              <a:rPr lang="ru-RU" sz="30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профессиональной переподготовки</a:t>
            </a:r>
            <a:endParaRPr lang="ru-RU" sz="3000" b="0" strike="noStrike" spc="-1">
              <a:latin typeface="TimesNewRomanPSMT"/>
              <a:ea typeface="TimesNewRomanPSMT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5194440" y="8449920"/>
            <a:ext cx="6715080" cy="422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ru-RU" sz="21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Пермь, 2018</a:t>
            </a:r>
            <a:endParaRPr lang="ru-RU" sz="2100" b="0" strike="noStrike" spc="-1">
              <a:latin typeface="Arial"/>
            </a:endParaRPr>
          </a:p>
        </p:txBody>
      </p:sp>
      <p:pic>
        <p:nvPicPr>
          <p:cNvPr id="123" name="Изображение"/>
          <p:cNvPicPr/>
          <p:nvPr/>
        </p:nvPicPr>
        <p:blipFill>
          <a:blip r:embed="rId2"/>
          <a:stretch/>
        </p:blipFill>
        <p:spPr>
          <a:xfrm>
            <a:off x="968400" y="946440"/>
            <a:ext cx="1945440" cy="188100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 1"/>
          <p:cNvSpPr/>
          <p:nvPr/>
        </p:nvSpPr>
        <p:spPr>
          <a:xfrm>
            <a:off x="787320" y="1574640"/>
            <a:ext cx="11430000" cy="36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6" name="Изображение"/>
          <p:cNvPicPr/>
          <p:nvPr/>
        </p:nvPicPr>
        <p:blipFill>
          <a:blip r:embed="rId2"/>
          <a:stretch/>
        </p:blipFill>
        <p:spPr>
          <a:xfrm>
            <a:off x="805680" y="416880"/>
            <a:ext cx="852840" cy="852840"/>
          </a:xfrm>
          <a:prstGeom prst="rect">
            <a:avLst/>
          </a:prstGeom>
          <a:ln w="12600">
            <a:noFill/>
          </a:ln>
        </p:spPr>
      </p:pic>
      <p:sp>
        <p:nvSpPr>
          <p:cNvPr id="187" name="CustomShape 2"/>
          <p:cNvSpPr/>
          <p:nvPr/>
        </p:nvSpPr>
        <p:spPr>
          <a:xfrm>
            <a:off x="793440" y="2113920"/>
            <a:ext cx="11429640" cy="1644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00000"/>
              </a:lnSpc>
            </a:pPr>
            <a:r>
              <a:rPr lang="ru-RU" sz="5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Диаграммы последовательностей</a:t>
            </a:r>
            <a:endParaRPr lang="ru-RU" sz="5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30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Проектирование</a:t>
            </a:r>
            <a:endParaRPr lang="ru-RU" sz="3000" b="0" strike="noStrike" spc="-1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787320" y="3738240"/>
            <a:ext cx="5692680" cy="482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200000"/>
              </a:lnSpc>
            </a:pPr>
            <a:r>
              <a:rPr lang="ru-RU" sz="3000" b="1" strike="noStrike" spc="-1">
                <a:solidFill>
                  <a:srgbClr val="253957"/>
                </a:solidFill>
                <a:latin typeface="Arial Narrow"/>
                <a:ea typeface="Arial Narrow"/>
              </a:rPr>
              <a:t>Диаграмма последовательностей:</a:t>
            </a:r>
            <a:endParaRPr lang="ru-RU" sz="3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ru-RU" sz="3000" b="1" strike="noStrike" spc="-1">
                <a:solidFill>
                  <a:srgbClr val="253957"/>
                </a:solidFill>
                <a:latin typeface="Arial Narrow"/>
                <a:ea typeface="Arial Narrow"/>
              </a:rPr>
              <a:t>Удаление конфигурации</a:t>
            </a:r>
            <a:endParaRPr lang="ru-RU" sz="3000" b="0" strike="noStrike" spc="-1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4161600" y="664200"/>
            <a:ext cx="8082360" cy="376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 algn="r">
              <a:lnSpc>
                <a:spcPct val="100000"/>
              </a:lnSpc>
            </a:pPr>
            <a:r>
              <a:rPr lang="ru-RU" sz="1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профессиональной переподготовки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90" name="Рисунок 189"/>
          <p:cNvPicPr/>
          <p:nvPr/>
        </p:nvPicPr>
        <p:blipFill>
          <a:blip r:embed="rId3"/>
          <a:stretch/>
        </p:blipFill>
        <p:spPr>
          <a:xfrm>
            <a:off x="6100200" y="4680000"/>
            <a:ext cx="5923800" cy="3984120"/>
          </a:xfrm>
          <a:prstGeom prst="rect">
            <a:avLst/>
          </a:prstGeom>
          <a:ln>
            <a:noFill/>
          </a:ln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24EE604-3FB2-4369-9547-3AB2E3B9E1AB}"/>
              </a:ext>
            </a:extLst>
          </p:cNvPr>
          <p:cNvSpPr/>
          <p:nvPr/>
        </p:nvSpPr>
        <p:spPr>
          <a:xfrm>
            <a:off x="10747332" y="1269720"/>
            <a:ext cx="1469628" cy="300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10 из 1</a:t>
            </a:r>
            <a:r>
              <a:rPr lang="en-US" dirty="0">
                <a:solidFill>
                  <a:srgbClr val="002060"/>
                </a:solidFill>
              </a:rPr>
              <a:t>4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Line 1"/>
          <p:cNvSpPr/>
          <p:nvPr/>
        </p:nvSpPr>
        <p:spPr>
          <a:xfrm>
            <a:off x="787320" y="1574640"/>
            <a:ext cx="11430000" cy="36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2" name="Изображение"/>
          <p:cNvPicPr/>
          <p:nvPr/>
        </p:nvPicPr>
        <p:blipFill>
          <a:blip r:embed="rId2"/>
          <a:stretch/>
        </p:blipFill>
        <p:spPr>
          <a:xfrm>
            <a:off x="805680" y="416880"/>
            <a:ext cx="852840" cy="852840"/>
          </a:xfrm>
          <a:prstGeom prst="rect">
            <a:avLst/>
          </a:prstGeom>
          <a:ln w="12600">
            <a:noFill/>
          </a:ln>
        </p:spPr>
      </p:pic>
      <p:sp>
        <p:nvSpPr>
          <p:cNvPr id="193" name="CustomShape 2"/>
          <p:cNvSpPr/>
          <p:nvPr/>
        </p:nvSpPr>
        <p:spPr>
          <a:xfrm>
            <a:off x="793440" y="2113920"/>
            <a:ext cx="11429640" cy="1644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00000"/>
              </a:lnSpc>
            </a:pPr>
            <a:r>
              <a:rPr lang="ru-RU" sz="5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Используемый стек технологий</a:t>
            </a:r>
            <a:endParaRPr lang="ru-RU" sz="5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30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Реализация</a:t>
            </a:r>
            <a:endParaRPr lang="ru-RU" sz="30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787320" y="3738240"/>
            <a:ext cx="11429640" cy="482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marL="216000" indent="-216000">
              <a:lnSpc>
                <a:spcPct val="200000"/>
              </a:lnSpc>
              <a:buClr>
                <a:srgbClr val="253957"/>
              </a:buClr>
              <a:buFont typeface="Symbol" charset="2"/>
              <a:buChar char=""/>
            </a:pPr>
            <a:r>
              <a:rPr lang="ru-RU" sz="3000" b="1" strike="noStrike" spc="-1" dirty="0" err="1">
                <a:solidFill>
                  <a:srgbClr val="253957"/>
                </a:solidFill>
                <a:latin typeface="Arial Narrow"/>
                <a:ea typeface="Arial Narrow"/>
              </a:rPr>
              <a:t>Python</a:t>
            </a:r>
            <a:r>
              <a:rPr lang="ru-RU" sz="3000" b="1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 3.</a:t>
            </a:r>
            <a:r>
              <a:rPr lang="en-US" sz="3000" b="1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6</a:t>
            </a:r>
            <a:r>
              <a:rPr lang="ru-RU" sz="3000" b="1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, </a:t>
            </a:r>
            <a:r>
              <a:rPr lang="ru-RU" sz="3000" b="1" strike="noStrike" spc="-1" dirty="0" err="1">
                <a:solidFill>
                  <a:srgbClr val="253957"/>
                </a:solidFill>
                <a:latin typeface="Arial Narrow"/>
                <a:ea typeface="Arial Narrow"/>
              </a:rPr>
              <a:t>Django</a:t>
            </a:r>
            <a:r>
              <a:rPr lang="ru-RU" sz="3000" b="1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 2.0.4</a:t>
            </a:r>
            <a:endParaRPr lang="ru-RU" sz="3000" b="0" strike="noStrike" spc="-1" dirty="0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253957"/>
              </a:buClr>
              <a:buFont typeface="Symbol" charset="2"/>
              <a:buChar char=""/>
            </a:pPr>
            <a:r>
              <a:rPr lang="ru-RU" sz="3000" b="1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HTML, CSS, JS (</a:t>
            </a:r>
            <a:r>
              <a:rPr lang="ru-RU" sz="3000" b="1" strike="noStrike" spc="-1" dirty="0" err="1">
                <a:solidFill>
                  <a:srgbClr val="253957"/>
                </a:solidFill>
                <a:latin typeface="Arial Narrow"/>
                <a:ea typeface="Arial Narrow"/>
              </a:rPr>
              <a:t>Jquery</a:t>
            </a:r>
            <a:r>
              <a:rPr lang="ru-RU" sz="3000" b="1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)</a:t>
            </a:r>
            <a:endParaRPr lang="ru-RU" sz="3000" b="0" strike="noStrike" spc="-1" dirty="0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4161600" y="664200"/>
            <a:ext cx="8082360" cy="376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 algn="r">
              <a:lnSpc>
                <a:spcPct val="100000"/>
              </a:lnSpc>
            </a:pPr>
            <a:r>
              <a:rPr lang="ru-RU" sz="1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профессиональной переподготовки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9B7482A-5CB7-4EC4-8FF7-14BF544E79C4}"/>
              </a:ext>
            </a:extLst>
          </p:cNvPr>
          <p:cNvSpPr/>
          <p:nvPr/>
        </p:nvSpPr>
        <p:spPr>
          <a:xfrm>
            <a:off x="10747332" y="1269720"/>
            <a:ext cx="1469628" cy="300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11 из 1</a:t>
            </a:r>
            <a:r>
              <a:rPr lang="en-US" dirty="0">
                <a:solidFill>
                  <a:srgbClr val="002060"/>
                </a:solidFill>
              </a:rPr>
              <a:t>4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Line 1"/>
          <p:cNvSpPr/>
          <p:nvPr/>
        </p:nvSpPr>
        <p:spPr>
          <a:xfrm>
            <a:off x="787320" y="1574640"/>
            <a:ext cx="11430000" cy="36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7" name="Изображение"/>
          <p:cNvPicPr/>
          <p:nvPr/>
        </p:nvPicPr>
        <p:blipFill>
          <a:blip r:embed="rId2"/>
          <a:stretch/>
        </p:blipFill>
        <p:spPr>
          <a:xfrm>
            <a:off x="805680" y="416880"/>
            <a:ext cx="852840" cy="852840"/>
          </a:xfrm>
          <a:prstGeom prst="rect">
            <a:avLst/>
          </a:prstGeom>
          <a:ln w="12600">
            <a:noFill/>
          </a:ln>
        </p:spPr>
      </p:pic>
      <p:sp>
        <p:nvSpPr>
          <p:cNvPr id="198" name="CustomShape 2"/>
          <p:cNvSpPr/>
          <p:nvPr/>
        </p:nvSpPr>
        <p:spPr>
          <a:xfrm>
            <a:off x="793440" y="2113920"/>
            <a:ext cx="11429640" cy="1644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00000"/>
              </a:lnSpc>
            </a:pPr>
            <a:r>
              <a:rPr lang="ru-RU" sz="5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Пользовательский интерфейс</a:t>
            </a:r>
            <a:endParaRPr lang="ru-RU" sz="5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30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Реализация</a:t>
            </a:r>
            <a:endParaRPr lang="ru-RU" sz="3000" b="0" strike="noStrike" spc="-1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4161600" y="664200"/>
            <a:ext cx="8082360" cy="376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 algn="r">
              <a:lnSpc>
                <a:spcPct val="100000"/>
              </a:lnSpc>
            </a:pPr>
            <a:r>
              <a:rPr lang="ru-RU" sz="1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профессиональной переподготовки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00" name="Рисунок 199"/>
          <p:cNvPicPr/>
          <p:nvPr/>
        </p:nvPicPr>
        <p:blipFill>
          <a:blip r:embed="rId3"/>
          <a:stretch/>
        </p:blipFill>
        <p:spPr>
          <a:xfrm>
            <a:off x="1152000" y="3681000"/>
            <a:ext cx="10762200" cy="5319000"/>
          </a:xfrm>
          <a:prstGeom prst="rect">
            <a:avLst/>
          </a:prstGeom>
          <a:ln>
            <a:noFill/>
          </a:ln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3212EE-28D0-4227-8455-6417988324BA}"/>
              </a:ext>
            </a:extLst>
          </p:cNvPr>
          <p:cNvSpPr/>
          <p:nvPr/>
        </p:nvSpPr>
        <p:spPr>
          <a:xfrm>
            <a:off x="10747332" y="1269720"/>
            <a:ext cx="1469628" cy="300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12 из 1</a:t>
            </a:r>
            <a:r>
              <a:rPr lang="en-US" dirty="0">
                <a:solidFill>
                  <a:srgbClr val="002060"/>
                </a:solidFill>
              </a:rPr>
              <a:t>4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Line 1"/>
          <p:cNvSpPr/>
          <p:nvPr/>
        </p:nvSpPr>
        <p:spPr>
          <a:xfrm>
            <a:off x="787320" y="1574640"/>
            <a:ext cx="11430000" cy="36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2" name="Изображение"/>
          <p:cNvPicPr/>
          <p:nvPr/>
        </p:nvPicPr>
        <p:blipFill>
          <a:blip r:embed="rId2"/>
          <a:stretch/>
        </p:blipFill>
        <p:spPr>
          <a:xfrm>
            <a:off x="805680" y="416880"/>
            <a:ext cx="852840" cy="852840"/>
          </a:xfrm>
          <a:prstGeom prst="rect">
            <a:avLst/>
          </a:prstGeom>
          <a:ln w="12600">
            <a:noFill/>
          </a:ln>
        </p:spPr>
      </p:pic>
      <p:sp>
        <p:nvSpPr>
          <p:cNvPr id="193" name="CustomShape 2"/>
          <p:cNvSpPr/>
          <p:nvPr/>
        </p:nvSpPr>
        <p:spPr>
          <a:xfrm>
            <a:off x="793440" y="2113920"/>
            <a:ext cx="11429640" cy="1644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00000"/>
              </a:lnSpc>
            </a:pPr>
            <a:r>
              <a:rPr lang="ru-RU" sz="5000" b="1" strike="noStrike" cap="all" spc="-1" dirty="0">
                <a:solidFill>
                  <a:srgbClr val="253957"/>
                </a:solidFill>
                <a:latin typeface="Arial Narrow"/>
                <a:ea typeface="Arial Narrow"/>
              </a:rPr>
              <a:t>Статистика</a:t>
            </a:r>
            <a:endParaRPr lang="ru-RU" sz="5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3000" b="0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Реализация</a:t>
            </a:r>
            <a:endParaRPr lang="ru-RU" sz="3000" b="0" strike="noStrike" spc="-1" dirty="0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787320" y="3738240"/>
            <a:ext cx="11429640" cy="482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 algn="ctr">
              <a:lnSpc>
                <a:spcPct val="250000"/>
              </a:lnSpc>
              <a:buClr>
                <a:srgbClr val="253957"/>
              </a:buClr>
            </a:pPr>
            <a:r>
              <a:rPr lang="ru-RU" sz="3000" b="1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Реализовано 28 классов</a:t>
            </a:r>
            <a:endParaRPr lang="ru-RU" sz="3000" b="0" strike="noStrike" spc="-1" dirty="0">
              <a:latin typeface="Arial"/>
            </a:endParaRPr>
          </a:p>
          <a:p>
            <a:pPr algn="ctr">
              <a:lnSpc>
                <a:spcPct val="250000"/>
              </a:lnSpc>
              <a:buClr>
                <a:srgbClr val="253957"/>
              </a:buClr>
            </a:pPr>
            <a:r>
              <a:rPr lang="ru-RU" sz="3000" b="1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Написано 1461 строка кода</a:t>
            </a:r>
            <a:endParaRPr lang="ru-RU" sz="3000" b="0" strike="noStrike" spc="-1" dirty="0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4161600" y="664200"/>
            <a:ext cx="8082360" cy="376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 algn="r">
              <a:lnSpc>
                <a:spcPct val="100000"/>
              </a:lnSpc>
            </a:pPr>
            <a:r>
              <a:rPr lang="ru-RU" sz="1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профессиональной переподготовки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9B7482A-5CB7-4EC4-8FF7-14BF544E79C4}"/>
              </a:ext>
            </a:extLst>
          </p:cNvPr>
          <p:cNvSpPr/>
          <p:nvPr/>
        </p:nvSpPr>
        <p:spPr>
          <a:xfrm>
            <a:off x="10747332" y="1269720"/>
            <a:ext cx="1469628" cy="300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13 из 1</a:t>
            </a:r>
            <a:r>
              <a:rPr lang="en-US" dirty="0">
                <a:solidFill>
                  <a:srgbClr val="002060"/>
                </a:solidFill>
              </a:rPr>
              <a:t>4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2722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Line 1"/>
          <p:cNvSpPr/>
          <p:nvPr/>
        </p:nvSpPr>
        <p:spPr>
          <a:xfrm>
            <a:off x="787320" y="1574640"/>
            <a:ext cx="11430000" cy="36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2" name="Изображение"/>
          <p:cNvPicPr/>
          <p:nvPr/>
        </p:nvPicPr>
        <p:blipFill>
          <a:blip r:embed="rId2"/>
          <a:stretch/>
        </p:blipFill>
        <p:spPr>
          <a:xfrm>
            <a:off x="805680" y="416880"/>
            <a:ext cx="852840" cy="852840"/>
          </a:xfrm>
          <a:prstGeom prst="rect">
            <a:avLst/>
          </a:prstGeom>
          <a:ln w="12600">
            <a:noFill/>
          </a:ln>
        </p:spPr>
      </p:pic>
      <p:sp>
        <p:nvSpPr>
          <p:cNvPr id="203" name="CustomShape 2"/>
          <p:cNvSpPr/>
          <p:nvPr/>
        </p:nvSpPr>
        <p:spPr>
          <a:xfrm>
            <a:off x="793440" y="2113920"/>
            <a:ext cx="11429640" cy="6382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ru-RU" sz="5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Спасибо за внимание</a:t>
            </a:r>
            <a:endParaRPr lang="ru-RU" sz="5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161600" y="664200"/>
            <a:ext cx="8082360" cy="376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 algn="r">
              <a:lnSpc>
                <a:spcPct val="100000"/>
              </a:lnSpc>
            </a:pPr>
            <a:r>
              <a:rPr lang="ru-RU" sz="1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профессиональной переподготовки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DA818A9-D09F-4A94-9C0A-B8685A03513E}"/>
              </a:ext>
            </a:extLst>
          </p:cNvPr>
          <p:cNvSpPr/>
          <p:nvPr/>
        </p:nvSpPr>
        <p:spPr>
          <a:xfrm>
            <a:off x="10747332" y="1269720"/>
            <a:ext cx="1469628" cy="300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14</a:t>
            </a:r>
            <a:r>
              <a:rPr lang="ru-RU" dirty="0">
                <a:solidFill>
                  <a:srgbClr val="002060"/>
                </a:solidFill>
              </a:rPr>
              <a:t> из 1</a:t>
            </a:r>
            <a:r>
              <a:rPr lang="en-US" dirty="0">
                <a:solidFill>
                  <a:srgbClr val="002060"/>
                </a:solidFill>
              </a:rPr>
              <a:t>4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987120" y="8168040"/>
            <a:ext cx="3404880" cy="376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Arial Narrow"/>
                <a:ea typeface="Arial Narrow"/>
              </a:rPr>
              <a:t>https://www.facebook.com/anderson.ak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06" name="Изображение"/>
          <p:cNvPicPr/>
          <p:nvPr/>
        </p:nvPicPr>
        <p:blipFill>
          <a:blip r:embed="rId2"/>
          <a:stretch/>
        </p:blipFill>
        <p:spPr>
          <a:xfrm>
            <a:off x="5366160" y="3498840"/>
            <a:ext cx="2272320" cy="219708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 1"/>
          <p:cNvSpPr/>
          <p:nvPr/>
        </p:nvSpPr>
        <p:spPr>
          <a:xfrm>
            <a:off x="787320" y="1574640"/>
            <a:ext cx="11430000" cy="36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793440" y="2113920"/>
            <a:ext cx="11429640" cy="1644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00000"/>
              </a:lnSpc>
            </a:pPr>
            <a:r>
              <a:rPr lang="ru-RU" sz="5000" b="1" strike="noStrike" cap="all" spc="-1" dirty="0">
                <a:solidFill>
                  <a:srgbClr val="253957"/>
                </a:solidFill>
                <a:latin typeface="Arial Narrow"/>
                <a:ea typeface="Arial Narrow"/>
              </a:rPr>
              <a:t>Постановка задачи</a:t>
            </a:r>
            <a:endParaRPr lang="ru-RU" sz="5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3000" b="0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Анализ</a:t>
            </a:r>
            <a:endParaRPr lang="ru-RU" sz="3000" b="0" strike="noStrike" spc="-1" dirty="0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87320" y="4392000"/>
            <a:ext cx="11429640" cy="4176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200000"/>
              </a:lnSpc>
            </a:pPr>
            <a:r>
              <a:rPr lang="ru-RU" sz="3000" b="1" strike="noStrike" spc="-1">
                <a:solidFill>
                  <a:srgbClr val="253957"/>
                </a:solidFill>
                <a:latin typeface="Arial Narrow"/>
                <a:ea typeface="Arial Narrow"/>
              </a:rPr>
              <a:t>Разработать информационную систему для обеспечения возможности сравнения различных конфигураций компьютеров</a:t>
            </a:r>
            <a:endParaRPr lang="ru-RU" sz="3000" b="0" strike="noStrike" spc="-1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4161600" y="664200"/>
            <a:ext cx="8082360" cy="376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 algn="r"/>
            <a:r>
              <a:rPr lang="ru-RU" sz="1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профессиональной переподготовки</a:t>
            </a:r>
            <a:endParaRPr lang="ru-RU" sz="1800" b="0" strike="noStrike" spc="-1">
              <a:latin typeface="TimesNewRomanPSMT"/>
              <a:ea typeface="TimesNewRomanPSMT"/>
            </a:endParaRPr>
          </a:p>
        </p:txBody>
      </p:sp>
      <p:pic>
        <p:nvPicPr>
          <p:cNvPr id="128" name="Изображение"/>
          <p:cNvPicPr/>
          <p:nvPr/>
        </p:nvPicPr>
        <p:blipFill>
          <a:blip r:embed="rId2"/>
          <a:stretch/>
        </p:blipFill>
        <p:spPr>
          <a:xfrm>
            <a:off x="805680" y="416880"/>
            <a:ext cx="852840" cy="852840"/>
          </a:xfrm>
          <a:prstGeom prst="rect">
            <a:avLst/>
          </a:prstGeom>
          <a:ln w="12600"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DAD6B20-D98A-4CEE-8B32-960852FFD931}"/>
              </a:ext>
            </a:extLst>
          </p:cNvPr>
          <p:cNvSpPr/>
          <p:nvPr/>
        </p:nvSpPr>
        <p:spPr>
          <a:xfrm>
            <a:off x="10747332" y="1269720"/>
            <a:ext cx="1469628" cy="300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2 из 1</a:t>
            </a:r>
            <a:r>
              <a:rPr lang="en-US" dirty="0">
                <a:solidFill>
                  <a:srgbClr val="002060"/>
                </a:solidFill>
              </a:rPr>
              <a:t>4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ine 1"/>
          <p:cNvSpPr/>
          <p:nvPr/>
        </p:nvSpPr>
        <p:spPr>
          <a:xfrm>
            <a:off x="787320" y="1574640"/>
            <a:ext cx="11430000" cy="36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0" name="Изображение"/>
          <p:cNvPicPr/>
          <p:nvPr/>
        </p:nvPicPr>
        <p:blipFill>
          <a:blip r:embed="rId2"/>
          <a:stretch/>
        </p:blipFill>
        <p:spPr>
          <a:xfrm>
            <a:off x="805680" y="416880"/>
            <a:ext cx="852840" cy="852840"/>
          </a:xfrm>
          <a:prstGeom prst="rect">
            <a:avLst/>
          </a:prstGeom>
          <a:ln w="12600"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793440" y="2113920"/>
            <a:ext cx="11429640" cy="1644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00000"/>
              </a:lnSpc>
            </a:pPr>
            <a:r>
              <a:rPr lang="ru-RU" sz="5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Анализ поставленной задачи</a:t>
            </a:r>
            <a:endParaRPr lang="ru-RU" sz="5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30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Анализ</a:t>
            </a:r>
            <a:endParaRPr lang="ru-RU" sz="30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787320" y="3672000"/>
            <a:ext cx="11429640" cy="4968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000" b="1" strike="noStrike" spc="-1">
                <a:solidFill>
                  <a:srgbClr val="253957"/>
                </a:solidFill>
                <a:latin typeface="Arial Narrow"/>
                <a:ea typeface="Arial Narrow"/>
              </a:rPr>
              <a:t>Предметная область задачи — аппаратная часть компьютеров</a:t>
            </a:r>
            <a:endParaRPr lang="ru-RU" sz="3000" b="0" strike="noStrike" spc="-1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000" b="1" strike="noStrike" spc="-1">
                <a:solidFill>
                  <a:srgbClr val="253957"/>
                </a:solidFill>
                <a:latin typeface="Arial Narrow"/>
                <a:ea typeface="Arial Narrow"/>
              </a:rPr>
              <a:t>Способы реализации задачи</a:t>
            </a:r>
            <a:endParaRPr lang="ru-RU" sz="3000" b="0" strike="noStrike" spc="-1">
              <a:latin typeface="Arial"/>
            </a:endParaRPr>
          </a:p>
          <a:p>
            <a:pPr marL="648000" lvl="2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000" b="1" strike="noStrike" spc="-1">
                <a:solidFill>
                  <a:srgbClr val="253957"/>
                </a:solidFill>
                <a:latin typeface="Arial Narrow"/>
                <a:ea typeface="Arial Narrow"/>
              </a:rPr>
              <a:t>Ручное тестирование (применение бенчмарков)</a:t>
            </a:r>
            <a:endParaRPr lang="ru-RU" sz="3000" b="0" strike="noStrike" spc="-1">
              <a:latin typeface="Arial"/>
            </a:endParaRPr>
          </a:p>
          <a:p>
            <a:pPr marL="648000" lvl="2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000" b="1" strike="noStrike" spc="-1">
                <a:solidFill>
                  <a:srgbClr val="253957"/>
                </a:solidFill>
                <a:latin typeface="Arial Narrow"/>
                <a:ea typeface="Arial Narrow"/>
              </a:rPr>
              <a:t>Сбор сведений (внешние источники)</a:t>
            </a:r>
            <a:endParaRPr lang="ru-RU" sz="3000" b="0" strike="noStrike" spc="-1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4161600" y="664200"/>
            <a:ext cx="8082360" cy="376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 algn="r">
              <a:lnSpc>
                <a:spcPct val="100000"/>
              </a:lnSpc>
            </a:pPr>
            <a:r>
              <a:rPr lang="ru-RU" sz="1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профессиональной переподготовки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09E57CF-37D7-452C-AFF8-B003BC0CAA63}"/>
              </a:ext>
            </a:extLst>
          </p:cNvPr>
          <p:cNvSpPr/>
          <p:nvPr/>
        </p:nvSpPr>
        <p:spPr>
          <a:xfrm>
            <a:off x="10747332" y="1269720"/>
            <a:ext cx="1469628" cy="300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3 из 1</a:t>
            </a:r>
            <a:r>
              <a:rPr lang="en-US" dirty="0">
                <a:solidFill>
                  <a:srgbClr val="002060"/>
                </a:solidFill>
              </a:rPr>
              <a:t>4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ine 1"/>
          <p:cNvSpPr/>
          <p:nvPr/>
        </p:nvSpPr>
        <p:spPr>
          <a:xfrm>
            <a:off x="787320" y="1574640"/>
            <a:ext cx="11430000" cy="36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0" name="Изображение"/>
          <p:cNvPicPr/>
          <p:nvPr/>
        </p:nvPicPr>
        <p:blipFill>
          <a:blip r:embed="rId2"/>
          <a:stretch/>
        </p:blipFill>
        <p:spPr>
          <a:xfrm>
            <a:off x="805680" y="416880"/>
            <a:ext cx="852840" cy="852840"/>
          </a:xfrm>
          <a:prstGeom prst="rect">
            <a:avLst/>
          </a:prstGeom>
          <a:ln w="12600"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793440" y="2113920"/>
            <a:ext cx="11429640" cy="1644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00000"/>
              </a:lnSpc>
            </a:pPr>
            <a:r>
              <a:rPr lang="ru-RU" sz="5000" b="1" strike="noStrike" cap="all" spc="-1" dirty="0">
                <a:solidFill>
                  <a:srgbClr val="253957"/>
                </a:solidFill>
                <a:latin typeface="Arial Narrow"/>
                <a:ea typeface="Arial Narrow"/>
              </a:rPr>
              <a:t>Анализ Способов реализации</a:t>
            </a:r>
            <a:endParaRPr lang="ru-RU" sz="5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3000" b="0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Анализ</a:t>
            </a:r>
            <a:endParaRPr lang="ru-RU" sz="3000" b="0" strike="noStrike" spc="-1" dirty="0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787320" y="3672000"/>
            <a:ext cx="11429640" cy="4968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000" b="1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Бенчмарки</a:t>
            </a:r>
          </a:p>
          <a:p>
            <a:pPr marL="6732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000" b="1" spc="-1" dirty="0">
                <a:solidFill>
                  <a:srgbClr val="253957"/>
                </a:solidFill>
                <a:latin typeface="Arial Narrow"/>
              </a:rPr>
              <a:t>(плюс) Охват всех компонентов системы</a:t>
            </a:r>
          </a:p>
          <a:p>
            <a:pPr marL="6732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000" b="1" strike="noStrike" spc="-1" dirty="0">
                <a:solidFill>
                  <a:srgbClr val="253957"/>
                </a:solidFill>
                <a:latin typeface="Arial Narrow"/>
              </a:rPr>
              <a:t>(минус) Проблемы с системой охлаждения компонентов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000" b="1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Ресурсы подбора компонентов</a:t>
            </a:r>
          </a:p>
          <a:p>
            <a:pPr marL="6732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000" b="1" spc="-1" dirty="0">
                <a:solidFill>
                  <a:srgbClr val="253957"/>
                </a:solidFill>
                <a:latin typeface="Arial Narrow"/>
                <a:ea typeface="Arial Narrow"/>
              </a:rPr>
              <a:t>(плюс) Удобно</a:t>
            </a:r>
          </a:p>
          <a:p>
            <a:pPr marL="6732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000" b="1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(минус) Глобальная: нет связи с базо</a:t>
            </a:r>
            <a:r>
              <a:rPr lang="ru-RU" sz="3000" b="1" spc="-1" dirty="0">
                <a:solidFill>
                  <a:srgbClr val="253957"/>
                </a:solidFill>
                <a:latin typeface="Arial Narrow"/>
                <a:ea typeface="Arial Narrow"/>
              </a:rPr>
              <a:t>й данных склада заказчика</a:t>
            </a:r>
            <a:endParaRPr lang="ru-RU" sz="3000" b="1" strike="noStrike" spc="-1" dirty="0">
              <a:solidFill>
                <a:srgbClr val="253957"/>
              </a:solidFill>
              <a:latin typeface="Arial Narrow"/>
              <a:ea typeface="Arial Narrow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4161600" y="664200"/>
            <a:ext cx="8082360" cy="376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 algn="r">
              <a:lnSpc>
                <a:spcPct val="100000"/>
              </a:lnSpc>
            </a:pPr>
            <a:r>
              <a:rPr lang="ru-RU" sz="1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профессиональной переподготовки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BBE2707-063E-41FB-B7C7-6D662C0CB61A}"/>
              </a:ext>
            </a:extLst>
          </p:cNvPr>
          <p:cNvSpPr/>
          <p:nvPr/>
        </p:nvSpPr>
        <p:spPr>
          <a:xfrm>
            <a:off x="10747332" y="1269720"/>
            <a:ext cx="1469628" cy="300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4 из 1</a:t>
            </a:r>
            <a:r>
              <a:rPr lang="en-US" dirty="0">
                <a:solidFill>
                  <a:srgbClr val="002060"/>
                </a:solidFill>
              </a:rPr>
              <a:t>4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3749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ine 1"/>
          <p:cNvSpPr/>
          <p:nvPr/>
        </p:nvSpPr>
        <p:spPr>
          <a:xfrm>
            <a:off x="787320" y="1574640"/>
            <a:ext cx="11430000" cy="36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7" name="Изображение"/>
          <p:cNvPicPr/>
          <p:nvPr/>
        </p:nvPicPr>
        <p:blipFill>
          <a:blip r:embed="rId2"/>
          <a:stretch/>
        </p:blipFill>
        <p:spPr>
          <a:xfrm>
            <a:off x="805680" y="416880"/>
            <a:ext cx="852840" cy="852840"/>
          </a:xfrm>
          <a:prstGeom prst="rect">
            <a:avLst/>
          </a:prstGeom>
          <a:ln w="12600">
            <a:noFill/>
          </a:ln>
        </p:spPr>
      </p:pic>
      <p:sp>
        <p:nvSpPr>
          <p:cNvPr id="158" name="CustomShape 2"/>
          <p:cNvSpPr/>
          <p:nvPr/>
        </p:nvSpPr>
        <p:spPr>
          <a:xfrm>
            <a:off x="793440" y="2113920"/>
            <a:ext cx="11429640" cy="1644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00000"/>
              </a:lnSpc>
            </a:pPr>
            <a:r>
              <a:rPr lang="ru-RU" sz="5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Требования</a:t>
            </a:r>
            <a:endParaRPr lang="ru-RU" sz="5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30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Анализ</a:t>
            </a:r>
            <a:endParaRPr lang="ru-RU" sz="3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787320" y="3738240"/>
            <a:ext cx="11429640" cy="482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marL="216000" indent="-216000">
              <a:lnSpc>
                <a:spcPct val="250000"/>
              </a:lnSpc>
              <a:buClr>
                <a:srgbClr val="253957"/>
              </a:buClr>
              <a:buFont typeface="Symbol" charset="2"/>
              <a:buChar char=""/>
            </a:pPr>
            <a:r>
              <a:rPr lang="ru-RU" sz="3000" b="1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Сравнение конфигураций</a:t>
            </a:r>
            <a:endParaRPr lang="ru-RU" sz="3000" b="0" strike="noStrike" spc="-1" dirty="0">
              <a:latin typeface="Arial"/>
            </a:endParaRPr>
          </a:p>
          <a:p>
            <a:pPr marL="216000" indent="-216000">
              <a:lnSpc>
                <a:spcPct val="250000"/>
              </a:lnSpc>
              <a:buClr>
                <a:srgbClr val="253957"/>
              </a:buClr>
              <a:buFont typeface="Symbol" charset="2"/>
              <a:buChar char=""/>
            </a:pPr>
            <a:r>
              <a:rPr lang="ru-RU" sz="3000" b="1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Объективная оценка узлов системы</a:t>
            </a:r>
            <a:endParaRPr lang="ru-RU" sz="3000" b="0" strike="noStrike" spc="-1" dirty="0">
              <a:latin typeface="Arial"/>
            </a:endParaRPr>
          </a:p>
          <a:p>
            <a:pPr marL="216000" indent="-216000">
              <a:lnSpc>
                <a:spcPct val="250000"/>
              </a:lnSpc>
              <a:buClr>
                <a:srgbClr val="253957"/>
              </a:buClr>
              <a:buFont typeface="Symbol" charset="2"/>
              <a:buChar char=""/>
            </a:pPr>
            <a:r>
              <a:rPr lang="ru-RU" sz="3000" b="1" strike="noStrike" spc="-1" dirty="0">
                <a:solidFill>
                  <a:srgbClr val="253957"/>
                </a:solidFill>
                <a:latin typeface="Arial Narrow"/>
                <a:ea typeface="Arial Narrow"/>
              </a:rPr>
              <a:t>Независимость от операционной системы</a:t>
            </a:r>
            <a:endParaRPr lang="ru-RU" sz="3000" b="0" strike="noStrike" spc="-1" dirty="0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4161600" y="664200"/>
            <a:ext cx="8082360" cy="376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 algn="r">
              <a:lnSpc>
                <a:spcPct val="100000"/>
              </a:lnSpc>
            </a:pPr>
            <a:r>
              <a:rPr lang="ru-RU" sz="1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профессиональной переподготовки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B393973-C4EA-4269-B669-27D3519AEB5F}"/>
              </a:ext>
            </a:extLst>
          </p:cNvPr>
          <p:cNvSpPr/>
          <p:nvPr/>
        </p:nvSpPr>
        <p:spPr>
          <a:xfrm>
            <a:off x="10747332" y="1269720"/>
            <a:ext cx="1469628" cy="300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5 из 1</a:t>
            </a:r>
            <a:r>
              <a:rPr lang="en-US" dirty="0">
                <a:solidFill>
                  <a:srgbClr val="002060"/>
                </a:solidFill>
              </a:rPr>
              <a:t>4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ine 1"/>
          <p:cNvSpPr/>
          <p:nvPr/>
        </p:nvSpPr>
        <p:spPr>
          <a:xfrm>
            <a:off x="787320" y="1574640"/>
            <a:ext cx="11430000" cy="36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2" name="Изображение"/>
          <p:cNvPicPr/>
          <p:nvPr/>
        </p:nvPicPr>
        <p:blipFill>
          <a:blip r:embed="rId2"/>
          <a:stretch/>
        </p:blipFill>
        <p:spPr>
          <a:xfrm>
            <a:off x="805680" y="416880"/>
            <a:ext cx="852840" cy="852840"/>
          </a:xfrm>
          <a:prstGeom prst="rect">
            <a:avLst/>
          </a:prstGeom>
          <a:ln w="12600"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793440" y="2113920"/>
            <a:ext cx="11429640" cy="1644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00000"/>
              </a:lnSpc>
            </a:pPr>
            <a:r>
              <a:rPr lang="ru-RU" sz="5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Диаграмма Прецедентов</a:t>
            </a:r>
            <a:endParaRPr lang="ru-RU" sz="5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30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Проектирование</a:t>
            </a:r>
            <a:endParaRPr lang="ru-RU" sz="3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787320" y="3738240"/>
            <a:ext cx="11429640" cy="482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4"/>
          <p:cNvSpPr/>
          <p:nvPr/>
        </p:nvSpPr>
        <p:spPr>
          <a:xfrm>
            <a:off x="4161600" y="664200"/>
            <a:ext cx="8082360" cy="376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 algn="r">
              <a:lnSpc>
                <a:spcPct val="100000"/>
              </a:lnSpc>
            </a:pPr>
            <a:r>
              <a:rPr lang="ru-RU" sz="1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профессиональной переподготовки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66" name="Рисунок 165"/>
          <p:cNvPicPr/>
          <p:nvPr/>
        </p:nvPicPr>
        <p:blipFill>
          <a:blip r:embed="rId3"/>
          <a:stretch/>
        </p:blipFill>
        <p:spPr>
          <a:xfrm>
            <a:off x="3672000" y="3096000"/>
            <a:ext cx="5723280" cy="6042600"/>
          </a:xfrm>
          <a:prstGeom prst="rect">
            <a:avLst/>
          </a:prstGeom>
          <a:ln>
            <a:noFill/>
          </a:ln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6E539FE-4897-425D-9C99-796133217D53}"/>
              </a:ext>
            </a:extLst>
          </p:cNvPr>
          <p:cNvSpPr/>
          <p:nvPr/>
        </p:nvSpPr>
        <p:spPr>
          <a:xfrm>
            <a:off x="10747332" y="1269720"/>
            <a:ext cx="1469628" cy="300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6 из 1</a:t>
            </a:r>
            <a:r>
              <a:rPr lang="en-US" dirty="0">
                <a:solidFill>
                  <a:srgbClr val="002060"/>
                </a:solidFill>
              </a:rPr>
              <a:t>4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ine 1"/>
          <p:cNvSpPr/>
          <p:nvPr/>
        </p:nvSpPr>
        <p:spPr>
          <a:xfrm>
            <a:off x="787320" y="1574640"/>
            <a:ext cx="11430000" cy="36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8" name="Изображение"/>
          <p:cNvPicPr/>
          <p:nvPr/>
        </p:nvPicPr>
        <p:blipFill>
          <a:blip r:embed="rId2"/>
          <a:stretch/>
        </p:blipFill>
        <p:spPr>
          <a:xfrm>
            <a:off x="805680" y="416880"/>
            <a:ext cx="852840" cy="852840"/>
          </a:xfrm>
          <a:prstGeom prst="rect">
            <a:avLst/>
          </a:prstGeom>
          <a:ln w="12600">
            <a:noFill/>
          </a:ln>
        </p:spPr>
      </p:pic>
      <p:sp>
        <p:nvSpPr>
          <p:cNvPr id="169" name="CustomShape 2"/>
          <p:cNvSpPr/>
          <p:nvPr/>
        </p:nvSpPr>
        <p:spPr>
          <a:xfrm>
            <a:off x="793440" y="2113920"/>
            <a:ext cx="11429640" cy="1644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00000"/>
              </a:lnSpc>
            </a:pPr>
            <a:r>
              <a:rPr lang="ru-RU" sz="5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Диаграммы активностей</a:t>
            </a:r>
            <a:endParaRPr lang="ru-RU" sz="5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30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Проектирование</a:t>
            </a:r>
            <a:endParaRPr lang="ru-RU" sz="3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787320" y="3738240"/>
            <a:ext cx="11429640" cy="482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4"/>
          <p:cNvSpPr/>
          <p:nvPr/>
        </p:nvSpPr>
        <p:spPr>
          <a:xfrm>
            <a:off x="4161600" y="664200"/>
            <a:ext cx="8082360" cy="376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 algn="r">
              <a:lnSpc>
                <a:spcPct val="100000"/>
              </a:lnSpc>
            </a:pPr>
            <a:r>
              <a:rPr lang="ru-RU" sz="1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профессиональной переподготовки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787320" y="3738240"/>
            <a:ext cx="5764680" cy="3965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200000"/>
              </a:lnSpc>
            </a:pPr>
            <a:r>
              <a:rPr lang="ru-RU" sz="3000" b="1" strike="noStrike" spc="-1">
                <a:solidFill>
                  <a:srgbClr val="253957"/>
                </a:solidFill>
                <a:latin typeface="Arial Narrow"/>
                <a:ea typeface="Arial Narrow"/>
              </a:rPr>
              <a:t>Диаграмма активностей:</a:t>
            </a:r>
            <a:endParaRPr lang="ru-RU" sz="3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ru-RU" sz="3000" b="1" strike="noStrike" spc="-1">
                <a:solidFill>
                  <a:srgbClr val="253957"/>
                </a:solidFill>
                <a:latin typeface="Arial Narrow"/>
                <a:ea typeface="Arial Narrow"/>
              </a:rPr>
              <a:t>Конструирование конфигурации</a:t>
            </a:r>
            <a:endParaRPr lang="ru-RU" sz="3000" b="0" strike="noStrike" spc="-1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8027B0-8189-426D-A907-CFA39DC46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2982290"/>
            <a:ext cx="5323561" cy="6510187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1ACB332-3B8D-4947-8478-595D678990EE}"/>
              </a:ext>
            </a:extLst>
          </p:cNvPr>
          <p:cNvSpPr/>
          <p:nvPr/>
        </p:nvSpPr>
        <p:spPr>
          <a:xfrm>
            <a:off x="10747332" y="1269720"/>
            <a:ext cx="1469628" cy="300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7 из 1</a:t>
            </a:r>
            <a:r>
              <a:rPr lang="en-US" dirty="0">
                <a:solidFill>
                  <a:srgbClr val="002060"/>
                </a:solidFill>
              </a:rPr>
              <a:t>4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ine 1"/>
          <p:cNvSpPr/>
          <p:nvPr/>
        </p:nvSpPr>
        <p:spPr>
          <a:xfrm>
            <a:off x="787320" y="1574640"/>
            <a:ext cx="11430000" cy="36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5" name="Изображение"/>
          <p:cNvPicPr/>
          <p:nvPr/>
        </p:nvPicPr>
        <p:blipFill>
          <a:blip r:embed="rId2"/>
          <a:stretch/>
        </p:blipFill>
        <p:spPr>
          <a:xfrm>
            <a:off x="805680" y="416880"/>
            <a:ext cx="852840" cy="852840"/>
          </a:xfrm>
          <a:prstGeom prst="rect">
            <a:avLst/>
          </a:prstGeom>
          <a:ln w="12600">
            <a:noFill/>
          </a:ln>
        </p:spPr>
      </p:pic>
      <p:sp>
        <p:nvSpPr>
          <p:cNvPr id="176" name="CustomShape 2"/>
          <p:cNvSpPr/>
          <p:nvPr/>
        </p:nvSpPr>
        <p:spPr>
          <a:xfrm>
            <a:off x="793440" y="2113920"/>
            <a:ext cx="11429640" cy="1644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00000"/>
              </a:lnSpc>
            </a:pPr>
            <a:r>
              <a:rPr lang="ru-RU" sz="5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Паттерн проектирования</a:t>
            </a:r>
            <a:endParaRPr lang="ru-RU" sz="5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30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Проектирование</a:t>
            </a:r>
            <a:endParaRPr lang="ru-RU" sz="3000" b="0" strike="noStrike" spc="-1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787320" y="3738240"/>
            <a:ext cx="11429640" cy="482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algn="ctr">
              <a:lnSpc>
                <a:spcPct val="200000"/>
              </a:lnSpc>
            </a:pPr>
            <a:endParaRPr lang="en-US" sz="4800" b="1" strike="noStrike" spc="-1" dirty="0">
              <a:solidFill>
                <a:srgbClr val="253957"/>
              </a:solidFill>
              <a:latin typeface="Arial Narrow"/>
            </a:endParaRPr>
          </a:p>
          <a:p>
            <a:pPr algn="ctr">
              <a:lnSpc>
                <a:spcPct val="200000"/>
              </a:lnSpc>
            </a:pPr>
            <a:r>
              <a:rPr lang="en-US" sz="4800" b="1" strike="noStrike" spc="-1" dirty="0">
                <a:solidFill>
                  <a:srgbClr val="253957"/>
                </a:solidFill>
                <a:latin typeface="Arial Narrow"/>
              </a:rPr>
              <a:t>Model. View. Controller.</a:t>
            </a:r>
            <a:endParaRPr lang="ru-RU" sz="4800" b="0" strike="noStrike" spc="-1" dirty="0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4161600" y="664200"/>
            <a:ext cx="8082360" cy="376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 algn="r">
              <a:lnSpc>
                <a:spcPct val="100000"/>
              </a:lnSpc>
            </a:pPr>
            <a:r>
              <a:rPr lang="ru-RU" sz="1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профессиональной переподготовки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0DA483-78D9-43D3-9054-ED7062DC010F}"/>
              </a:ext>
            </a:extLst>
          </p:cNvPr>
          <p:cNvSpPr/>
          <p:nvPr/>
        </p:nvSpPr>
        <p:spPr>
          <a:xfrm>
            <a:off x="10747332" y="1269720"/>
            <a:ext cx="1469628" cy="300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8 из 1</a:t>
            </a:r>
            <a:r>
              <a:rPr lang="en-US" dirty="0">
                <a:solidFill>
                  <a:srgbClr val="002060"/>
                </a:solidFill>
              </a:rPr>
              <a:t>4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Line 1"/>
          <p:cNvSpPr/>
          <p:nvPr/>
        </p:nvSpPr>
        <p:spPr>
          <a:xfrm>
            <a:off x="787320" y="1574640"/>
            <a:ext cx="11430000" cy="36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0" name="Изображение"/>
          <p:cNvPicPr/>
          <p:nvPr/>
        </p:nvPicPr>
        <p:blipFill>
          <a:blip r:embed="rId2"/>
          <a:stretch/>
        </p:blipFill>
        <p:spPr>
          <a:xfrm>
            <a:off x="805680" y="416880"/>
            <a:ext cx="852840" cy="852840"/>
          </a:xfrm>
          <a:prstGeom prst="rect">
            <a:avLst/>
          </a:prstGeom>
          <a:ln w="12600"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793440" y="2113920"/>
            <a:ext cx="11429640" cy="1644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r>
              <a:rPr lang="ru-RU" sz="5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Статическая структура системы</a:t>
            </a:r>
            <a:endParaRPr lang="ru-RU" sz="5000" b="1" strike="noStrike" spc="-1">
              <a:latin typeface="TimesNewRomanPS-BoldMT"/>
              <a:ea typeface="TimesNewRomanPS-BoldMT"/>
            </a:endParaRPr>
          </a:p>
          <a:p>
            <a:pPr>
              <a:lnSpc>
                <a:spcPct val="100000"/>
              </a:lnSpc>
            </a:pPr>
            <a:r>
              <a:rPr lang="ru-RU" sz="30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Проектирование</a:t>
            </a:r>
            <a:endParaRPr lang="ru-RU" sz="30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787320" y="3738240"/>
            <a:ext cx="5692680" cy="482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200000"/>
              </a:lnSpc>
            </a:pPr>
            <a:r>
              <a:rPr lang="ru-RU" sz="3000" b="1" strike="noStrike" spc="-1">
                <a:solidFill>
                  <a:srgbClr val="253957"/>
                </a:solidFill>
                <a:latin typeface="Arial Narrow"/>
                <a:ea typeface="Arial Narrow"/>
              </a:rPr>
              <a:t>Диаграмма классов:</a:t>
            </a:r>
            <a:endParaRPr lang="ru-RU" sz="3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ru-RU" sz="3000" b="1" strike="noStrike" spc="-1">
                <a:solidFill>
                  <a:srgbClr val="253957"/>
                </a:solidFill>
                <a:latin typeface="Arial Narrow"/>
                <a:ea typeface="Arial Narrow"/>
              </a:rPr>
              <a:t>Вход в систему</a:t>
            </a:r>
            <a:endParaRPr lang="ru-RU" sz="30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4161600" y="664200"/>
            <a:ext cx="8082360" cy="376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 algn="r">
              <a:lnSpc>
                <a:spcPct val="100000"/>
              </a:lnSpc>
            </a:pPr>
            <a:r>
              <a:rPr lang="ru-RU" sz="18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профессиональной переподготовки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84" name="Рисунок 183"/>
          <p:cNvPicPr/>
          <p:nvPr/>
        </p:nvPicPr>
        <p:blipFill>
          <a:blip r:embed="rId3"/>
          <a:stretch/>
        </p:blipFill>
        <p:spPr>
          <a:xfrm>
            <a:off x="5299691" y="2936159"/>
            <a:ext cx="5322379" cy="6646251"/>
          </a:xfrm>
          <a:prstGeom prst="rect">
            <a:avLst/>
          </a:prstGeom>
          <a:ln>
            <a:noFill/>
          </a:ln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0163D2A-8DFC-48B5-AC7A-66B3C82C7CF6}"/>
              </a:ext>
            </a:extLst>
          </p:cNvPr>
          <p:cNvSpPr/>
          <p:nvPr/>
        </p:nvSpPr>
        <p:spPr>
          <a:xfrm>
            <a:off x="10747332" y="1269720"/>
            <a:ext cx="1469628" cy="300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9 из 1</a:t>
            </a:r>
            <a:r>
              <a:rPr lang="en-US" dirty="0">
                <a:solidFill>
                  <a:srgbClr val="002060"/>
                </a:solidFill>
              </a:rPr>
              <a:t>4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280</Words>
  <Application>Microsoft Office PowerPoint</Application>
  <PresentationFormat>Произвольный</PresentationFormat>
  <Paragraphs>82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15</vt:i4>
      </vt:variant>
    </vt:vector>
  </HeadingPairs>
  <TitlesOfParts>
    <vt:vector size="28" baseType="lpstr">
      <vt:lpstr>Arial</vt:lpstr>
      <vt:lpstr>Arial Narrow</vt:lpstr>
      <vt:lpstr>Calibri</vt:lpstr>
      <vt:lpstr>DejaVu Sans</vt:lpstr>
      <vt:lpstr>Helvetica Light</vt:lpstr>
      <vt:lpstr>Symbol</vt:lpstr>
      <vt:lpstr>Times New Roman</vt:lpstr>
      <vt:lpstr>TimesNewRomanPS-BoldMT</vt:lpstr>
      <vt:lpstr>TimesNewRomanPSMT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Андрей Калашников</cp:lastModifiedBy>
  <cp:revision>14</cp:revision>
  <dcterms:modified xsi:type="dcterms:W3CDTF">2018-06-15T18:16:37Z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Другой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