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70" r:id="rId11"/>
    <p:sldId id="264" r:id="rId12"/>
    <p:sldId id="273" r:id="rId13"/>
    <p:sldId id="257" r:id="rId14"/>
    <p:sldId id="268" r:id="rId15"/>
    <p:sldId id="266" r:id="rId16"/>
    <p:sldId id="271" r:id="rId17"/>
    <p:sldId id="272" r:id="rId18"/>
    <p:sldId id="274" r:id="rId19"/>
    <p:sldId id="275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6593"/>
    <a:srgbClr val="33C1C4"/>
    <a:srgbClr val="FFFD78"/>
    <a:srgbClr val="FFD579"/>
    <a:srgbClr val="009193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153"/>
  </p:normalViewPr>
  <p:slideViewPr>
    <p:cSldViewPr snapToGrid="0" snapToObjects="1">
      <p:cViewPr varScale="1">
        <p:scale>
          <a:sx n="70" d="100"/>
          <a:sy n="70" d="100"/>
        </p:scale>
        <p:origin x="200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588D9-85D6-B940-8483-AE569F11F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DC5EE-BE02-B946-8054-B423CA3B1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14785-13AF-6D4B-8B96-CBE327B7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736AD-4D58-1D46-B911-D011B23D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31262-124F-A047-A23A-8AECE911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7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C6F7E-229E-9E42-8411-5AA9B673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D0C4E-230F-AC44-BF40-CA0C04BCB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098F9-C589-3543-B3DF-93CB47FF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7D97E-CF57-0142-AFFA-E2C9CCCC4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EED4F-6D12-E740-B1FD-7BF96964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3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140B2C-B759-5146-9659-23537286D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B3E0F-C979-7646-926B-2E598A7A0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2C906-46E1-4B49-89B3-1228C37C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1A191-80CB-4740-A9EC-C75CF48E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49690-F8A7-D940-88F1-65C68879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49FC-6109-984A-BFF8-33D3C2D9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0ECAA-9701-C047-ABEF-2C5877922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5ACC5-4E16-F94D-AF9D-542835AC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57771-97E8-E740-8081-FC62AC5D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12B0C-CF09-CD48-9288-3F527904F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6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D298B-B261-D54F-B141-E53D625D5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EF125-FD03-A445-9F3C-B1DCECA14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3E068-F3D8-6C46-BB85-6DC1FD99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BE803-25AD-A442-A96B-B112FF344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B7D5F-EB22-2A42-B440-918BA7DB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5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67E1-E6A6-6849-86AE-FD294A74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E2A53-0D15-744E-9BD6-08892FD0E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22AE8-1609-4142-A9F2-A0CAABB5E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30854-B870-2642-8071-FD755556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C319E-B95B-EF48-B305-C24C98B3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D0DA7-5A2A-C64A-93E5-A1442CC9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4AC8-74A0-A240-A119-03F60F3C6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D543A-9020-C343-BC0E-3B13930B1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DADB7-C65B-C94C-85AC-0F4E12015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92469-368A-BC44-B485-3720F38B6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D7653-CFEB-734C-BC12-E3975F405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0348C-CDFF-DB4B-9E35-DBC57EB3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5E885C-2B4A-AE4B-9524-7C8E0CEB0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5BBD4A-A7C6-BD44-A208-58C9016D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07E1-9595-584E-87FD-9C9BD6E5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CD963A-4E76-C745-BD59-6FC4B6C8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B4496-963C-D04E-AF91-57707B27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F5494-818E-9D4A-894E-F2012D9F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9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3702C-BE8E-2B49-951D-2CD3D593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B557C-AE8A-C440-AAA3-12BE65B0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4E081-05C1-5F4B-A8CE-EC93F378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9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7230-75B8-D846-9863-C85DF2A84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187E5-9B86-1F45-ADA7-AB025539A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95D44-F20A-914A-98F6-DF1A381D3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C6DC9-3413-E547-AD67-DE733C5A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FAF2C-CACA-F241-AE4A-DEB986718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00C6-C1CF-F043-A883-0A61F625A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4A26-6336-2C42-8BB0-505E77F5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36652-B546-F947-81D5-466F6868F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831C0-8B9D-3F48-8DB8-F1494FFDC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B634F-1DA6-BB49-996F-C0A949142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F452A-56B3-D64F-A78F-2C573318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AF151-9C53-7D46-961A-73D7FB76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95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9041A-5592-3D41-84E9-E7BF48BC3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B8DD4-7E7E-8748-832D-6C59A4D6F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DA5BC-31F1-5849-B40F-8B789CD70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E95E9-18E6-1C49-ABC4-403DDAE92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C4EE3-FBB3-2649-AA41-5F214ABF3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CCC0A-7C4B-DD4A-ADF3-9AE9CBABC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4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43CBD-AC16-0F43-B7E4-18C83014B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Budget App</a:t>
            </a:r>
          </a:p>
          <a:p>
            <a:endParaRPr lang="en-US" dirty="0"/>
          </a:p>
          <a:p>
            <a:r>
              <a:rPr lang="en-US" dirty="0"/>
              <a:t>Started 08Nov2018</a:t>
            </a:r>
          </a:p>
        </p:txBody>
      </p:sp>
    </p:spTree>
    <p:extLst>
      <p:ext uri="{BB962C8B-B14F-4D97-AF65-F5344CB8AC3E}">
        <p14:creationId xmlns:p14="http://schemas.microsoft.com/office/powerpoint/2010/main" val="334086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75E3-3B14-814F-B029-FABBCFDA9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Dependencies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5208BDA-1E02-2A45-A677-D1AB90CDDCAA}"/>
              </a:ext>
            </a:extLst>
          </p:cNvPr>
          <p:cNvSpPr/>
          <p:nvPr/>
        </p:nvSpPr>
        <p:spPr>
          <a:xfrm>
            <a:off x="254000" y="1690688"/>
            <a:ext cx="3115734" cy="660400"/>
          </a:xfrm>
          <a:prstGeom prst="roundRect">
            <a:avLst/>
          </a:prstGeom>
          <a:solidFill>
            <a:srgbClr val="FFF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Merchants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D67E4FD-5AFE-3246-8547-58C4E0461E38}"/>
              </a:ext>
            </a:extLst>
          </p:cNvPr>
          <p:cNvSpPr/>
          <p:nvPr/>
        </p:nvSpPr>
        <p:spPr>
          <a:xfrm>
            <a:off x="4318000" y="1690688"/>
            <a:ext cx="3115734" cy="660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Tags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08E0B89-06BB-534C-BCC3-421CCABEBEAB}"/>
              </a:ext>
            </a:extLst>
          </p:cNvPr>
          <p:cNvSpPr/>
          <p:nvPr/>
        </p:nvSpPr>
        <p:spPr>
          <a:xfrm>
            <a:off x="4250267" y="4938712"/>
            <a:ext cx="3251200" cy="660400"/>
          </a:xfrm>
          <a:prstGeom prst="roundRect">
            <a:avLst/>
          </a:prstGeom>
          <a:solidFill>
            <a:srgbClr val="2065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Budget_transactions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3A7AD95-51EB-0648-97F9-F5D893550B35}"/>
              </a:ext>
            </a:extLst>
          </p:cNvPr>
          <p:cNvGrpSpPr/>
          <p:nvPr/>
        </p:nvGrpSpPr>
        <p:grpSpPr>
          <a:xfrm>
            <a:off x="2286000" y="3314700"/>
            <a:ext cx="7230530" cy="660400"/>
            <a:chOff x="2286000" y="2991910"/>
            <a:chExt cx="7230530" cy="6604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AC6D0035-C6FE-8641-973B-061002ADA8FF}"/>
                </a:ext>
              </a:extLst>
            </p:cNvPr>
            <p:cNvSpPr/>
            <p:nvPr/>
          </p:nvSpPr>
          <p:spPr>
            <a:xfrm>
              <a:off x="2286000" y="2991910"/>
              <a:ext cx="3115734" cy="660400"/>
            </a:xfrm>
            <a:prstGeom prst="roundRect">
              <a:avLst/>
            </a:prstGeom>
            <a:solidFill>
              <a:srgbClr val="33C1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Transactions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854CFE1-8E8B-6445-A9EA-164A6F914AE9}"/>
                </a:ext>
              </a:extLst>
            </p:cNvPr>
            <p:cNvSpPr/>
            <p:nvPr/>
          </p:nvSpPr>
          <p:spPr>
            <a:xfrm>
              <a:off x="6400796" y="2991910"/>
              <a:ext cx="3115734" cy="660400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Budgets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5E91E8-854C-254C-B56F-734221FA49F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843867" y="3975100"/>
            <a:ext cx="2032000" cy="963612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14E514-D53C-5C40-8776-6818E7916AE0}"/>
              </a:ext>
            </a:extLst>
          </p:cNvPr>
          <p:cNvCxnSpPr>
            <a:cxnSpLocks/>
          </p:cNvCxnSpPr>
          <p:nvPr/>
        </p:nvCxnSpPr>
        <p:spPr>
          <a:xfrm flipH="1">
            <a:off x="5875867" y="3975100"/>
            <a:ext cx="2032000" cy="963612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FDDAD4-9017-FA46-91FC-47FB0C256153}"/>
              </a:ext>
            </a:extLst>
          </p:cNvPr>
          <p:cNvCxnSpPr>
            <a:cxnSpLocks/>
          </p:cNvCxnSpPr>
          <p:nvPr/>
        </p:nvCxnSpPr>
        <p:spPr>
          <a:xfrm>
            <a:off x="1811867" y="2346855"/>
            <a:ext cx="2032000" cy="963612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64C5DD-A028-F04F-BAF4-52F1C2CFD4E8}"/>
              </a:ext>
            </a:extLst>
          </p:cNvPr>
          <p:cNvCxnSpPr>
            <a:cxnSpLocks/>
          </p:cNvCxnSpPr>
          <p:nvPr/>
        </p:nvCxnSpPr>
        <p:spPr>
          <a:xfrm flipH="1">
            <a:off x="3843867" y="2346855"/>
            <a:ext cx="2032000" cy="963612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663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626A-39B1-794F-9A3F-83D37F75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44"/>
            <a:ext cx="10515600" cy="3410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Classes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6B9E62-50FD-A244-A881-30CEE53BF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818805"/>
              </p:ext>
            </p:extLst>
          </p:nvPr>
        </p:nvGraphicFramePr>
        <p:xfrm>
          <a:off x="309284" y="464175"/>
          <a:ext cx="2369671" cy="632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9671">
                  <a:extLst>
                    <a:ext uri="{9D8B030D-6E8A-4147-A177-3AD203B41FA5}">
                      <a16:colId xmlns:a16="http://schemas.microsoft.com/office/drawing/2014/main" val="4005843325"/>
                    </a:ext>
                  </a:extLst>
                </a:gridCol>
              </a:tblGrid>
              <a:tr h="372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Merchant</a:t>
                      </a:r>
                    </a:p>
                  </a:txBody>
                  <a:tcPr anchor="ctr"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50750"/>
                  </a:ext>
                </a:extLst>
              </a:tr>
              <a:tr h="263967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@id</a:t>
                      </a:r>
                    </a:p>
                    <a:p>
                      <a:pPr algn="l"/>
                      <a:r>
                        <a:rPr lang="en-US" dirty="0"/>
                        <a:t>@</a:t>
                      </a:r>
                      <a:r>
                        <a:rPr lang="en-US" dirty="0" err="1"/>
                        <a:t>merchant_name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859431"/>
                  </a:ext>
                </a:extLst>
              </a:tr>
              <a:tr h="3314690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Initialize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Save (to database)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find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all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map items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delete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249084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86D617-CA67-D44E-9F22-CAC79CB6A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829198"/>
              </p:ext>
            </p:extLst>
          </p:nvPr>
        </p:nvGraphicFramePr>
        <p:xfrm>
          <a:off x="3074894" y="464174"/>
          <a:ext cx="2203824" cy="63265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3824">
                  <a:extLst>
                    <a:ext uri="{9D8B030D-6E8A-4147-A177-3AD203B41FA5}">
                      <a16:colId xmlns:a16="http://schemas.microsoft.com/office/drawing/2014/main" val="4005843325"/>
                    </a:ext>
                  </a:extLst>
                </a:gridCol>
              </a:tblGrid>
              <a:tr h="4549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Tags</a:t>
                      </a:r>
                    </a:p>
                  </a:txBody>
                  <a:tcPr anchor="ctr"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50750"/>
                  </a:ext>
                </a:extLst>
              </a:tr>
              <a:tr h="280571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@id</a:t>
                      </a:r>
                    </a:p>
                    <a:p>
                      <a:pPr algn="l"/>
                      <a:r>
                        <a:rPr lang="en-US" dirty="0"/>
                        <a:t>@</a:t>
                      </a:r>
                      <a:r>
                        <a:rPr lang="en-US" dirty="0" err="1"/>
                        <a:t>tag_name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859431"/>
                  </a:ext>
                </a:extLst>
              </a:tr>
              <a:tr h="3065930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Initialize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Save (to database)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find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all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map items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delete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24908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0E3F86-205D-C94E-8BFB-D187A2E5A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40852"/>
              </p:ext>
            </p:extLst>
          </p:nvPr>
        </p:nvGraphicFramePr>
        <p:xfrm>
          <a:off x="5674657" y="464175"/>
          <a:ext cx="3630706" cy="57957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0706">
                  <a:extLst>
                    <a:ext uri="{9D8B030D-6E8A-4147-A177-3AD203B41FA5}">
                      <a16:colId xmlns:a16="http://schemas.microsoft.com/office/drawing/2014/main" val="4005843325"/>
                    </a:ext>
                  </a:extLst>
                </a:gridCol>
              </a:tblGrid>
              <a:tr h="4007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Transaction</a:t>
                      </a:r>
                    </a:p>
                  </a:txBody>
                  <a:tcPr anchor="ctr"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50750"/>
                  </a:ext>
                </a:extLst>
              </a:tr>
              <a:tr h="2600733">
                <a:tc>
                  <a:txBody>
                    <a:bodyPr/>
                    <a:lstStyle/>
                    <a:p>
                      <a:r>
                        <a:rPr lang="en-US" dirty="0"/>
                        <a:t>@id</a:t>
                      </a:r>
                    </a:p>
                    <a:p>
                      <a:r>
                        <a:rPr lang="en-US" dirty="0"/>
                        <a:t>@amount(numeric)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merchant_id</a:t>
                      </a:r>
                      <a:endParaRPr lang="en-US" dirty="0"/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tag_id</a:t>
                      </a:r>
                      <a:endParaRPr lang="en-US" dirty="0"/>
                    </a:p>
                    <a:p>
                      <a:r>
                        <a:rPr lang="en-US" dirty="0"/>
                        <a:t>@essential(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time_added</a:t>
                      </a:r>
                      <a:r>
                        <a:rPr lang="en-US" dirty="0"/>
                        <a:t>(TIMESTAMP)</a:t>
                      </a:r>
                    </a:p>
                    <a:p>
                      <a:r>
                        <a:rPr lang="en-US" strike="sngStrike" dirty="0"/>
                        <a:t>@</a:t>
                      </a:r>
                      <a:r>
                        <a:rPr lang="en-US" strike="sngStrike" dirty="0" err="1"/>
                        <a:t>total_spent</a:t>
                      </a:r>
                      <a:r>
                        <a:rPr lang="en-US" strike="sngStrike" dirty="0"/>
                        <a:t>(numeric) </a:t>
                      </a:r>
                      <a:r>
                        <a:rPr lang="en-US" strike="noStrike" dirty="0"/>
                        <a:t>total spend can be calculated in the html and shouldn’t be a column in the database</a:t>
                      </a:r>
                      <a:endParaRPr 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859431"/>
                  </a:ext>
                </a:extLst>
              </a:tr>
              <a:tr h="1768047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Initialize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Get time/date now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Calculate total spent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Calculate remaining budget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Save (to database)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find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all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map items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49084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2FB6E0-E161-F941-A854-5C5681E34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900445"/>
              </p:ext>
            </p:extLst>
          </p:nvPr>
        </p:nvGraphicFramePr>
        <p:xfrm>
          <a:off x="9701303" y="464175"/>
          <a:ext cx="2203824" cy="62533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3824">
                  <a:extLst>
                    <a:ext uri="{9D8B030D-6E8A-4147-A177-3AD203B41FA5}">
                      <a16:colId xmlns:a16="http://schemas.microsoft.com/office/drawing/2014/main" val="4005843325"/>
                    </a:ext>
                  </a:extLst>
                </a:gridCol>
              </a:tblGrid>
              <a:tr h="351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</a:t>
                      </a:r>
                    </a:p>
                  </a:txBody>
                  <a:tcPr anchor="ctr"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50750"/>
                  </a:ext>
                </a:extLst>
              </a:tr>
              <a:tr h="3775982">
                <a:tc>
                  <a:txBody>
                    <a:bodyPr/>
                    <a:lstStyle/>
                    <a:p>
                      <a:r>
                        <a:rPr lang="en-US" dirty="0"/>
                        <a:t>@id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budget_name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budget_amount</a:t>
                      </a:r>
                      <a:r>
                        <a:rPr lang="en-US" dirty="0"/>
                        <a:t>(numeric)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start_time</a:t>
                      </a:r>
                      <a:r>
                        <a:rPr lang="en-US" dirty="0"/>
                        <a:t>(TIMESTAMP)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end_time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/>
                        <a:t>@</a:t>
                      </a:r>
                      <a:r>
                        <a:rPr lang="en-US" strike="sngStrike" dirty="0" err="1"/>
                        <a:t>remaining_budget</a:t>
                      </a:r>
                      <a:r>
                        <a:rPr lang="en-US" strike="sngStrike" dirty="0"/>
                        <a:t>(numeric) </a:t>
                      </a:r>
                      <a:r>
                        <a:rPr lang="en-US" strike="noStrike" dirty="0"/>
                        <a:t>remaining budget can be calculated in the html and shouldn’t be a column in the database</a:t>
                      </a:r>
                      <a:endParaRPr 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859431"/>
                  </a:ext>
                </a:extLst>
              </a:tr>
              <a:tr h="1955692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Initialize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Save (to database)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find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all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map items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490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205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626A-39B1-794F-9A3F-83D37F75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44"/>
            <a:ext cx="10515600" cy="3410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Classes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0E3F86-205D-C94E-8BFB-D187A2E5A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700762"/>
              </p:ext>
            </p:extLst>
          </p:nvPr>
        </p:nvGraphicFramePr>
        <p:xfrm>
          <a:off x="484092" y="1044239"/>
          <a:ext cx="3630706" cy="55617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0706">
                  <a:extLst>
                    <a:ext uri="{9D8B030D-6E8A-4147-A177-3AD203B41FA5}">
                      <a16:colId xmlns:a16="http://schemas.microsoft.com/office/drawing/2014/main" val="4005843325"/>
                    </a:ext>
                  </a:extLst>
                </a:gridCol>
              </a:tblGrid>
              <a:tr h="4007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Budget_transactions</a:t>
                      </a:r>
                    </a:p>
                  </a:txBody>
                  <a:tcPr anchor="ctr"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50750"/>
                  </a:ext>
                </a:extLst>
              </a:tr>
              <a:tr h="2600733">
                <a:tc>
                  <a:txBody>
                    <a:bodyPr/>
                    <a:lstStyle/>
                    <a:p>
                      <a:r>
                        <a:rPr lang="en-US" dirty="0"/>
                        <a:t>@id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transaction_id</a:t>
                      </a:r>
                      <a:endParaRPr lang="en-US" dirty="0"/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budget</a:t>
                      </a:r>
                      <a:r>
                        <a:rPr lang="en-US" err="1"/>
                        <a:t>_</a:t>
                      </a:r>
                      <a:r>
                        <a:rPr lang="en-US"/>
                        <a:t>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859431"/>
                  </a:ext>
                </a:extLst>
              </a:tr>
              <a:tr h="1768047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Initialize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/>
                        <a:t>Calculate total spent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/>
                        <a:t>Calculate remaining budget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Save (to database)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find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all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map items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delete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490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943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Homepage - </a:t>
            </a:r>
            <a:r>
              <a:rPr lang="en-US" b="1" dirty="0"/>
              <a:t>Buttons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</a:rPr>
              <a:t>Budgee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2712243" y="2228850"/>
            <a:ext cx="70913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Welcome to </a:t>
            </a:r>
            <a:r>
              <a:rPr lang="en-US" sz="2800" dirty="0" err="1"/>
              <a:t>Budgee</a:t>
            </a:r>
            <a:endParaRPr lang="en-US" sz="2800" dirty="0"/>
          </a:p>
          <a:p>
            <a:pPr algn="ctr"/>
            <a:r>
              <a:rPr lang="en-US" sz="2800" dirty="0"/>
              <a:t>Blah blah this is a spending tracking app, this app will answer your prayers and reveal the purpose of life blah blah blah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84D616B-0A8D-C649-9BD0-894A7367E0B1}"/>
              </a:ext>
            </a:extLst>
          </p:cNvPr>
          <p:cNvSpPr/>
          <p:nvPr/>
        </p:nvSpPr>
        <p:spPr>
          <a:xfrm>
            <a:off x="842957" y="5322094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7E7E139-3CB4-DE47-9FC8-3C1DB74F843F}"/>
              </a:ext>
            </a:extLst>
          </p:cNvPr>
          <p:cNvSpPr/>
          <p:nvPr/>
        </p:nvSpPr>
        <p:spPr>
          <a:xfrm>
            <a:off x="3118244" y="5322094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AE04B86-8245-C34B-B5C7-0473801ABE37}"/>
              </a:ext>
            </a:extLst>
          </p:cNvPr>
          <p:cNvSpPr/>
          <p:nvPr/>
        </p:nvSpPr>
        <p:spPr>
          <a:xfrm>
            <a:off x="5393531" y="5297091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02667DF-C78C-6640-A3A2-8144AFF82ED6}"/>
              </a:ext>
            </a:extLst>
          </p:cNvPr>
          <p:cNvSpPr/>
          <p:nvPr/>
        </p:nvSpPr>
        <p:spPr>
          <a:xfrm>
            <a:off x="7668818" y="5297091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BAE2B85-6843-FF42-B9F0-9612E1244946}"/>
              </a:ext>
            </a:extLst>
          </p:cNvPr>
          <p:cNvSpPr/>
          <p:nvPr/>
        </p:nvSpPr>
        <p:spPr>
          <a:xfrm>
            <a:off x="9944106" y="5297091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4DF694-761E-D141-9151-BC421C8CB3B4}"/>
              </a:ext>
            </a:extLst>
          </p:cNvPr>
          <p:cNvSpPr txBox="1"/>
          <p:nvPr/>
        </p:nvSpPr>
        <p:spPr>
          <a:xfrm>
            <a:off x="616738" y="5389677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My Spending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1097F1-B0E8-6B4F-8564-0C8C551E9B02}"/>
              </a:ext>
            </a:extLst>
          </p:cNvPr>
          <p:cNvSpPr txBox="1"/>
          <p:nvPr/>
        </p:nvSpPr>
        <p:spPr>
          <a:xfrm>
            <a:off x="2892025" y="5414680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My Merchants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63067-CBB3-6145-A300-0CC8C9CBF305}"/>
              </a:ext>
            </a:extLst>
          </p:cNvPr>
          <p:cNvSpPr txBox="1"/>
          <p:nvPr/>
        </p:nvSpPr>
        <p:spPr>
          <a:xfrm>
            <a:off x="5167312" y="5389676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My Buy Tags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B84332-C721-0844-A525-20A65133531C}"/>
              </a:ext>
            </a:extLst>
          </p:cNvPr>
          <p:cNvSpPr txBox="1"/>
          <p:nvPr/>
        </p:nvSpPr>
        <p:spPr>
          <a:xfrm>
            <a:off x="7442600" y="5389675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New Transaction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3449BE-460D-8848-ABC7-38D1F38531E7}"/>
              </a:ext>
            </a:extLst>
          </p:cNvPr>
          <p:cNvSpPr txBox="1"/>
          <p:nvPr/>
        </p:nvSpPr>
        <p:spPr>
          <a:xfrm>
            <a:off x="9803606" y="5389674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Edit Transactions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BACE20F-3D14-C542-88AD-AF1442627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63121" y="829604"/>
            <a:ext cx="1361281" cy="136128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BD78A16-B8AC-8A41-9FE8-CEC6E519ED1E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673FDDA-1B28-CC4F-A7BA-C86171CF538A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6522B51-0A86-8949-BAA9-B5908D7562C4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029DBA2-58DE-CF4B-94F2-97FAEB679DB2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4B3F76-9E5C-BA46-9B1B-14787A8126EC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5B98CD-47D9-7D44-BD92-4A3A64548F4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29E3580-1DA8-5C4F-9022-A65B449FFDD6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0467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CAB5-A4EF-7B43-BD1B-F0A73C0F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68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Function rationale – Page 1 - Merchants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02A76F-4B68-E947-809B-4E0F1064ECFE}"/>
              </a:ext>
            </a:extLst>
          </p:cNvPr>
          <p:cNvGraphicFramePr>
            <a:graphicFrameLocks noGrp="1"/>
          </p:cNvGraphicFramePr>
          <p:nvPr/>
        </p:nvGraphicFramePr>
        <p:xfrm>
          <a:off x="85165" y="765885"/>
          <a:ext cx="12021670" cy="6040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9541">
                  <a:extLst>
                    <a:ext uri="{9D8B030D-6E8A-4147-A177-3AD203B41FA5}">
                      <a16:colId xmlns:a16="http://schemas.microsoft.com/office/drawing/2014/main" val="3310124708"/>
                    </a:ext>
                  </a:extLst>
                </a:gridCol>
                <a:gridCol w="1761565">
                  <a:extLst>
                    <a:ext uri="{9D8B030D-6E8A-4147-A177-3AD203B41FA5}">
                      <a16:colId xmlns:a16="http://schemas.microsoft.com/office/drawing/2014/main" val="1695059105"/>
                    </a:ext>
                  </a:extLst>
                </a:gridCol>
                <a:gridCol w="3482788">
                  <a:extLst>
                    <a:ext uri="{9D8B030D-6E8A-4147-A177-3AD203B41FA5}">
                      <a16:colId xmlns:a16="http://schemas.microsoft.com/office/drawing/2014/main" val="2644020309"/>
                    </a:ext>
                  </a:extLst>
                </a:gridCol>
                <a:gridCol w="3113442">
                  <a:extLst>
                    <a:ext uri="{9D8B030D-6E8A-4147-A177-3AD203B41FA5}">
                      <a16:colId xmlns:a16="http://schemas.microsoft.com/office/drawing/2014/main" val="3698080099"/>
                    </a:ext>
                  </a:extLst>
                </a:gridCol>
                <a:gridCol w="2404334">
                  <a:extLst>
                    <a:ext uri="{9D8B030D-6E8A-4147-A177-3AD203B41FA5}">
                      <a16:colId xmlns:a16="http://schemas.microsoft.com/office/drawing/2014/main" val="358479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Why?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Returning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36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.save </a:t>
                      </a:r>
                      <a:r>
                        <a:rPr lang="en-US" b="1" dirty="0"/>
                        <a:t>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merchants need to be added to 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 a new merchant with a name into the merchants 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 assigns id and returns 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88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Self.find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Merchants will need to be found and selected to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Identify merchants to be edited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Filter displayed table by merchants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Takes in an id and searches the merchants table for all merchants with that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first matching merchant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38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Self.all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 Merchants page will need to show a list of all existing merchants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Selects all merchants in merchants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list of merchants in merchants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98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Self.map_items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Needed for the </a:t>
                      </a:r>
                      <a:r>
                        <a:rPr lang="en-US" dirty="0" err="1"/>
                        <a:t>self.all</a:t>
                      </a:r>
                      <a:r>
                        <a:rPr lang="en-US" dirty="0"/>
                        <a:t> function to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News up new merchant objects into a hash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 of new merchant objects called </a:t>
                      </a:r>
                      <a:r>
                        <a:rPr lang="en-US" dirty="0" err="1"/>
                        <a:t>merchant_data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3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.update </a:t>
                      </a:r>
                      <a:r>
                        <a:rPr lang="en-US" b="1" dirty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need to be able to change and update merchants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name of an existing merchant is changed in Ruby using @</a:t>
                      </a:r>
                      <a:r>
                        <a:rPr lang="en-US" dirty="0" err="1"/>
                        <a:t>merchant.merchant_name</a:t>
                      </a:r>
                      <a:r>
                        <a:rPr lang="en-US" dirty="0"/>
                        <a:t>, then the update function is called on that merchant to change it in the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specified output, but the alteration should appear in the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464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554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CAB5-A4EF-7B43-BD1B-F0A73C0F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68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Function rationale – Page 2 – Merchants/Budgets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02A76F-4B68-E947-809B-4E0F1064E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475105"/>
              </p:ext>
            </p:extLst>
          </p:nvPr>
        </p:nvGraphicFramePr>
        <p:xfrm>
          <a:off x="85165" y="765885"/>
          <a:ext cx="12021670" cy="331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9541">
                  <a:extLst>
                    <a:ext uri="{9D8B030D-6E8A-4147-A177-3AD203B41FA5}">
                      <a16:colId xmlns:a16="http://schemas.microsoft.com/office/drawing/2014/main" val="3310124708"/>
                    </a:ext>
                  </a:extLst>
                </a:gridCol>
                <a:gridCol w="1761565">
                  <a:extLst>
                    <a:ext uri="{9D8B030D-6E8A-4147-A177-3AD203B41FA5}">
                      <a16:colId xmlns:a16="http://schemas.microsoft.com/office/drawing/2014/main" val="1695059105"/>
                    </a:ext>
                  </a:extLst>
                </a:gridCol>
                <a:gridCol w="3482788">
                  <a:extLst>
                    <a:ext uri="{9D8B030D-6E8A-4147-A177-3AD203B41FA5}">
                      <a16:colId xmlns:a16="http://schemas.microsoft.com/office/drawing/2014/main" val="2644020309"/>
                    </a:ext>
                  </a:extLst>
                </a:gridCol>
                <a:gridCol w="3113442">
                  <a:extLst>
                    <a:ext uri="{9D8B030D-6E8A-4147-A177-3AD203B41FA5}">
                      <a16:colId xmlns:a16="http://schemas.microsoft.com/office/drawing/2014/main" val="3698080099"/>
                    </a:ext>
                  </a:extLst>
                </a:gridCol>
                <a:gridCol w="2404334">
                  <a:extLst>
                    <a:ext uri="{9D8B030D-6E8A-4147-A177-3AD203B41FA5}">
                      <a16:colId xmlns:a16="http://schemas.microsoft.com/office/drawing/2014/main" val="358479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Why?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Returning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36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by id </a:t>
                      </a:r>
                      <a:r>
                        <a:rPr lang="en-US" b="1" dirty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Users will need to have the ability to delete existing merchants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 selecting the entry with a specific id in the merchants table and deleting 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merchant just deleted, not need to display this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88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all </a:t>
                      </a:r>
                      <a:r>
                        <a:rPr lang="en-US" b="1" dirty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might be useful for users to be able to delete all their existing merchants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 selecting everything in the merchants table and deleting 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388846"/>
                  </a:ext>
                </a:extLst>
              </a:tr>
              <a:tr h="1112520">
                <a:tc gridSpan="5">
                  <a:txBody>
                    <a:bodyPr/>
                    <a:lstStyle/>
                    <a:p>
                      <a:r>
                        <a:rPr lang="en-US" dirty="0"/>
                        <a:t>Tag and Budget classes need all the same functions as Merchant class for the same reasons.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98483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AC984F-A31A-054B-8FE0-1D065A6C1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744030"/>
              </p:ext>
            </p:extLst>
          </p:nvPr>
        </p:nvGraphicFramePr>
        <p:xfrm>
          <a:off x="85165" y="4648499"/>
          <a:ext cx="12021670" cy="12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9541">
                  <a:extLst>
                    <a:ext uri="{9D8B030D-6E8A-4147-A177-3AD203B41FA5}">
                      <a16:colId xmlns:a16="http://schemas.microsoft.com/office/drawing/2014/main" val="3310124708"/>
                    </a:ext>
                  </a:extLst>
                </a:gridCol>
                <a:gridCol w="1761565">
                  <a:extLst>
                    <a:ext uri="{9D8B030D-6E8A-4147-A177-3AD203B41FA5}">
                      <a16:colId xmlns:a16="http://schemas.microsoft.com/office/drawing/2014/main" val="1695059105"/>
                    </a:ext>
                  </a:extLst>
                </a:gridCol>
                <a:gridCol w="3482788">
                  <a:extLst>
                    <a:ext uri="{9D8B030D-6E8A-4147-A177-3AD203B41FA5}">
                      <a16:colId xmlns:a16="http://schemas.microsoft.com/office/drawing/2014/main" val="2644020309"/>
                    </a:ext>
                  </a:extLst>
                </a:gridCol>
                <a:gridCol w="3113442">
                  <a:extLst>
                    <a:ext uri="{9D8B030D-6E8A-4147-A177-3AD203B41FA5}">
                      <a16:colId xmlns:a16="http://schemas.microsoft.com/office/drawing/2014/main" val="3698080099"/>
                    </a:ext>
                  </a:extLst>
                </a:gridCol>
                <a:gridCol w="2404334">
                  <a:extLst>
                    <a:ext uri="{9D8B030D-6E8A-4147-A177-3AD203B41FA5}">
                      <a16:colId xmlns:a16="http://schemas.microsoft.com/office/drawing/2014/main" val="358479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Why?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Returning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36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Budget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Budget Remaining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Users will need to see how much is left in the budget after each transaction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all transaction id’s </a:t>
                      </a:r>
                    </a:p>
                    <a:p>
                      <a:r>
                        <a:rPr lang="en-US" dirty="0" err="1"/>
                        <a:t>Budget_amount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88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071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CAB5-A4EF-7B43-BD1B-F0A73C0F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68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Function rationale – Page 3 - Transactions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02A76F-4B68-E947-809B-4E0F1064E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569693"/>
              </p:ext>
            </p:extLst>
          </p:nvPr>
        </p:nvGraphicFramePr>
        <p:xfrm>
          <a:off x="85165" y="765885"/>
          <a:ext cx="12021670" cy="549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9541">
                  <a:extLst>
                    <a:ext uri="{9D8B030D-6E8A-4147-A177-3AD203B41FA5}">
                      <a16:colId xmlns:a16="http://schemas.microsoft.com/office/drawing/2014/main" val="3310124708"/>
                    </a:ext>
                  </a:extLst>
                </a:gridCol>
                <a:gridCol w="1761565">
                  <a:extLst>
                    <a:ext uri="{9D8B030D-6E8A-4147-A177-3AD203B41FA5}">
                      <a16:colId xmlns:a16="http://schemas.microsoft.com/office/drawing/2014/main" val="1695059105"/>
                    </a:ext>
                  </a:extLst>
                </a:gridCol>
                <a:gridCol w="3482788">
                  <a:extLst>
                    <a:ext uri="{9D8B030D-6E8A-4147-A177-3AD203B41FA5}">
                      <a16:colId xmlns:a16="http://schemas.microsoft.com/office/drawing/2014/main" val="2644020309"/>
                    </a:ext>
                  </a:extLst>
                </a:gridCol>
                <a:gridCol w="3113442">
                  <a:extLst>
                    <a:ext uri="{9D8B030D-6E8A-4147-A177-3AD203B41FA5}">
                      <a16:colId xmlns:a16="http://schemas.microsoft.com/office/drawing/2014/main" val="3698080099"/>
                    </a:ext>
                  </a:extLst>
                </a:gridCol>
                <a:gridCol w="2404334">
                  <a:extLst>
                    <a:ext uri="{9D8B030D-6E8A-4147-A177-3AD203B41FA5}">
                      <a16:colId xmlns:a16="http://schemas.microsoft.com/office/drawing/2014/main" val="358479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Why?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Returning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36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.save </a:t>
                      </a:r>
                      <a:r>
                        <a:rPr lang="en-US" b="1" dirty="0"/>
                        <a:t>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transactions need to be saved to the 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transaction is inserted into the Transactions 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88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Transaction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Self.find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Transactions will need to be identified to allow them to be added to budgets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transactions matching a certain id can be selected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transaction searched for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38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Transaction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Self.all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Whole transactions table will need to be shown on transactions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whole transactions table will be selected and shown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list of budgets in budgets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98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Transaction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Self.map_items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Required for </a:t>
                      </a:r>
                      <a:r>
                        <a:rPr lang="en-US" dirty="0" err="1"/>
                        <a:t>self.all</a:t>
                      </a:r>
                      <a:r>
                        <a:rPr lang="en-US" dirty="0"/>
                        <a:t> to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News up transaction objects into a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 of transaction objects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3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.update </a:t>
                      </a:r>
                      <a:r>
                        <a:rPr lang="en-US" b="1" dirty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Transaction will need to be able to be updated and 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name of an existing transaction is changed in Ruby using @</a:t>
                      </a:r>
                      <a:r>
                        <a:rPr lang="en-US" dirty="0" err="1"/>
                        <a:t>transaction.transaction_name</a:t>
                      </a:r>
                      <a:r>
                        <a:rPr lang="en-US" dirty="0"/>
                        <a:t>, then the update function is called on that transaction to change it in the database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specified output, but the alteration should appear in the database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464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308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CAB5-A4EF-7B43-BD1B-F0A73C0F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68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Function rationale – Page 4 Transactions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02A76F-4B68-E947-809B-4E0F1064E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807285"/>
              </p:ext>
            </p:extLst>
          </p:nvPr>
        </p:nvGraphicFramePr>
        <p:xfrm>
          <a:off x="85165" y="765885"/>
          <a:ext cx="12021670" cy="585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9541">
                  <a:extLst>
                    <a:ext uri="{9D8B030D-6E8A-4147-A177-3AD203B41FA5}">
                      <a16:colId xmlns:a16="http://schemas.microsoft.com/office/drawing/2014/main" val="3310124708"/>
                    </a:ext>
                  </a:extLst>
                </a:gridCol>
                <a:gridCol w="1761565">
                  <a:extLst>
                    <a:ext uri="{9D8B030D-6E8A-4147-A177-3AD203B41FA5}">
                      <a16:colId xmlns:a16="http://schemas.microsoft.com/office/drawing/2014/main" val="1695059105"/>
                    </a:ext>
                  </a:extLst>
                </a:gridCol>
                <a:gridCol w="3482788">
                  <a:extLst>
                    <a:ext uri="{9D8B030D-6E8A-4147-A177-3AD203B41FA5}">
                      <a16:colId xmlns:a16="http://schemas.microsoft.com/office/drawing/2014/main" val="2644020309"/>
                    </a:ext>
                  </a:extLst>
                </a:gridCol>
                <a:gridCol w="3113442">
                  <a:extLst>
                    <a:ext uri="{9D8B030D-6E8A-4147-A177-3AD203B41FA5}">
                      <a16:colId xmlns:a16="http://schemas.microsoft.com/office/drawing/2014/main" val="3698080099"/>
                    </a:ext>
                  </a:extLst>
                </a:gridCol>
                <a:gridCol w="2404334">
                  <a:extLst>
                    <a:ext uri="{9D8B030D-6E8A-4147-A177-3AD203B41FA5}">
                      <a16:colId xmlns:a16="http://schemas.microsoft.com/office/drawing/2014/main" val="358479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Why?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Returning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36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Transaction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by id </a:t>
                      </a:r>
                      <a:r>
                        <a:rPr lang="en-US" b="1" dirty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Transactions need to have the ability to be deleted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 selecting the entry with a specific id in the transactions table and deleting 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transaction just deleted, not need to display this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884526"/>
                  </a:ext>
                </a:extLst>
              </a:tr>
              <a:tr h="2829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Transaction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all </a:t>
                      </a:r>
                      <a:r>
                        <a:rPr lang="en-US" b="1" dirty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may want to wipe entire transactions 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 selecting everything in the transactions table and deleting 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38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by </a:t>
                      </a:r>
                      <a:r>
                        <a:rPr lang="en-US" dirty="0" err="1"/>
                        <a:t>merchant_id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transactions table will need to be filtered by a particular merchant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transactions matching a certain merchant id can be selected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transaction searched for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198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by </a:t>
                      </a:r>
                      <a:r>
                        <a:rPr lang="en-US" dirty="0" err="1"/>
                        <a:t>tag_id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transaction table will need to be filtered by a particular merchant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transactions matching a certain tag id can be selected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transaction searched for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133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by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Transactions table will need to be filtered by a date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transactions falling within a specified time 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transaction searched for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2464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Get time now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Automatically capture the time and date when a new transaction is added and add to data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ruby function to capture the time</a:t>
                      </a:r>
                    </a:p>
                    <a:p>
                      <a:r>
                        <a:rPr lang="en-US" dirty="0"/>
                        <a:t>Add captured time to transaction when it is initialized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now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0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000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CAB5-A4EF-7B43-BD1B-F0A73C0F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68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Function rationale – Page 5 Transactions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02A76F-4B68-E947-809B-4E0F1064E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008415"/>
              </p:ext>
            </p:extLst>
          </p:nvPr>
        </p:nvGraphicFramePr>
        <p:xfrm>
          <a:off x="85165" y="765885"/>
          <a:ext cx="12021670" cy="587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9541">
                  <a:extLst>
                    <a:ext uri="{9D8B030D-6E8A-4147-A177-3AD203B41FA5}">
                      <a16:colId xmlns:a16="http://schemas.microsoft.com/office/drawing/2014/main" val="3310124708"/>
                    </a:ext>
                  </a:extLst>
                </a:gridCol>
                <a:gridCol w="1761565">
                  <a:extLst>
                    <a:ext uri="{9D8B030D-6E8A-4147-A177-3AD203B41FA5}">
                      <a16:colId xmlns:a16="http://schemas.microsoft.com/office/drawing/2014/main" val="1695059105"/>
                    </a:ext>
                  </a:extLst>
                </a:gridCol>
                <a:gridCol w="3482788">
                  <a:extLst>
                    <a:ext uri="{9D8B030D-6E8A-4147-A177-3AD203B41FA5}">
                      <a16:colId xmlns:a16="http://schemas.microsoft.com/office/drawing/2014/main" val="2644020309"/>
                    </a:ext>
                  </a:extLst>
                </a:gridCol>
                <a:gridCol w="3113442">
                  <a:extLst>
                    <a:ext uri="{9D8B030D-6E8A-4147-A177-3AD203B41FA5}">
                      <a16:colId xmlns:a16="http://schemas.microsoft.com/office/drawing/2014/main" val="3698080099"/>
                    </a:ext>
                  </a:extLst>
                </a:gridCol>
                <a:gridCol w="2404334">
                  <a:extLst>
                    <a:ext uri="{9D8B030D-6E8A-4147-A177-3AD203B41FA5}">
                      <a16:colId xmlns:a16="http://schemas.microsoft.com/office/drawing/2014/main" val="358479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Why?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Returning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36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Transaction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spent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will want to see the cumulative amount spent on all the transactions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transactions = Select all transactions where id =&lt; current id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Total = 0 </a:t>
                      </a:r>
                    </a:p>
                    <a:p>
                      <a:r>
                        <a:rPr lang="en-US" dirty="0"/>
                        <a:t>each |transaction| in transactions </a:t>
                      </a:r>
                    </a:p>
                    <a:p>
                      <a:r>
                        <a:rPr lang="en-US" dirty="0"/>
                        <a:t>Total += </a:t>
                      </a:r>
                      <a:r>
                        <a:rPr lang="en-US" dirty="0" err="1"/>
                        <a:t>transaction.amount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Total should be equal to total spent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884526"/>
                  </a:ext>
                </a:extLst>
              </a:tr>
              <a:tr h="2829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38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198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133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2464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0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030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CAB5-A4EF-7B43-BD1B-F0A73C0F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68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Function rationale – Page  </a:t>
            </a:r>
            <a:r>
              <a:rPr lang="en-US" sz="2800" b="1" dirty="0" err="1"/>
              <a:t>budget_Transactions</a:t>
            </a:r>
            <a:endParaRPr lang="en-US" sz="28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02A76F-4B68-E947-809B-4E0F1064E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481085"/>
              </p:ext>
            </p:extLst>
          </p:nvPr>
        </p:nvGraphicFramePr>
        <p:xfrm>
          <a:off x="85165" y="765885"/>
          <a:ext cx="12021670" cy="605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9541">
                  <a:extLst>
                    <a:ext uri="{9D8B030D-6E8A-4147-A177-3AD203B41FA5}">
                      <a16:colId xmlns:a16="http://schemas.microsoft.com/office/drawing/2014/main" val="3310124708"/>
                    </a:ext>
                  </a:extLst>
                </a:gridCol>
                <a:gridCol w="1761565">
                  <a:extLst>
                    <a:ext uri="{9D8B030D-6E8A-4147-A177-3AD203B41FA5}">
                      <a16:colId xmlns:a16="http://schemas.microsoft.com/office/drawing/2014/main" val="1695059105"/>
                    </a:ext>
                  </a:extLst>
                </a:gridCol>
                <a:gridCol w="3482788">
                  <a:extLst>
                    <a:ext uri="{9D8B030D-6E8A-4147-A177-3AD203B41FA5}">
                      <a16:colId xmlns:a16="http://schemas.microsoft.com/office/drawing/2014/main" val="2644020309"/>
                    </a:ext>
                  </a:extLst>
                </a:gridCol>
                <a:gridCol w="3113442">
                  <a:extLst>
                    <a:ext uri="{9D8B030D-6E8A-4147-A177-3AD203B41FA5}">
                      <a16:colId xmlns:a16="http://schemas.microsoft.com/office/drawing/2014/main" val="3698080099"/>
                    </a:ext>
                  </a:extLst>
                </a:gridCol>
                <a:gridCol w="2404334">
                  <a:extLst>
                    <a:ext uri="{9D8B030D-6E8A-4147-A177-3AD203B41FA5}">
                      <a16:colId xmlns:a16="http://schemas.microsoft.com/office/drawing/2014/main" val="358479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Why?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Returning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36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Budget_transaction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spent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will want to see the cumulative amount spent on all the transactions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transactions = Select all from </a:t>
                      </a:r>
                      <a:r>
                        <a:rPr lang="en-US" dirty="0" err="1"/>
                        <a:t>budget_transactions</a:t>
                      </a:r>
                      <a:r>
                        <a:rPr lang="en-US" dirty="0"/>
                        <a:t> where id =&lt; current id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Total = 0 </a:t>
                      </a:r>
                    </a:p>
                    <a:p>
                      <a:r>
                        <a:rPr lang="en-US" dirty="0"/>
                        <a:t>each |transaction| in transactions </a:t>
                      </a:r>
                    </a:p>
                    <a:p>
                      <a:r>
                        <a:rPr lang="en-US" dirty="0"/>
                        <a:t>Total += </a:t>
                      </a:r>
                      <a:r>
                        <a:rPr lang="en-US" dirty="0" err="1"/>
                        <a:t>transaction.amount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Total should be equal to total spent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(NUMERIC)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884526"/>
                  </a:ext>
                </a:extLst>
              </a:tr>
              <a:tr h="2829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Budget_transaction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Remaining budget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Users will want to know how much is left in a budget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Budget_amount</a:t>
                      </a:r>
                      <a:r>
                        <a:rPr lang="en-US" dirty="0"/>
                        <a:t> minus total spent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Remaining budget (NUMERIC)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38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198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133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2464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559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E2655-CF68-0C4E-9D77-867C12AB5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259"/>
            <a:ext cx="10515600" cy="65756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/>
              <a:t>Spending Tracker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Build an app that allows a user to track their spending.</a:t>
            </a:r>
          </a:p>
          <a:p>
            <a:pPr marL="0" indent="0">
              <a:buNone/>
            </a:pPr>
            <a:r>
              <a:rPr lang="en-GB" b="1" dirty="0"/>
              <a:t>MVP</a:t>
            </a:r>
          </a:p>
          <a:p>
            <a:pPr lvl="1"/>
            <a:r>
              <a:rPr lang="en-GB" dirty="0"/>
              <a:t>The app should allow the user to create, edit and delete merchants, e.g. Tesco, Amazon, </a:t>
            </a:r>
            <a:r>
              <a:rPr lang="en-GB" dirty="0" err="1"/>
              <a:t>ScotRail</a:t>
            </a:r>
            <a:endParaRPr lang="en-GB" dirty="0"/>
          </a:p>
          <a:p>
            <a:pPr lvl="1"/>
            <a:r>
              <a:rPr lang="en-GB" dirty="0"/>
              <a:t>The app should allow the user to create, edit and delete tags for their spending, e.g. groceries, entertainment, transport</a:t>
            </a:r>
          </a:p>
          <a:p>
            <a:pPr lvl="1"/>
            <a:r>
              <a:rPr lang="en-GB" dirty="0"/>
              <a:t>The user should be able to assign tags and merchants to a transaction, as well as an amount spent on each transaction.</a:t>
            </a:r>
          </a:p>
          <a:p>
            <a:pPr lvl="1"/>
            <a:r>
              <a:rPr lang="en-GB" dirty="0"/>
              <a:t>The app should display all the transactions a user has made in a single view, with each transaction's amount, merchant and tag, and a total for all transactions.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Inspired by:</a:t>
            </a:r>
          </a:p>
          <a:p>
            <a:pPr marL="0" indent="0">
              <a:buNone/>
            </a:pPr>
            <a:r>
              <a:rPr lang="en-GB" dirty="0" err="1"/>
              <a:t>Monzo</a:t>
            </a:r>
            <a:r>
              <a:rPr lang="en-GB" dirty="0"/>
              <a:t>, </a:t>
            </a:r>
            <a:r>
              <a:rPr lang="en-GB" dirty="0" err="1"/>
              <a:t>MoneyDashboard</a:t>
            </a:r>
            <a:r>
              <a:rPr lang="en-GB" dirty="0"/>
              <a:t>, lots of mobile/online banking apps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Possible Extensions</a:t>
            </a:r>
          </a:p>
          <a:p>
            <a:pPr lvl="1"/>
            <a:r>
              <a:rPr lang="en-GB" dirty="0"/>
              <a:t>Transactions should have a timestamp, and the user should be able to view transactions sorted by the time they took place.</a:t>
            </a:r>
          </a:p>
          <a:p>
            <a:pPr lvl="1"/>
            <a:r>
              <a:rPr lang="en-GB" dirty="0"/>
              <a:t>The user should be able to supply a budget, and the app should alert the user somehow when when they are nearing this budget or have gone over it.</a:t>
            </a:r>
          </a:p>
          <a:p>
            <a:pPr lvl="1"/>
            <a:r>
              <a:rPr lang="en-GB" dirty="0"/>
              <a:t>The user should be able to filter their view of transactions, for example, to view all transactions in a given month, or view all spending on groceries.</a:t>
            </a:r>
          </a:p>
        </p:txBody>
      </p:sp>
    </p:spTree>
    <p:extLst>
      <p:ext uri="{BB962C8B-B14F-4D97-AF65-F5344CB8AC3E}">
        <p14:creationId xmlns:p14="http://schemas.microsoft.com/office/powerpoint/2010/main" val="1324376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12F6-2D39-E846-81AC-2332B628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Merchant Class Checklist (Back-end)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5DA40-2C2D-594D-B150-4D8418E46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Build an app that allows a user to track their spending.</a:t>
            </a:r>
          </a:p>
          <a:p>
            <a:pPr marL="0" indent="0">
              <a:buNone/>
            </a:pPr>
            <a:r>
              <a:rPr lang="en-GB" b="1" dirty="0"/>
              <a:t>MVP</a:t>
            </a:r>
          </a:p>
          <a:p>
            <a:pPr lvl="1"/>
            <a:r>
              <a:rPr lang="en-GB" dirty="0"/>
              <a:t>The app should allow the user to </a:t>
            </a:r>
          </a:p>
          <a:p>
            <a:pPr lvl="2"/>
            <a:r>
              <a:rPr lang="en-GB" strike="sngStrike" dirty="0"/>
              <a:t>create</a:t>
            </a:r>
            <a:r>
              <a:rPr lang="en-GB" dirty="0"/>
              <a:t>, </a:t>
            </a:r>
          </a:p>
          <a:p>
            <a:pPr lvl="2"/>
            <a:r>
              <a:rPr lang="en-GB" strike="sngStrike" dirty="0"/>
              <a:t>edit</a:t>
            </a:r>
            <a:r>
              <a:rPr lang="en-GB" dirty="0"/>
              <a:t> </a:t>
            </a:r>
          </a:p>
          <a:p>
            <a:pPr lvl="2"/>
            <a:r>
              <a:rPr lang="en-GB" dirty="0"/>
              <a:t>and </a:t>
            </a:r>
            <a:r>
              <a:rPr lang="en-GB" strike="sngStrike" dirty="0"/>
              <a:t>delete</a:t>
            </a:r>
            <a:r>
              <a:rPr lang="en-GB" dirty="0"/>
              <a:t> merchants, e.g. Tesco, Amazon, </a:t>
            </a:r>
            <a:r>
              <a:rPr lang="en-GB" dirty="0" err="1"/>
              <a:t>ScotRail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1390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My Transactions – </a:t>
            </a:r>
            <a:r>
              <a:rPr lang="en-US" b="1" dirty="0"/>
              <a:t>Table – Buttons - Fields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My Transactions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896388"/>
            <a:ext cx="66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Blah blah info about this page blah blah blah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456AE9B-4FB6-514C-8A4F-9ACFDF83E121}"/>
              </a:ext>
            </a:extLst>
          </p:cNvPr>
          <p:cNvGrpSpPr/>
          <p:nvPr/>
        </p:nvGrpSpPr>
        <p:grpSpPr>
          <a:xfrm>
            <a:off x="401586" y="5907886"/>
            <a:ext cx="1857375" cy="535782"/>
            <a:chOff x="616738" y="5907886"/>
            <a:chExt cx="1857375" cy="53578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84D616B-0A8D-C649-9BD0-894A7367E0B1}"/>
                </a:ext>
              </a:extLst>
            </p:cNvPr>
            <p:cNvSpPr/>
            <p:nvPr/>
          </p:nvSpPr>
          <p:spPr>
            <a:xfrm>
              <a:off x="616739" y="5907886"/>
              <a:ext cx="1857373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4DF694-761E-D141-9151-BC421C8CB3B4}"/>
                </a:ext>
              </a:extLst>
            </p:cNvPr>
            <p:cNvSpPr txBox="1"/>
            <p:nvPr/>
          </p:nvSpPr>
          <p:spPr>
            <a:xfrm>
              <a:off x="616738" y="6000473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Filter by Merchant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E1BD88B-884F-DE4D-8F45-CE63F68CBE32}"/>
              </a:ext>
            </a:extLst>
          </p:cNvPr>
          <p:cNvGrpSpPr/>
          <p:nvPr/>
        </p:nvGrpSpPr>
        <p:grpSpPr>
          <a:xfrm>
            <a:off x="3239009" y="5907886"/>
            <a:ext cx="1857375" cy="535782"/>
            <a:chOff x="2892025" y="5907886"/>
            <a:chExt cx="1857375" cy="535782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7E7E139-3CB4-DE47-9FC8-3C1DB74F843F}"/>
                </a:ext>
              </a:extLst>
            </p:cNvPr>
            <p:cNvSpPr/>
            <p:nvPr/>
          </p:nvSpPr>
          <p:spPr>
            <a:xfrm>
              <a:off x="3005135" y="5907886"/>
              <a:ext cx="1631155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61097F1-B0E8-6B4F-8564-0C8C551E9B02}"/>
                </a:ext>
              </a:extLst>
            </p:cNvPr>
            <p:cNvSpPr txBox="1"/>
            <p:nvPr/>
          </p:nvSpPr>
          <p:spPr>
            <a:xfrm>
              <a:off x="2892025" y="6000473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Filter by Buy Tag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6F92D4C-7094-AC4C-8E30-FFD54B201C80}"/>
              </a:ext>
            </a:extLst>
          </p:cNvPr>
          <p:cNvGrpSpPr/>
          <p:nvPr/>
        </p:nvGrpSpPr>
        <p:grpSpPr>
          <a:xfrm>
            <a:off x="6076432" y="5882883"/>
            <a:ext cx="1857375" cy="535782"/>
            <a:chOff x="5167312" y="5882883"/>
            <a:chExt cx="1857375" cy="535782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AE04B86-8245-C34B-B5C7-0473801ABE37}"/>
                </a:ext>
              </a:extLst>
            </p:cNvPr>
            <p:cNvSpPr/>
            <p:nvPr/>
          </p:nvSpPr>
          <p:spPr>
            <a:xfrm>
              <a:off x="5280422" y="5882883"/>
              <a:ext cx="1631155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663067-CBB3-6145-A300-0CC8C9CBF305}"/>
                </a:ext>
              </a:extLst>
            </p:cNvPr>
            <p:cNvSpPr txBox="1"/>
            <p:nvPr/>
          </p:nvSpPr>
          <p:spPr>
            <a:xfrm>
              <a:off x="5167312" y="5975470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Filter by Month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79BBBC6-F5F7-1B4A-A672-A9CABE996EA8}"/>
              </a:ext>
            </a:extLst>
          </p:cNvPr>
          <p:cNvGrpSpPr/>
          <p:nvPr/>
        </p:nvGrpSpPr>
        <p:grpSpPr>
          <a:xfrm>
            <a:off x="8913856" y="5882883"/>
            <a:ext cx="1857375" cy="535782"/>
            <a:chOff x="7555709" y="5882883"/>
            <a:chExt cx="1857375" cy="535782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302667DF-C78C-6640-A3A2-8144AFF82ED6}"/>
                </a:ext>
              </a:extLst>
            </p:cNvPr>
            <p:cNvSpPr/>
            <p:nvPr/>
          </p:nvSpPr>
          <p:spPr>
            <a:xfrm>
              <a:off x="7555709" y="5882883"/>
              <a:ext cx="1857375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3B84332-C721-0844-A525-20A65133531C}"/>
                </a:ext>
              </a:extLst>
            </p:cNvPr>
            <p:cNvSpPr txBox="1"/>
            <p:nvPr/>
          </p:nvSpPr>
          <p:spPr>
            <a:xfrm>
              <a:off x="7555709" y="5975470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Set my Budget (£)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337A4C-2A8C-0448-AFD1-E9A0C03A4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475467"/>
              </p:ext>
            </p:extLst>
          </p:nvPr>
        </p:nvGraphicFramePr>
        <p:xfrm>
          <a:off x="328613" y="2418621"/>
          <a:ext cx="11644309" cy="3139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3812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4047525705"/>
                    </a:ext>
                  </a:extLst>
                </a:gridCol>
                <a:gridCol w="1548772">
                  <a:extLst>
                    <a:ext uri="{9D8B030D-6E8A-4147-A177-3AD203B41FA5}">
                      <a16:colId xmlns:a16="http://schemas.microsoft.com/office/drawing/2014/main" val="3416464004"/>
                    </a:ext>
                  </a:extLst>
                </a:gridCol>
                <a:gridCol w="1178554">
                  <a:extLst>
                    <a:ext uri="{9D8B030D-6E8A-4147-A177-3AD203B41FA5}">
                      <a16:colId xmlns:a16="http://schemas.microsoft.com/office/drawing/2014/main" val="2752659238"/>
                    </a:ext>
                  </a:extLst>
                </a:gridCol>
                <a:gridCol w="1154111">
                  <a:extLst>
                    <a:ext uri="{9D8B030D-6E8A-4147-A177-3AD203B41FA5}">
                      <a16:colId xmlns:a16="http://schemas.microsoft.com/office/drawing/2014/main" val="4245905551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114806412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391660218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54238200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830873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Merchant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Buy Tag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Essential?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Spend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 Remaining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February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7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Sainsburys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3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Schuh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4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63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223.99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276.01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0049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CD42352A-051E-0F4D-A714-10A7427C270D}"/>
              </a:ext>
            </a:extLst>
          </p:cNvPr>
          <p:cNvSpPr txBox="1"/>
          <p:nvPr/>
        </p:nvSpPr>
        <p:spPr>
          <a:xfrm>
            <a:off x="10045302" y="1951214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 Budget: £500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B93A601-45BE-FE46-B4B0-6B531D1BCE57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C8DFC1D-75EF-CF48-AA49-15A55430E472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1C9FE9-296F-814F-8B67-600535ED50FB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4B826C1-4187-FB4C-92B1-3A713CE4FF20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F30C5B6-95B2-7542-9458-937C5EE42BB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0AB0BA2-D69E-DF42-A87A-EE242DFD26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AE91403-6D87-EE43-B1AD-499E5DE14B5F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3702598D-4DE3-F54A-AF8C-BB7D8A25E1CD}"/>
              </a:ext>
            </a:extLst>
          </p:cNvPr>
          <p:cNvSpPr/>
          <p:nvPr/>
        </p:nvSpPr>
        <p:spPr>
          <a:xfrm>
            <a:off x="10825019" y="5907886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DA565D-35C3-9D41-AE0C-F40ADA731AFC}"/>
              </a:ext>
            </a:extLst>
          </p:cNvPr>
          <p:cNvSpPr/>
          <p:nvPr/>
        </p:nvSpPr>
        <p:spPr>
          <a:xfrm>
            <a:off x="2284954" y="5910943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E437419-ACC7-0E4F-9789-61B951995A99}"/>
              </a:ext>
            </a:extLst>
          </p:cNvPr>
          <p:cNvSpPr/>
          <p:nvPr/>
        </p:nvSpPr>
        <p:spPr>
          <a:xfrm>
            <a:off x="5006331" y="5920387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FEE09F0-4B46-3142-88F2-97B9A0A61718}"/>
              </a:ext>
            </a:extLst>
          </p:cNvPr>
          <p:cNvSpPr/>
          <p:nvPr/>
        </p:nvSpPr>
        <p:spPr>
          <a:xfrm>
            <a:off x="7846691" y="5882883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2071BE-EF2A-2742-8965-AA5ECB4F5FEA}"/>
              </a:ext>
            </a:extLst>
          </p:cNvPr>
          <p:cNvSpPr txBox="1"/>
          <p:nvPr/>
        </p:nvSpPr>
        <p:spPr>
          <a:xfrm>
            <a:off x="11093419" y="5975470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27FD1D7-F2D1-674E-8D14-4264D454575F}"/>
              </a:ext>
            </a:extLst>
          </p:cNvPr>
          <p:cNvSpPr txBox="1"/>
          <p:nvPr/>
        </p:nvSpPr>
        <p:spPr>
          <a:xfrm>
            <a:off x="7823785" y="5952286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E99248-76D3-234C-AD92-2F9D00B95275}"/>
              </a:ext>
            </a:extLst>
          </p:cNvPr>
          <p:cNvSpPr txBox="1"/>
          <p:nvPr/>
        </p:nvSpPr>
        <p:spPr>
          <a:xfrm>
            <a:off x="4963505" y="5982783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4A3D27-9F14-CF46-9CBA-13D9107AA068}"/>
              </a:ext>
            </a:extLst>
          </p:cNvPr>
          <p:cNvSpPr txBox="1"/>
          <p:nvPr/>
        </p:nvSpPr>
        <p:spPr>
          <a:xfrm>
            <a:off x="2267580" y="6015166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</p:spTree>
    <p:extLst>
      <p:ext uri="{BB962C8B-B14F-4D97-AF65-F5344CB8AC3E}">
        <p14:creationId xmlns:p14="http://schemas.microsoft.com/office/powerpoint/2010/main" val="2281580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My Merchants – </a:t>
            </a:r>
            <a:r>
              <a:rPr lang="en-US" b="1" dirty="0"/>
              <a:t>Table – Buttons - Fields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My Merchants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896388"/>
            <a:ext cx="66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Blah blah info about this page blah blah blah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F51F49-F9B7-2241-8C1C-5D4B22910070}"/>
              </a:ext>
            </a:extLst>
          </p:cNvPr>
          <p:cNvGrpSpPr/>
          <p:nvPr/>
        </p:nvGrpSpPr>
        <p:grpSpPr>
          <a:xfrm>
            <a:off x="540865" y="5350958"/>
            <a:ext cx="1857375" cy="535782"/>
            <a:chOff x="616738" y="5907886"/>
            <a:chExt cx="1857375" cy="53578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84D616B-0A8D-C649-9BD0-894A7367E0B1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4DF694-761E-D141-9151-BC421C8CB3B4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Add Merchant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337A4C-2A8C-0448-AFD1-E9A0C03A4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341970"/>
              </p:ext>
            </p:extLst>
          </p:nvPr>
        </p:nvGraphicFramePr>
        <p:xfrm>
          <a:off x="328613" y="2418621"/>
          <a:ext cx="4114800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Existing Merchants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Lidl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7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Sainsburys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3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Schuh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 Look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4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Asda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63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Zara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0049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698F78-812F-154C-8248-323F6DA439FC}"/>
              </a:ext>
            </a:extLst>
          </p:cNvPr>
          <p:cNvGrpSpPr/>
          <p:nvPr/>
        </p:nvGrpSpPr>
        <p:grpSpPr>
          <a:xfrm>
            <a:off x="557077" y="5955306"/>
            <a:ext cx="1857375" cy="535782"/>
            <a:chOff x="616738" y="5907886"/>
            <a:chExt cx="1857375" cy="535782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822477-E89C-3540-A618-F0C38CD0B066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D624A6-57CF-2C48-B4F6-AEF095061E7C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Delete Merchant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D2A5A33-07A8-9B4A-9B9B-9E283BD768E9}"/>
              </a:ext>
            </a:extLst>
          </p:cNvPr>
          <p:cNvSpPr/>
          <p:nvPr/>
        </p:nvSpPr>
        <p:spPr>
          <a:xfrm>
            <a:off x="2205607" y="5965469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48C4D4-2506-6E43-B64B-8FB2F0A1B926}"/>
              </a:ext>
            </a:extLst>
          </p:cNvPr>
          <p:cNvSpPr txBox="1"/>
          <p:nvPr/>
        </p:nvSpPr>
        <p:spPr>
          <a:xfrm>
            <a:off x="2188233" y="6069692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89A15D-5480-1545-82FF-3E2176692D23}"/>
              </a:ext>
            </a:extLst>
          </p:cNvPr>
          <p:cNvSpPr/>
          <p:nvPr/>
        </p:nvSpPr>
        <p:spPr>
          <a:xfrm>
            <a:off x="2202659" y="5370692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52CA45-C004-584D-9552-B5FBB5ABF9D2}"/>
              </a:ext>
            </a:extLst>
          </p:cNvPr>
          <p:cNvSpPr txBox="1"/>
          <p:nvPr/>
        </p:nvSpPr>
        <p:spPr>
          <a:xfrm>
            <a:off x="2471059" y="5438276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E4E1BB2-ACC8-6E4F-844E-4CFF56BF1C5B}"/>
              </a:ext>
            </a:extLst>
          </p:cNvPr>
          <p:cNvGrpSpPr/>
          <p:nvPr/>
        </p:nvGrpSpPr>
        <p:grpSpPr>
          <a:xfrm>
            <a:off x="3357715" y="5365883"/>
            <a:ext cx="1857375" cy="535782"/>
            <a:chOff x="616738" y="5907886"/>
            <a:chExt cx="1857375" cy="535782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0EF5E33B-8F42-6941-96FC-D77D45BB384A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A173B2F-2B01-9248-979B-55A8237FC43B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Edit Merchant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3827D695-30FA-4B4C-A8A8-8C11B76AAC9A}"/>
              </a:ext>
            </a:extLst>
          </p:cNvPr>
          <p:cNvSpPr/>
          <p:nvPr/>
        </p:nvSpPr>
        <p:spPr>
          <a:xfrm>
            <a:off x="5006245" y="5376046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703EE4-5101-2041-B069-229421FC63E7}"/>
              </a:ext>
            </a:extLst>
          </p:cNvPr>
          <p:cNvSpPr txBox="1"/>
          <p:nvPr/>
        </p:nvSpPr>
        <p:spPr>
          <a:xfrm>
            <a:off x="4988871" y="5480269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1FAC277-3299-6C40-B172-35CDB8B39009}"/>
              </a:ext>
            </a:extLst>
          </p:cNvPr>
          <p:cNvSpPr/>
          <p:nvPr/>
        </p:nvSpPr>
        <p:spPr>
          <a:xfrm>
            <a:off x="6172380" y="5376046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17537F6-9F74-5847-AA31-5E5DA7B52328}"/>
              </a:ext>
            </a:extLst>
          </p:cNvPr>
          <p:cNvSpPr txBox="1"/>
          <p:nvPr/>
        </p:nvSpPr>
        <p:spPr>
          <a:xfrm>
            <a:off x="6440780" y="5443630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68309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My Buy Tags – </a:t>
            </a:r>
            <a:r>
              <a:rPr lang="en-US" b="1" dirty="0"/>
              <a:t>Table – Buttons - Fields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My Buy Tags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896388"/>
            <a:ext cx="66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Blah blah info about this page blah blah blah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F51F49-F9B7-2241-8C1C-5D4B22910070}"/>
              </a:ext>
            </a:extLst>
          </p:cNvPr>
          <p:cNvGrpSpPr/>
          <p:nvPr/>
        </p:nvGrpSpPr>
        <p:grpSpPr>
          <a:xfrm>
            <a:off x="540865" y="5350958"/>
            <a:ext cx="1857375" cy="535782"/>
            <a:chOff x="616738" y="5907886"/>
            <a:chExt cx="1857375" cy="53578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84D616B-0A8D-C649-9BD0-894A7367E0B1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4DF694-761E-D141-9151-BC421C8CB3B4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Add Merchant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337A4C-2A8C-0448-AFD1-E9A0C03A4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776015"/>
              </p:ext>
            </p:extLst>
          </p:nvPr>
        </p:nvGraphicFramePr>
        <p:xfrm>
          <a:off x="328613" y="2418621"/>
          <a:ext cx="41148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Existing Buy Tags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7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3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Entertainment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4076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698F78-812F-154C-8248-323F6DA439FC}"/>
              </a:ext>
            </a:extLst>
          </p:cNvPr>
          <p:cNvGrpSpPr/>
          <p:nvPr/>
        </p:nvGrpSpPr>
        <p:grpSpPr>
          <a:xfrm>
            <a:off x="557077" y="5955306"/>
            <a:ext cx="1857375" cy="535782"/>
            <a:chOff x="616738" y="5907886"/>
            <a:chExt cx="1857375" cy="535782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822477-E89C-3540-A618-F0C38CD0B066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D624A6-57CF-2C48-B4F6-AEF095061E7C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Delete Merchant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D2A5A33-07A8-9B4A-9B9B-9E283BD768E9}"/>
              </a:ext>
            </a:extLst>
          </p:cNvPr>
          <p:cNvSpPr/>
          <p:nvPr/>
        </p:nvSpPr>
        <p:spPr>
          <a:xfrm>
            <a:off x="2205607" y="5965469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48C4D4-2506-6E43-B64B-8FB2F0A1B926}"/>
              </a:ext>
            </a:extLst>
          </p:cNvPr>
          <p:cNvSpPr txBox="1"/>
          <p:nvPr/>
        </p:nvSpPr>
        <p:spPr>
          <a:xfrm>
            <a:off x="2188233" y="6069692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89A15D-5480-1545-82FF-3E2176692D23}"/>
              </a:ext>
            </a:extLst>
          </p:cNvPr>
          <p:cNvSpPr/>
          <p:nvPr/>
        </p:nvSpPr>
        <p:spPr>
          <a:xfrm>
            <a:off x="2202659" y="5370692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52CA45-C004-584D-9552-B5FBB5ABF9D2}"/>
              </a:ext>
            </a:extLst>
          </p:cNvPr>
          <p:cNvSpPr txBox="1"/>
          <p:nvPr/>
        </p:nvSpPr>
        <p:spPr>
          <a:xfrm>
            <a:off x="2471059" y="5438276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30E0171-6D26-8348-9550-523B23246265}"/>
              </a:ext>
            </a:extLst>
          </p:cNvPr>
          <p:cNvGrpSpPr/>
          <p:nvPr/>
        </p:nvGrpSpPr>
        <p:grpSpPr>
          <a:xfrm>
            <a:off x="3357715" y="5365883"/>
            <a:ext cx="1857375" cy="535782"/>
            <a:chOff x="616738" y="5907886"/>
            <a:chExt cx="1857375" cy="535782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36AC4D5E-A34B-EF43-88C9-A2ECA000F42F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72BE4DA-A3D4-DD4F-BECD-84EF834F1B97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Edit Buy Tag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B498F88A-C10C-7F45-9A8A-FB17A5BB6E4D}"/>
              </a:ext>
            </a:extLst>
          </p:cNvPr>
          <p:cNvSpPr/>
          <p:nvPr/>
        </p:nvSpPr>
        <p:spPr>
          <a:xfrm>
            <a:off x="5006245" y="5376046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D94AC6-3880-8740-8204-AF86910A71FA}"/>
              </a:ext>
            </a:extLst>
          </p:cNvPr>
          <p:cNvSpPr txBox="1"/>
          <p:nvPr/>
        </p:nvSpPr>
        <p:spPr>
          <a:xfrm>
            <a:off x="4988871" y="5480269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ED4B78C-7372-7C4E-BC0C-B4510D517BF5}"/>
              </a:ext>
            </a:extLst>
          </p:cNvPr>
          <p:cNvSpPr/>
          <p:nvPr/>
        </p:nvSpPr>
        <p:spPr>
          <a:xfrm>
            <a:off x="6172380" y="5376046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4BA178-E205-BB44-B12A-46FBAC30F5F9}"/>
              </a:ext>
            </a:extLst>
          </p:cNvPr>
          <p:cNvSpPr txBox="1"/>
          <p:nvPr/>
        </p:nvSpPr>
        <p:spPr>
          <a:xfrm>
            <a:off x="6440780" y="5443630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0278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New Transaction - </a:t>
            </a:r>
            <a:r>
              <a:rPr lang="en-US" b="1" dirty="0"/>
              <a:t>Form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New Transaction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896388"/>
            <a:ext cx="66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Blah blah info about this page blah blah blah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4DF694-761E-D141-9151-BC421C8CB3B4}"/>
              </a:ext>
            </a:extLst>
          </p:cNvPr>
          <p:cNvSpPr txBox="1"/>
          <p:nvPr/>
        </p:nvSpPr>
        <p:spPr>
          <a:xfrm>
            <a:off x="330858" y="2511491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C1C4"/>
                </a:solidFill>
              </a:rPr>
              <a:t>Amount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698F78-812F-154C-8248-323F6DA439FC}"/>
              </a:ext>
            </a:extLst>
          </p:cNvPr>
          <p:cNvGrpSpPr/>
          <p:nvPr/>
        </p:nvGrpSpPr>
        <p:grpSpPr>
          <a:xfrm>
            <a:off x="991486" y="5294380"/>
            <a:ext cx="1857375" cy="584775"/>
            <a:chOff x="616738" y="5881340"/>
            <a:chExt cx="1857375" cy="584775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822477-E89C-3540-A618-F0C38CD0B066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D624A6-57CF-2C48-B4F6-AEF095061E7C}"/>
                </a:ext>
              </a:extLst>
            </p:cNvPr>
            <p:cNvSpPr txBox="1"/>
            <p:nvPr/>
          </p:nvSpPr>
          <p:spPr>
            <a:xfrm>
              <a:off x="616738" y="5881340"/>
              <a:ext cx="1857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Add New Transaction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7E89A15D-5480-1545-82FF-3E2176692D23}"/>
              </a:ext>
            </a:extLst>
          </p:cNvPr>
          <p:cNvSpPr/>
          <p:nvPr/>
        </p:nvSpPr>
        <p:spPr>
          <a:xfrm>
            <a:off x="1992652" y="2463642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52CA45-C004-584D-9552-B5FBB5ABF9D2}"/>
              </a:ext>
            </a:extLst>
          </p:cNvPr>
          <p:cNvSpPr txBox="1"/>
          <p:nvPr/>
        </p:nvSpPr>
        <p:spPr>
          <a:xfrm>
            <a:off x="2261052" y="2531226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0B6F1F5-95BF-F942-AC07-941B72C6B257}"/>
              </a:ext>
            </a:extLst>
          </p:cNvPr>
          <p:cNvSpPr txBox="1"/>
          <p:nvPr/>
        </p:nvSpPr>
        <p:spPr>
          <a:xfrm>
            <a:off x="330858" y="3229351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C1C4"/>
                </a:solidFill>
              </a:rPr>
              <a:t>Merchant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D944953-BF27-C74B-A012-311D56813CF3}"/>
              </a:ext>
            </a:extLst>
          </p:cNvPr>
          <p:cNvSpPr/>
          <p:nvPr/>
        </p:nvSpPr>
        <p:spPr>
          <a:xfrm>
            <a:off x="1992652" y="3181502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2F30DD-6F25-FC4B-8DBE-64D5C0212FAD}"/>
              </a:ext>
            </a:extLst>
          </p:cNvPr>
          <p:cNvSpPr txBox="1"/>
          <p:nvPr/>
        </p:nvSpPr>
        <p:spPr>
          <a:xfrm>
            <a:off x="1992652" y="3249086"/>
            <a:ext cx="113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B1E7CC7-CBB4-1941-B334-83F6A7E7B1C7}"/>
              </a:ext>
            </a:extLst>
          </p:cNvPr>
          <p:cNvSpPr txBox="1"/>
          <p:nvPr/>
        </p:nvSpPr>
        <p:spPr>
          <a:xfrm>
            <a:off x="-215153" y="30173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FD4B78C-EA24-5B49-8D4F-D1784D8B36F0}"/>
              </a:ext>
            </a:extLst>
          </p:cNvPr>
          <p:cNvSpPr txBox="1"/>
          <p:nvPr/>
        </p:nvSpPr>
        <p:spPr>
          <a:xfrm>
            <a:off x="323018" y="3906120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C1C4"/>
                </a:solidFill>
              </a:rPr>
              <a:t>Buy Tag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B557F4F-9ACB-9544-BD1F-FD17C2C465B2}"/>
              </a:ext>
            </a:extLst>
          </p:cNvPr>
          <p:cNvSpPr/>
          <p:nvPr/>
        </p:nvSpPr>
        <p:spPr>
          <a:xfrm>
            <a:off x="1984812" y="3858271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FDF649A-7EA8-AF41-A4CE-7D49E2D04554}"/>
              </a:ext>
            </a:extLst>
          </p:cNvPr>
          <p:cNvSpPr txBox="1"/>
          <p:nvPr/>
        </p:nvSpPr>
        <p:spPr>
          <a:xfrm>
            <a:off x="1984812" y="3925855"/>
            <a:ext cx="113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B143E2-198E-454E-87CD-E58A582916F5}"/>
              </a:ext>
            </a:extLst>
          </p:cNvPr>
          <p:cNvSpPr txBox="1"/>
          <p:nvPr/>
        </p:nvSpPr>
        <p:spPr>
          <a:xfrm>
            <a:off x="323018" y="4532375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C1C4"/>
                </a:solidFill>
              </a:rPr>
              <a:t>Essential?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1DA367E-2A81-B34A-ADB4-EF5DB67FE23A}"/>
              </a:ext>
            </a:extLst>
          </p:cNvPr>
          <p:cNvSpPr/>
          <p:nvPr/>
        </p:nvSpPr>
        <p:spPr>
          <a:xfrm>
            <a:off x="1984812" y="4484526"/>
            <a:ext cx="1599122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3814EA-4434-474A-AF11-FECB5E35A2FA}"/>
              </a:ext>
            </a:extLst>
          </p:cNvPr>
          <p:cNvSpPr txBox="1"/>
          <p:nvPr/>
        </p:nvSpPr>
        <p:spPr>
          <a:xfrm>
            <a:off x="1984811" y="4552110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 Y/N</a:t>
            </a:r>
          </a:p>
        </p:txBody>
      </p:sp>
    </p:spTree>
    <p:extLst>
      <p:ext uri="{BB962C8B-B14F-4D97-AF65-F5344CB8AC3E}">
        <p14:creationId xmlns:p14="http://schemas.microsoft.com/office/powerpoint/2010/main" val="26054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Edit/Delete Transaction - </a:t>
            </a:r>
            <a:r>
              <a:rPr lang="en-US" b="1" dirty="0"/>
              <a:t>Display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9417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5184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Edit or Delete Transactions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936729"/>
            <a:ext cx="6684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Select a transaction to edit or delete by clicking on a row: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49E6086-2A44-374E-BA29-307D35179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031231"/>
              </p:ext>
            </p:extLst>
          </p:nvPr>
        </p:nvGraphicFramePr>
        <p:xfrm>
          <a:off x="328613" y="2418621"/>
          <a:ext cx="11644309" cy="3139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3812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4047525705"/>
                    </a:ext>
                  </a:extLst>
                </a:gridCol>
                <a:gridCol w="1548772">
                  <a:extLst>
                    <a:ext uri="{9D8B030D-6E8A-4147-A177-3AD203B41FA5}">
                      <a16:colId xmlns:a16="http://schemas.microsoft.com/office/drawing/2014/main" val="3416464004"/>
                    </a:ext>
                  </a:extLst>
                </a:gridCol>
                <a:gridCol w="1178554">
                  <a:extLst>
                    <a:ext uri="{9D8B030D-6E8A-4147-A177-3AD203B41FA5}">
                      <a16:colId xmlns:a16="http://schemas.microsoft.com/office/drawing/2014/main" val="2752659238"/>
                    </a:ext>
                  </a:extLst>
                </a:gridCol>
                <a:gridCol w="1154111">
                  <a:extLst>
                    <a:ext uri="{9D8B030D-6E8A-4147-A177-3AD203B41FA5}">
                      <a16:colId xmlns:a16="http://schemas.microsoft.com/office/drawing/2014/main" val="4245905551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114806412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391660218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54238200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830873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Merchant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Buy Tag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Essential?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Spend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 Remaining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February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7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Sainsburys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3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Schuh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4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63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223.99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276.01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00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111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Edit/Delete Transaction - </a:t>
            </a:r>
            <a:r>
              <a:rPr lang="en-US" b="1" dirty="0"/>
              <a:t>Form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9417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5184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Edit or Delete Transactions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49E6086-2A44-374E-BA29-307D35179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577448"/>
              </p:ext>
            </p:extLst>
          </p:nvPr>
        </p:nvGraphicFramePr>
        <p:xfrm>
          <a:off x="328613" y="2418621"/>
          <a:ext cx="11644309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3812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4047525705"/>
                    </a:ext>
                  </a:extLst>
                </a:gridCol>
                <a:gridCol w="1548772">
                  <a:extLst>
                    <a:ext uri="{9D8B030D-6E8A-4147-A177-3AD203B41FA5}">
                      <a16:colId xmlns:a16="http://schemas.microsoft.com/office/drawing/2014/main" val="3416464004"/>
                    </a:ext>
                  </a:extLst>
                </a:gridCol>
                <a:gridCol w="1178554">
                  <a:extLst>
                    <a:ext uri="{9D8B030D-6E8A-4147-A177-3AD203B41FA5}">
                      <a16:colId xmlns:a16="http://schemas.microsoft.com/office/drawing/2014/main" val="2752659238"/>
                    </a:ext>
                  </a:extLst>
                </a:gridCol>
                <a:gridCol w="1154111">
                  <a:extLst>
                    <a:ext uri="{9D8B030D-6E8A-4147-A177-3AD203B41FA5}">
                      <a16:colId xmlns:a16="http://schemas.microsoft.com/office/drawing/2014/main" val="4245905551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114806412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391660218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54238200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830873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Merchant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Buy Tag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Essential?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Spend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 Remaining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Schuh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</a:tbl>
          </a:graphicData>
        </a:graphic>
      </p:graphicFrame>
      <p:grpSp>
        <p:nvGrpSpPr>
          <p:cNvPr id="37" name="Group 36">
            <a:extLst>
              <a:ext uri="{FF2B5EF4-FFF2-40B4-BE49-F238E27FC236}">
                <a16:creationId xmlns:a16="http://schemas.microsoft.com/office/drawing/2014/main" id="{D8698F78-812F-154C-8248-323F6DA439FC}"/>
              </a:ext>
            </a:extLst>
          </p:cNvPr>
          <p:cNvGrpSpPr/>
          <p:nvPr/>
        </p:nvGrpSpPr>
        <p:grpSpPr>
          <a:xfrm>
            <a:off x="436087" y="9278524"/>
            <a:ext cx="1857375" cy="585123"/>
            <a:chOff x="616738" y="5907886"/>
            <a:chExt cx="1857375" cy="585123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822477-E89C-3540-A618-F0C38CD0B066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D624A6-57CF-2C48-B4F6-AEF095061E7C}"/>
                </a:ext>
              </a:extLst>
            </p:cNvPr>
            <p:cNvSpPr txBox="1"/>
            <p:nvPr/>
          </p:nvSpPr>
          <p:spPr>
            <a:xfrm>
              <a:off x="616738" y="5908234"/>
              <a:ext cx="1857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Edit This Transaction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AB1E7CC7-CBB4-1941-B334-83F6A7E7B1C7}"/>
              </a:ext>
            </a:extLst>
          </p:cNvPr>
          <p:cNvSpPr txBox="1"/>
          <p:nvPr/>
        </p:nvSpPr>
        <p:spPr>
          <a:xfrm>
            <a:off x="-728668" y="4539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CEF7E9-E328-ED48-9CA7-29C41D65FF0E}"/>
              </a:ext>
            </a:extLst>
          </p:cNvPr>
          <p:cNvGrpSpPr/>
          <p:nvPr/>
        </p:nvGrpSpPr>
        <p:grpSpPr>
          <a:xfrm>
            <a:off x="-190497" y="3986205"/>
            <a:ext cx="3792197" cy="4771157"/>
            <a:chOff x="-190497" y="3986205"/>
            <a:chExt cx="3792197" cy="47711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4DF694-761E-D141-9151-BC421C8CB3B4}"/>
                </a:ext>
              </a:extLst>
            </p:cNvPr>
            <p:cNvSpPr txBox="1"/>
            <p:nvPr/>
          </p:nvSpPr>
          <p:spPr>
            <a:xfrm>
              <a:off x="-182657" y="403405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Amount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ACDBF3B-A224-5944-A724-8FD5855862EA}"/>
                </a:ext>
              </a:extLst>
            </p:cNvPr>
            <p:cNvGrpSpPr/>
            <p:nvPr/>
          </p:nvGrpSpPr>
          <p:grpSpPr>
            <a:xfrm>
              <a:off x="1169856" y="3986205"/>
              <a:ext cx="1131446" cy="510779"/>
              <a:chOff x="2350815" y="5657850"/>
              <a:chExt cx="1131446" cy="510779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E89A15D-5480-1545-82FF-3E2176692D23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F52CA45-C004-584D-9552-B5FBB5ABF9D2}"/>
                  </a:ext>
                </a:extLst>
              </p:cNvPr>
              <p:cNvSpPr txBox="1"/>
              <p:nvPr/>
            </p:nvSpPr>
            <p:spPr>
              <a:xfrm>
                <a:off x="2619215" y="5725434"/>
                <a:ext cx="863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text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0B6F1F5-95BF-F942-AC07-941B72C6B257}"/>
                </a:ext>
              </a:extLst>
            </p:cNvPr>
            <p:cNvSpPr txBox="1"/>
            <p:nvPr/>
          </p:nvSpPr>
          <p:spPr>
            <a:xfrm>
              <a:off x="-182657" y="475191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Merchant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D944953-BF27-C74B-A012-311D56813CF3}"/>
                </a:ext>
              </a:extLst>
            </p:cNvPr>
            <p:cNvSpPr/>
            <p:nvPr/>
          </p:nvSpPr>
          <p:spPr>
            <a:xfrm>
              <a:off x="1169856" y="4704065"/>
              <a:ext cx="1131446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82F30DD-6F25-FC4B-8DBE-64D5C0212FAD}"/>
                </a:ext>
              </a:extLst>
            </p:cNvPr>
            <p:cNvSpPr txBox="1"/>
            <p:nvPr/>
          </p:nvSpPr>
          <p:spPr>
            <a:xfrm>
              <a:off x="1169856" y="4771649"/>
              <a:ext cx="1131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dropdown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FD4B78C-EA24-5B49-8D4F-D1784D8B36F0}"/>
                </a:ext>
              </a:extLst>
            </p:cNvPr>
            <p:cNvSpPr txBox="1"/>
            <p:nvPr/>
          </p:nvSpPr>
          <p:spPr>
            <a:xfrm>
              <a:off x="-190497" y="5428683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Buy Tag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B557F4F-9ACB-9544-BD1F-FD17C2C465B2}"/>
                </a:ext>
              </a:extLst>
            </p:cNvPr>
            <p:cNvSpPr/>
            <p:nvPr/>
          </p:nvSpPr>
          <p:spPr>
            <a:xfrm>
              <a:off x="1162016" y="5380834"/>
              <a:ext cx="1131446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FDF649A-7EA8-AF41-A4CE-7D49E2D04554}"/>
                </a:ext>
              </a:extLst>
            </p:cNvPr>
            <p:cNvSpPr txBox="1"/>
            <p:nvPr/>
          </p:nvSpPr>
          <p:spPr>
            <a:xfrm>
              <a:off x="1162016" y="5448418"/>
              <a:ext cx="1131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date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6B143E2-198E-454E-87CD-E58A582916F5}"/>
                </a:ext>
              </a:extLst>
            </p:cNvPr>
            <p:cNvSpPr txBox="1"/>
            <p:nvPr/>
          </p:nvSpPr>
          <p:spPr>
            <a:xfrm>
              <a:off x="-190497" y="6054938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Essential?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1DA367E-2A81-B34A-ADB4-EF5DB67FE23A}"/>
                </a:ext>
              </a:extLst>
            </p:cNvPr>
            <p:cNvSpPr/>
            <p:nvPr/>
          </p:nvSpPr>
          <p:spPr>
            <a:xfrm>
              <a:off x="1162016" y="6007089"/>
              <a:ext cx="1599122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3814EA-4434-474A-AF11-FECB5E35A2FA}"/>
                </a:ext>
              </a:extLst>
            </p:cNvPr>
            <p:cNvSpPr txBox="1"/>
            <p:nvPr/>
          </p:nvSpPr>
          <p:spPr>
            <a:xfrm>
              <a:off x="1162015" y="6074673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Dropdown Y/N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1FA6BA9-9079-FA4A-B006-FCE6087525EE}"/>
                </a:ext>
              </a:extLst>
            </p:cNvPr>
            <p:cNvSpPr txBox="1"/>
            <p:nvPr/>
          </p:nvSpPr>
          <p:spPr>
            <a:xfrm>
              <a:off x="-118622" y="6795131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Date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3C00680-6E6E-1C45-AF24-AB7427659003}"/>
                </a:ext>
              </a:extLst>
            </p:cNvPr>
            <p:cNvGrpSpPr/>
            <p:nvPr/>
          </p:nvGrpSpPr>
          <p:grpSpPr>
            <a:xfrm>
              <a:off x="1143979" y="6828928"/>
              <a:ext cx="1131446" cy="510779"/>
              <a:chOff x="2350815" y="5657850"/>
              <a:chExt cx="1131446" cy="510779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DFDD27F-54C9-3742-85BE-9D9865525577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CB2C1F-5C27-3C48-86CC-6131E54B6A1C}"/>
                  </a:ext>
                </a:extLst>
              </p:cNvPr>
              <p:cNvSpPr txBox="1"/>
              <p:nvPr/>
            </p:nvSpPr>
            <p:spPr>
              <a:xfrm>
                <a:off x="2350815" y="5725434"/>
                <a:ext cx="113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6641D4F-CEB8-8541-B5D2-989574F7965E}"/>
                </a:ext>
              </a:extLst>
            </p:cNvPr>
            <p:cNvGrpSpPr/>
            <p:nvPr/>
          </p:nvGrpSpPr>
          <p:grpSpPr>
            <a:xfrm>
              <a:off x="1161909" y="7601594"/>
              <a:ext cx="1131446" cy="510779"/>
              <a:chOff x="2350815" y="5657850"/>
              <a:chExt cx="1131446" cy="510779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8CB3B46-1BB5-9140-9FD0-FDB88833960F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250F281-982F-1747-88CB-A75E29D23116}"/>
                  </a:ext>
                </a:extLst>
              </p:cNvPr>
              <p:cNvSpPr txBox="1"/>
              <p:nvPr/>
            </p:nvSpPr>
            <p:spPr>
              <a:xfrm>
                <a:off x="2350815" y="5725434"/>
                <a:ext cx="113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4760031-BED5-AE44-BA92-D087B0185D29}"/>
                </a:ext>
              </a:extLst>
            </p:cNvPr>
            <p:cNvGrpSpPr/>
            <p:nvPr/>
          </p:nvGrpSpPr>
          <p:grpSpPr>
            <a:xfrm>
              <a:off x="1129616" y="8246583"/>
              <a:ext cx="1135598" cy="510779"/>
              <a:chOff x="2346663" y="5657850"/>
              <a:chExt cx="1135598" cy="510779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536233B-964F-B44E-997D-405979F77E02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3962334-75B6-3F42-BE52-6F5F0F1306BB}"/>
                  </a:ext>
                </a:extLst>
              </p:cNvPr>
              <p:cNvSpPr txBox="1"/>
              <p:nvPr/>
            </p:nvSpPr>
            <p:spPr>
              <a:xfrm>
                <a:off x="2346663" y="5725434"/>
                <a:ext cx="11355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3917BBE-9C35-794D-B04E-EFDB72D14513}"/>
                </a:ext>
              </a:extLst>
            </p:cNvPr>
            <p:cNvSpPr txBox="1"/>
            <p:nvPr/>
          </p:nvSpPr>
          <p:spPr>
            <a:xfrm>
              <a:off x="1615573" y="6896512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Time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1E4D952-ADFF-DC41-B195-9D54F893D4F2}"/>
                </a:ext>
              </a:extLst>
            </p:cNvPr>
            <p:cNvSpPr txBox="1"/>
            <p:nvPr/>
          </p:nvSpPr>
          <p:spPr>
            <a:xfrm>
              <a:off x="1674969" y="7655870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Day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AA09DA9-5A45-D74F-B774-FF12062F38D4}"/>
                </a:ext>
              </a:extLst>
            </p:cNvPr>
            <p:cNvSpPr txBox="1"/>
            <p:nvPr/>
          </p:nvSpPr>
          <p:spPr>
            <a:xfrm>
              <a:off x="1744325" y="833061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Month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3D7A21-316E-E64A-9C51-F571A02EF7A5}"/>
              </a:ext>
            </a:extLst>
          </p:cNvPr>
          <p:cNvGrpSpPr/>
          <p:nvPr/>
        </p:nvGrpSpPr>
        <p:grpSpPr>
          <a:xfrm>
            <a:off x="6314043" y="9254027"/>
            <a:ext cx="1857375" cy="584775"/>
            <a:chOff x="2852321" y="9290786"/>
            <a:chExt cx="1857375" cy="584775"/>
          </a:xfrm>
        </p:grpSpPr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3D5A5343-0A8A-3240-A0C2-8DDA27E2B9A8}"/>
                </a:ext>
              </a:extLst>
            </p:cNvPr>
            <p:cNvSpPr/>
            <p:nvPr/>
          </p:nvSpPr>
          <p:spPr>
            <a:xfrm>
              <a:off x="3078540" y="9295060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A93B61E-8A3F-E44E-B7EF-019ED6DC16D8}"/>
                </a:ext>
              </a:extLst>
            </p:cNvPr>
            <p:cNvSpPr txBox="1"/>
            <p:nvPr/>
          </p:nvSpPr>
          <p:spPr>
            <a:xfrm>
              <a:off x="2852321" y="9290786"/>
              <a:ext cx="1857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Delete  This</a:t>
              </a:r>
            </a:p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Transaction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D7B1572-2AF1-C54B-ADE9-C0ED13161967}"/>
              </a:ext>
            </a:extLst>
          </p:cNvPr>
          <p:cNvGrpSpPr/>
          <p:nvPr/>
        </p:nvGrpSpPr>
        <p:grpSpPr>
          <a:xfrm>
            <a:off x="5314464" y="3986205"/>
            <a:ext cx="3792197" cy="4771157"/>
            <a:chOff x="-190497" y="3986205"/>
            <a:chExt cx="3792197" cy="4771157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576AEAA-1E34-D145-9909-BA787419214B}"/>
                </a:ext>
              </a:extLst>
            </p:cNvPr>
            <p:cNvSpPr txBox="1"/>
            <p:nvPr/>
          </p:nvSpPr>
          <p:spPr>
            <a:xfrm>
              <a:off x="-182657" y="403405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Amount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F72313B9-5298-264E-AB75-16D3C5892F0A}"/>
                </a:ext>
              </a:extLst>
            </p:cNvPr>
            <p:cNvGrpSpPr/>
            <p:nvPr/>
          </p:nvGrpSpPr>
          <p:grpSpPr>
            <a:xfrm>
              <a:off x="1169856" y="3986205"/>
              <a:ext cx="1131446" cy="510779"/>
              <a:chOff x="2350815" y="5657850"/>
              <a:chExt cx="1131446" cy="510779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7BECC542-4BB3-4E4A-A2FD-BD4FB4C663A2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29D7C65-47B9-F441-BD0A-57F859A0885F}"/>
                  </a:ext>
                </a:extLst>
              </p:cNvPr>
              <p:cNvSpPr txBox="1"/>
              <p:nvPr/>
            </p:nvSpPr>
            <p:spPr>
              <a:xfrm>
                <a:off x="2619215" y="5725434"/>
                <a:ext cx="863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text</a:t>
                </a:r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ECEE028-D777-FB48-B1EB-04CDD70AF0BE}"/>
                </a:ext>
              </a:extLst>
            </p:cNvPr>
            <p:cNvSpPr txBox="1"/>
            <p:nvPr/>
          </p:nvSpPr>
          <p:spPr>
            <a:xfrm>
              <a:off x="-182657" y="475191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Merchant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634CA4D-7EC8-4A40-8519-A5AC6E0D03A4}"/>
                </a:ext>
              </a:extLst>
            </p:cNvPr>
            <p:cNvSpPr/>
            <p:nvPr/>
          </p:nvSpPr>
          <p:spPr>
            <a:xfrm>
              <a:off x="1169856" y="4704065"/>
              <a:ext cx="1131446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8E43B17E-4A56-A040-B9B3-C04A1597F4F5}"/>
                </a:ext>
              </a:extLst>
            </p:cNvPr>
            <p:cNvSpPr txBox="1"/>
            <p:nvPr/>
          </p:nvSpPr>
          <p:spPr>
            <a:xfrm>
              <a:off x="1169856" y="4771649"/>
              <a:ext cx="1131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dropdown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D926C58-7192-E540-8988-C8423F1727E2}"/>
                </a:ext>
              </a:extLst>
            </p:cNvPr>
            <p:cNvSpPr txBox="1"/>
            <p:nvPr/>
          </p:nvSpPr>
          <p:spPr>
            <a:xfrm>
              <a:off x="-190497" y="5428683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Buy Tag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9560CD1A-7E95-4A4E-B529-335867BBBD6E}"/>
                </a:ext>
              </a:extLst>
            </p:cNvPr>
            <p:cNvSpPr/>
            <p:nvPr/>
          </p:nvSpPr>
          <p:spPr>
            <a:xfrm>
              <a:off x="1162016" y="5380834"/>
              <a:ext cx="1131446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78FC6B1-4100-AB42-BBF9-7D6586E99D1E}"/>
                </a:ext>
              </a:extLst>
            </p:cNvPr>
            <p:cNvSpPr txBox="1"/>
            <p:nvPr/>
          </p:nvSpPr>
          <p:spPr>
            <a:xfrm>
              <a:off x="1162016" y="5448418"/>
              <a:ext cx="1131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date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3F16727-61F2-9F47-99EA-1C69BCA2FC31}"/>
                </a:ext>
              </a:extLst>
            </p:cNvPr>
            <p:cNvSpPr txBox="1"/>
            <p:nvPr/>
          </p:nvSpPr>
          <p:spPr>
            <a:xfrm>
              <a:off x="-190497" y="6054938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Essential?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EF78578-9F06-3647-A573-AAA7ED6813BB}"/>
                </a:ext>
              </a:extLst>
            </p:cNvPr>
            <p:cNvSpPr/>
            <p:nvPr/>
          </p:nvSpPr>
          <p:spPr>
            <a:xfrm>
              <a:off x="1162016" y="6007089"/>
              <a:ext cx="1599122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0687BC0-75AF-954A-88DA-1C71A3FF95B2}"/>
                </a:ext>
              </a:extLst>
            </p:cNvPr>
            <p:cNvSpPr txBox="1"/>
            <p:nvPr/>
          </p:nvSpPr>
          <p:spPr>
            <a:xfrm>
              <a:off x="1162015" y="6074673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Dropdown Y/N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BF649F0-DC71-F546-9F02-7B66AEF6A8DA}"/>
                </a:ext>
              </a:extLst>
            </p:cNvPr>
            <p:cNvSpPr txBox="1"/>
            <p:nvPr/>
          </p:nvSpPr>
          <p:spPr>
            <a:xfrm>
              <a:off x="-118622" y="6795131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Date</a:t>
              </a: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D77E6E17-D375-6246-8589-74A04B24AAA9}"/>
                </a:ext>
              </a:extLst>
            </p:cNvPr>
            <p:cNvGrpSpPr/>
            <p:nvPr/>
          </p:nvGrpSpPr>
          <p:grpSpPr>
            <a:xfrm>
              <a:off x="1143979" y="6828928"/>
              <a:ext cx="1131446" cy="510779"/>
              <a:chOff x="2350815" y="5657850"/>
              <a:chExt cx="1131446" cy="510779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4C73E76C-E866-8340-AF7D-BFAA4B9DC3EF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37B4B1-BC3A-6B4A-B645-3D5B01984A93}"/>
                  </a:ext>
                </a:extLst>
              </p:cNvPr>
              <p:cNvSpPr txBox="1"/>
              <p:nvPr/>
            </p:nvSpPr>
            <p:spPr>
              <a:xfrm>
                <a:off x="2350815" y="5725434"/>
                <a:ext cx="113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98E31B23-D8E5-A847-9630-4EE97500DD9E}"/>
                </a:ext>
              </a:extLst>
            </p:cNvPr>
            <p:cNvGrpSpPr/>
            <p:nvPr/>
          </p:nvGrpSpPr>
          <p:grpSpPr>
            <a:xfrm>
              <a:off x="1161909" y="7601594"/>
              <a:ext cx="1131446" cy="510779"/>
              <a:chOff x="2350815" y="5657850"/>
              <a:chExt cx="1131446" cy="510779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96D705FF-87F5-8A46-A8DA-36EE34DCC6CC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3D2456E-6C43-6547-9481-6A30591EC87D}"/>
                  </a:ext>
                </a:extLst>
              </p:cNvPr>
              <p:cNvSpPr txBox="1"/>
              <p:nvPr/>
            </p:nvSpPr>
            <p:spPr>
              <a:xfrm>
                <a:off x="2350815" y="5725434"/>
                <a:ext cx="113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65211E3D-24C9-694B-874C-C07AD4C9776A}"/>
                </a:ext>
              </a:extLst>
            </p:cNvPr>
            <p:cNvGrpSpPr/>
            <p:nvPr/>
          </p:nvGrpSpPr>
          <p:grpSpPr>
            <a:xfrm>
              <a:off x="1129616" y="8246583"/>
              <a:ext cx="1135598" cy="510779"/>
              <a:chOff x="2346663" y="5657850"/>
              <a:chExt cx="1135598" cy="510779"/>
            </a:xfrm>
          </p:grpSpPr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F2ADE5CF-1DFA-7144-B983-B04171CD32DB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B3B0047-8564-AD46-9AB5-E9CFC98F4664}"/>
                  </a:ext>
                </a:extLst>
              </p:cNvPr>
              <p:cNvSpPr txBox="1"/>
              <p:nvPr/>
            </p:nvSpPr>
            <p:spPr>
              <a:xfrm>
                <a:off x="2346663" y="5725434"/>
                <a:ext cx="11355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DBC8533-5916-234D-8037-14810BC6826B}"/>
                </a:ext>
              </a:extLst>
            </p:cNvPr>
            <p:cNvSpPr txBox="1"/>
            <p:nvPr/>
          </p:nvSpPr>
          <p:spPr>
            <a:xfrm>
              <a:off x="1615573" y="6896512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Time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DADA4D2-8276-5B4B-BD22-D2BA5A2A338E}"/>
                </a:ext>
              </a:extLst>
            </p:cNvPr>
            <p:cNvSpPr txBox="1"/>
            <p:nvPr/>
          </p:nvSpPr>
          <p:spPr>
            <a:xfrm>
              <a:off x="1674969" y="7655870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Day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2AF2FCE-2FC7-3347-A9C3-797ABB6B82B0}"/>
                </a:ext>
              </a:extLst>
            </p:cNvPr>
            <p:cNvSpPr txBox="1"/>
            <p:nvPr/>
          </p:nvSpPr>
          <p:spPr>
            <a:xfrm>
              <a:off x="1744325" y="833061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Month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071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8E0A-E06F-7646-B057-00894D00F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94" y="91703"/>
            <a:ext cx="2913530" cy="99151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+mn-lt"/>
              </a:rPr>
              <a:t>Tables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3B98DC-6104-2546-A24D-E73742E0C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684488"/>
              </p:ext>
            </p:extLst>
          </p:nvPr>
        </p:nvGraphicFramePr>
        <p:xfrm>
          <a:off x="64994" y="1743931"/>
          <a:ext cx="1723465" cy="23977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05653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317812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Merchants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Merchant Name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Sainsburys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Asda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75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Zara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81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A3CC3C-8519-7B47-82B6-0ADEDD5D9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762818"/>
              </p:ext>
            </p:extLst>
          </p:nvPr>
        </p:nvGraphicFramePr>
        <p:xfrm>
          <a:off x="1916949" y="1743931"/>
          <a:ext cx="1726829" cy="23977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62805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264024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Tag </a:t>
                      </a:r>
                    </a:p>
                    <a:p>
                      <a:pPr algn="ctr"/>
                      <a:r>
                        <a:rPr lang="en-US" b="1" dirty="0"/>
                        <a:t>Name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Groceries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75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Clothing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81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9E6E24A-03E7-C240-AE71-F0F986EA9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618460"/>
              </p:ext>
            </p:extLst>
          </p:nvPr>
        </p:nvGraphicFramePr>
        <p:xfrm>
          <a:off x="159124" y="4276190"/>
          <a:ext cx="10275795" cy="23977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55352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549140">
                  <a:extLst>
                    <a:ext uri="{9D8B030D-6E8A-4147-A177-3AD203B41FA5}">
                      <a16:colId xmlns:a16="http://schemas.microsoft.com/office/drawing/2014/main" val="467870881"/>
                    </a:ext>
                  </a:extLst>
                </a:gridCol>
                <a:gridCol w="1447772">
                  <a:extLst>
                    <a:ext uri="{9D8B030D-6E8A-4147-A177-3AD203B41FA5}">
                      <a16:colId xmlns:a16="http://schemas.microsoft.com/office/drawing/2014/main" val="2715199334"/>
                    </a:ext>
                  </a:extLst>
                </a:gridCol>
                <a:gridCol w="954741">
                  <a:extLst>
                    <a:ext uri="{9D8B030D-6E8A-4147-A177-3AD203B41FA5}">
                      <a16:colId xmlns:a16="http://schemas.microsoft.com/office/drawing/2014/main" val="2601363651"/>
                    </a:ext>
                  </a:extLst>
                </a:gridCol>
                <a:gridCol w="1519518">
                  <a:extLst>
                    <a:ext uri="{9D8B030D-6E8A-4147-A177-3AD203B41FA5}">
                      <a16:colId xmlns:a16="http://schemas.microsoft.com/office/drawing/2014/main" val="3132313418"/>
                    </a:ext>
                  </a:extLst>
                </a:gridCol>
                <a:gridCol w="1620434">
                  <a:extLst>
                    <a:ext uri="{9D8B030D-6E8A-4147-A177-3AD203B41FA5}">
                      <a16:colId xmlns:a16="http://schemas.microsoft.com/office/drawing/2014/main" val="2343758945"/>
                    </a:ext>
                  </a:extLst>
                </a:gridCol>
                <a:gridCol w="1314419">
                  <a:extLst>
                    <a:ext uri="{9D8B030D-6E8A-4147-A177-3AD203B41FA5}">
                      <a16:colId xmlns:a16="http://schemas.microsoft.com/office/drawing/2014/main" val="2555784917"/>
                    </a:ext>
                  </a:extLst>
                </a:gridCol>
                <a:gridCol w="1314419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Transactions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Amount(£) (NUMERIC)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Merchant_id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Tag_id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Essential?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Time_added</a:t>
                      </a:r>
                      <a:r>
                        <a:rPr lang="en-US" b="1" dirty="0"/>
                        <a:t> (NUMERIC)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 spend(£) (NUMERIC)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Remaining Budget(£) (NUMERIC)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17:15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75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445.01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810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6C0E9D-9947-C44F-A6F2-F78724BCA0E1}"/>
              </a:ext>
            </a:extLst>
          </p:cNvPr>
          <p:cNvCxnSpPr>
            <a:cxnSpLocks/>
          </p:cNvCxnSpPr>
          <p:nvPr/>
        </p:nvCxnSpPr>
        <p:spPr>
          <a:xfrm>
            <a:off x="1167186" y="4141691"/>
            <a:ext cx="1895895" cy="753066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69C6E5-545F-9C4E-A857-171B82D88A79}"/>
              </a:ext>
            </a:extLst>
          </p:cNvPr>
          <p:cNvCxnSpPr>
            <a:cxnSpLocks/>
          </p:cNvCxnSpPr>
          <p:nvPr/>
        </p:nvCxnSpPr>
        <p:spPr>
          <a:xfrm>
            <a:off x="2937622" y="4141691"/>
            <a:ext cx="1230966" cy="618567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FA7779D-668F-824B-9309-4C6C3C938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676294"/>
              </p:ext>
            </p:extLst>
          </p:nvPr>
        </p:nvGraphicFramePr>
        <p:xfrm>
          <a:off x="3734796" y="72446"/>
          <a:ext cx="7130428" cy="14833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748524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723118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  <a:gridCol w="1261754">
                  <a:extLst>
                    <a:ext uri="{9D8B030D-6E8A-4147-A177-3AD203B41FA5}">
                      <a16:colId xmlns:a16="http://schemas.microsoft.com/office/drawing/2014/main" val="3039201924"/>
                    </a:ext>
                  </a:extLst>
                </a:gridCol>
                <a:gridCol w="3397032">
                  <a:extLst>
                    <a:ext uri="{9D8B030D-6E8A-4147-A177-3AD203B41FA5}">
                      <a16:colId xmlns:a16="http://schemas.microsoft.com/office/drawing/2014/main" val="3962337497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Budget_transactions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659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65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Transaction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Budget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Remaining_budget</a:t>
                      </a:r>
                      <a:r>
                        <a:rPr lang="en-US" b="1" dirty="0"/>
                        <a:t>(£) (NUMERIC)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75048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67665B7-8AED-4B47-A230-9DE0B9B11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835615"/>
              </p:ext>
            </p:extLst>
          </p:nvPr>
        </p:nvGraphicFramePr>
        <p:xfrm>
          <a:off x="5251205" y="1995441"/>
          <a:ext cx="6781671" cy="19253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626461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632226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  <a:gridCol w="1835814">
                  <a:extLst>
                    <a:ext uri="{9D8B030D-6E8A-4147-A177-3AD203B41FA5}">
                      <a16:colId xmlns:a16="http://schemas.microsoft.com/office/drawing/2014/main" val="3039201924"/>
                    </a:ext>
                  </a:extLst>
                </a:gridCol>
                <a:gridCol w="1385047">
                  <a:extLst>
                    <a:ext uri="{9D8B030D-6E8A-4147-A177-3AD203B41FA5}">
                      <a16:colId xmlns:a16="http://schemas.microsoft.com/office/drawing/2014/main" val="3459712493"/>
                    </a:ext>
                  </a:extLst>
                </a:gridCol>
                <a:gridCol w="1302123">
                  <a:extLst>
                    <a:ext uri="{9D8B030D-6E8A-4147-A177-3AD203B41FA5}">
                      <a16:colId xmlns:a16="http://schemas.microsoft.com/office/drawing/2014/main" val="1171233005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Budget name 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Budget Amount (£) (NUMERIC)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Start Time (DATETIME)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End Time</a:t>
                      </a:r>
                    </a:p>
                    <a:p>
                      <a:pPr algn="ctr"/>
                      <a:r>
                        <a:rPr lang="en-US" b="1" dirty="0"/>
                        <a:t>(DATETIME)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 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03.41 AM Thursday, 03 May, 2018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03.41 AM Thursday, 30 May,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17CE36-8256-EB4F-9282-B36DBF6557D9}"/>
              </a:ext>
            </a:extLst>
          </p:cNvPr>
          <p:cNvCxnSpPr>
            <a:cxnSpLocks/>
          </p:cNvCxnSpPr>
          <p:nvPr/>
        </p:nvCxnSpPr>
        <p:spPr>
          <a:xfrm flipH="1">
            <a:off x="331695" y="1555806"/>
            <a:ext cx="4965326" cy="320445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C8B23C-85A6-FB41-BA9B-3578961C2749}"/>
              </a:ext>
            </a:extLst>
          </p:cNvPr>
          <p:cNvCxnSpPr>
            <a:cxnSpLocks/>
          </p:cNvCxnSpPr>
          <p:nvPr/>
        </p:nvCxnSpPr>
        <p:spPr>
          <a:xfrm flipV="1">
            <a:off x="5563722" y="1555807"/>
            <a:ext cx="1321172" cy="979761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6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4030</TotalTime>
  <Words>2083</Words>
  <Application>Microsoft Macintosh PowerPoint</Application>
  <PresentationFormat>Widescreen</PresentationFormat>
  <Paragraphs>634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Week 4 Project</vt:lpstr>
      <vt:lpstr>PowerPoint Presentation</vt:lpstr>
      <vt:lpstr>My Transactions – Table – Buttons - Fields</vt:lpstr>
      <vt:lpstr>My Merchants – Table – Buttons - Fields</vt:lpstr>
      <vt:lpstr>My Buy Tags – Table – Buttons - Fields</vt:lpstr>
      <vt:lpstr>New Transaction - Form</vt:lpstr>
      <vt:lpstr>Edit/Delete Transaction - Display</vt:lpstr>
      <vt:lpstr>Edit/Delete Transaction - Form</vt:lpstr>
      <vt:lpstr>Tables</vt:lpstr>
      <vt:lpstr>Table Dependencies</vt:lpstr>
      <vt:lpstr>Classes</vt:lpstr>
      <vt:lpstr>Classes</vt:lpstr>
      <vt:lpstr>Homepage - Buttons</vt:lpstr>
      <vt:lpstr>Function rationale – Page 1 - Merchants</vt:lpstr>
      <vt:lpstr>Function rationale – Page 2 – Merchants/Budgets</vt:lpstr>
      <vt:lpstr>Function rationale – Page 3 - Transactions</vt:lpstr>
      <vt:lpstr>Function rationale – Page 4 Transactions</vt:lpstr>
      <vt:lpstr>Function rationale – Page 5 Transactions</vt:lpstr>
      <vt:lpstr>Function rationale – Page  budget_Transactions</vt:lpstr>
      <vt:lpstr>Merchant Class Checklist (Back-end)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 Project</dc:title>
  <dc:creator>Cat Ford</dc:creator>
  <cp:lastModifiedBy>Cat Ford</cp:lastModifiedBy>
  <cp:revision>62</cp:revision>
  <dcterms:created xsi:type="dcterms:W3CDTF">2018-11-08T14:38:19Z</dcterms:created>
  <dcterms:modified xsi:type="dcterms:W3CDTF">2018-11-12T18:17:03Z</dcterms:modified>
</cp:coreProperties>
</file>