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9" r:id="rId4"/>
    <p:sldId id="275" r:id="rId5"/>
    <p:sldId id="278" r:id="rId6"/>
    <p:sldId id="259" r:id="rId7"/>
    <p:sldId id="260" r:id="rId8"/>
    <p:sldId id="261" r:id="rId9"/>
    <p:sldId id="262" r:id="rId10"/>
    <p:sldId id="265" r:id="rId11"/>
    <p:sldId id="266" r:id="rId12"/>
    <p:sldId id="280" r:id="rId13"/>
    <p:sldId id="263" r:id="rId14"/>
    <p:sldId id="300" r:id="rId15"/>
    <p:sldId id="301" r:id="rId16"/>
    <p:sldId id="302" r:id="rId17"/>
    <p:sldId id="270" r:id="rId18"/>
    <p:sldId id="281" r:id="rId19"/>
    <p:sldId id="268" r:id="rId20"/>
    <p:sldId id="274" r:id="rId21"/>
    <p:sldId id="284" r:id="rId22"/>
    <p:sldId id="282" r:id="rId23"/>
    <p:sldId id="283" r:id="rId24"/>
    <p:sldId id="287" r:id="rId25"/>
    <p:sldId id="285" r:id="rId26"/>
    <p:sldId id="286" r:id="rId27"/>
    <p:sldId id="27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88" r:id="rId37"/>
    <p:sldId id="297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D2"/>
    <a:srgbClr val="009193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1"/>
    <p:restoredTop sz="94704"/>
  </p:normalViewPr>
  <p:slideViewPr>
    <p:cSldViewPr snapToGrid="0" snapToObjects="1">
      <p:cViewPr varScale="1">
        <p:scale>
          <a:sx n="109" d="100"/>
          <a:sy n="109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BABA-BD1A-6647-B157-E8F48FD0E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50BA1-F781-4C45-ACD1-1B18FE0F3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3302A-59FF-034A-AB38-C7D7F9AC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41E0-6E31-6940-A0D1-0641A0F5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3D01E-3023-A440-BEF4-A77A4DD88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7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8359-7588-7C43-96CF-D70EB894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30D5A-FFD8-DE41-A038-92186681B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75DCB-34C8-B640-A17E-90B620F4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AEC7-A4BA-C040-9F6D-91D4D61E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37EB-F320-8046-8DF9-9B3BAABC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6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68F00-8513-434B-9150-8F4C6169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BD3FD-0AEF-6A44-B5D3-21A2112D9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78D3-31E1-2248-B537-48FF7552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95D8-6A6C-AF40-BF53-2F21B6BA7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F1AD7-9FDF-CF4A-9362-C8AAE8DC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2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6BE4-92E3-A146-8B56-7CD5BD05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E9F8-A908-9646-BD5E-9363EF432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B893-DF98-4942-9E2B-936E0D5B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DFB5-3647-574D-84D9-6DDA46E2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3313-2F4B-654A-B73B-DDEEC006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8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56881-9DEB-F94A-A03D-8CF55356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ADE1B-41AF-0B4B-9796-02B3CF41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689BB-84AB-5448-89E4-7CFA86F9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8626-6831-674B-9746-A45647F5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7FCAD-6703-9D45-B695-44434508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6413-4E68-EF4E-837E-9CE78654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1CDB-B9EC-6E42-96FD-1253EB7E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BE45-A0CA-9946-9FD7-9F22E33D9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29E2D-6A44-5042-81D3-15881F9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08A48-D02D-DB40-8B2D-3B34175B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8C13B-0D1A-B349-8730-11923C10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3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509AA-7CCA-734D-B305-E51CD12F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F812-7ED7-1C45-BE1D-8AE62607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D0C46-AE08-BB48-9C32-0322E688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E675-F181-7B47-816B-4834E56DD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3F5A7-1394-6340-81D8-C889F890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C8698-AC5E-CA4F-A18A-203C56C5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19B43-3029-514F-BAFE-6702EE8E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0CB5A-B55E-814A-BE1B-F974E523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8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C489-B2FA-C54E-A602-7B861226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65726-5492-A644-A3F5-543EEA6A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66DA3-B3A9-1041-94B6-CCDA5FCB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44CAE-F887-9B48-AF4E-5AEA6CD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F40DE-711B-8F4F-B6E8-538329DA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44286-D078-A347-9F0F-FF3FCE4F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90F7D-6A7F-A04A-9110-674A7BD5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FDCA-3EF3-D446-B78B-EF7BA537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C25A0-608E-8544-87C0-1B7F9CDB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76A9C-74F1-064D-BE7F-0C68F0E6C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57318-EF05-C044-B408-D2D9E037A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CFF21-333A-0045-96E1-F8D9451E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7185E-EEF9-174B-9233-1352F7F1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16D6-4205-534B-9864-346807E9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53EC03-B5C3-7944-9A45-75E67702A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2A703-0BCB-524A-91C5-BE83E7DE3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E4C8-0A97-4944-A42A-17D64F58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0CC79-3F9A-5D42-BE40-02E41211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2EC7C-DAB5-EA45-8753-7B2620BD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A0A0A-F286-7144-89D0-81EA0A0B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C286A-7407-7047-9368-1CB0961B4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F9D4-BC76-2E41-BB64-F74E54B7D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16B8-2DBD-A34D-B487-38114F66D42B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9193F-1251-E94C-A519-0A3F61339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935B-684F-B649-B707-78788D41F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28F23-61B0-6C46-9C18-96BCF0E5E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61A12A-65CA-4947-8930-6CF4FB63B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6"/>
          <a:stretch/>
        </p:blipFill>
        <p:spPr>
          <a:xfrm>
            <a:off x="0" y="-11688"/>
            <a:ext cx="12192000" cy="66737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935FA3-7F10-824A-95DF-A859D97B5767}"/>
              </a:ext>
            </a:extLst>
          </p:cNvPr>
          <p:cNvSpPr/>
          <p:nvPr/>
        </p:nvSpPr>
        <p:spPr>
          <a:xfrm>
            <a:off x="2351314" y="3811981"/>
            <a:ext cx="6472052" cy="2078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587B7-598C-2640-AEF4-A99C1CFD4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4813"/>
            <a:ext cx="9144000" cy="690892"/>
          </a:xfrm>
        </p:spPr>
        <p:txBody>
          <a:bodyPr>
            <a:noAutofit/>
          </a:bodyPr>
          <a:lstStyle/>
          <a:p>
            <a:r>
              <a:rPr lang="en-US" sz="4000" dirty="0"/>
              <a:t>CodeClan Weeks 4 and 5 </a:t>
            </a:r>
          </a:p>
          <a:p>
            <a:r>
              <a:rPr lang="en-US" sz="4000" dirty="0"/>
              <a:t>Ruby Project – Budgee App</a:t>
            </a:r>
          </a:p>
        </p:txBody>
      </p:sp>
    </p:spTree>
    <p:extLst>
      <p:ext uri="{BB962C8B-B14F-4D97-AF65-F5344CB8AC3E}">
        <p14:creationId xmlns:p14="http://schemas.microsoft.com/office/powerpoint/2010/main" val="2411349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Display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936729"/>
            <a:ext cx="668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Select a transaction to edit or delete by clicking on a row: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06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Edit/Delete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9417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5184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Edit or Delete Transactions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49E6086-2A44-374E-BA29-307D35179B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613" y="2418621"/>
          <a:ext cx="11644309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</a:tbl>
          </a:graphicData>
        </a:graphic>
      </p:graphicFrame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436087" y="9278524"/>
            <a:ext cx="1857375" cy="585123"/>
            <a:chOff x="616738" y="5907886"/>
            <a:chExt cx="1857375" cy="585123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08234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This Transaction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728668" y="45398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CEF7E9-E328-ED48-9CA7-29C41D65FF0E}"/>
              </a:ext>
            </a:extLst>
          </p:cNvPr>
          <p:cNvGrpSpPr/>
          <p:nvPr/>
        </p:nvGrpSpPr>
        <p:grpSpPr>
          <a:xfrm>
            <a:off x="-190497" y="3986205"/>
            <a:ext cx="3792197" cy="4771157"/>
            <a:chOff x="-190497" y="3986205"/>
            <a:chExt cx="3792197" cy="47711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CDBF3B-A224-5944-A724-8FD5855862E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E89A15D-5480-1545-82FF-3E2176692D23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52CA45-C004-584D-9552-B5FBB5ABF9D2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B6F1F5-95BF-F942-AC07-941B72C6B257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D944953-BF27-C74B-A012-311D56813CF3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82F30DD-6F25-FC4B-8DBE-64D5C0212FAD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FD4B78C-EA24-5B49-8D4F-D1784D8B36F0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B557F4F-9ACB-9544-BD1F-FD17C2C465B2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DF649A-7EA8-AF41-A4CE-7D49E2D04554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6B143E2-198E-454E-87CD-E58A582916F5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1DA367E-2A81-B34A-ADB4-EF5DB67FE23A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3814EA-4434-474A-AF11-FECB5E35A2FA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FA6BA9-9079-FA4A-B006-FCE6087525EE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3C00680-6E6E-1C45-AF24-AB7427659003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DFDD27F-54C9-3742-85BE-9D9865525577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ACB2C1F-5C27-3C48-86CC-6131E54B6A1C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6641D4F-CEB8-8541-B5D2-989574F7965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8CB3B46-1BB5-9140-9FD0-FDB88833960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250F281-982F-1747-88CB-A75E29D23116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4760031-BED5-AE44-BA92-D087B0185D29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536233B-964F-B44E-997D-405979F77E0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3962334-75B6-3F42-BE52-6F5F0F1306BB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3917BBE-9C35-794D-B04E-EFDB72D14513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E4D952-ADFF-DC41-B195-9D54F893D4F2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AA09DA9-5A45-D74F-B774-FF12062F38D4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D7A21-316E-E64A-9C51-F571A02EF7A5}"/>
              </a:ext>
            </a:extLst>
          </p:cNvPr>
          <p:cNvGrpSpPr/>
          <p:nvPr/>
        </p:nvGrpSpPr>
        <p:grpSpPr>
          <a:xfrm>
            <a:off x="6314043" y="9254027"/>
            <a:ext cx="1857375" cy="584775"/>
            <a:chOff x="2852321" y="9290786"/>
            <a:chExt cx="1857375" cy="584775"/>
          </a:xfrm>
        </p:grpSpPr>
        <p:sp>
          <p:nvSpPr>
            <p:cNvPr id="129" name="Rounded Rectangle 128">
              <a:extLst>
                <a:ext uri="{FF2B5EF4-FFF2-40B4-BE49-F238E27FC236}">
                  <a16:creationId xmlns:a16="http://schemas.microsoft.com/office/drawing/2014/main" id="{3D5A5343-0A8A-3240-A0C2-8DDA27E2B9A8}"/>
                </a:ext>
              </a:extLst>
            </p:cNvPr>
            <p:cNvSpPr/>
            <p:nvPr/>
          </p:nvSpPr>
          <p:spPr>
            <a:xfrm>
              <a:off x="3078540" y="9295060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A93B61E-8A3F-E44E-B7EF-019ED6DC16D8}"/>
                </a:ext>
              </a:extLst>
            </p:cNvPr>
            <p:cNvSpPr txBox="1"/>
            <p:nvPr/>
          </p:nvSpPr>
          <p:spPr>
            <a:xfrm>
              <a:off x="2852321" y="9290786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 This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Transaction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D7B1572-2AF1-C54B-ADE9-C0ED13161967}"/>
              </a:ext>
            </a:extLst>
          </p:cNvPr>
          <p:cNvGrpSpPr/>
          <p:nvPr/>
        </p:nvGrpSpPr>
        <p:grpSpPr>
          <a:xfrm>
            <a:off x="5314464" y="3986205"/>
            <a:ext cx="3792197" cy="4771157"/>
            <a:chOff x="-190497" y="3986205"/>
            <a:chExt cx="3792197" cy="4771157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576AEAA-1E34-D145-9909-BA787419214B}"/>
                </a:ext>
              </a:extLst>
            </p:cNvPr>
            <p:cNvSpPr txBox="1"/>
            <p:nvPr/>
          </p:nvSpPr>
          <p:spPr>
            <a:xfrm>
              <a:off x="-182657" y="403405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Amount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F72313B9-5298-264E-AB75-16D3C5892F0A}"/>
                </a:ext>
              </a:extLst>
            </p:cNvPr>
            <p:cNvGrpSpPr/>
            <p:nvPr/>
          </p:nvGrpSpPr>
          <p:grpSpPr>
            <a:xfrm>
              <a:off x="1169856" y="3986205"/>
              <a:ext cx="1131446" cy="510779"/>
              <a:chOff x="2350815" y="5657850"/>
              <a:chExt cx="1131446" cy="510779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BECC542-4BB3-4E4A-A2FD-BD4FB4C663A2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29D7C65-47B9-F441-BD0A-57F859A0885F}"/>
                  </a:ext>
                </a:extLst>
              </p:cNvPr>
              <p:cNvSpPr txBox="1"/>
              <p:nvPr/>
            </p:nvSpPr>
            <p:spPr>
              <a:xfrm>
                <a:off x="2619215" y="5725434"/>
                <a:ext cx="8630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text</a:t>
                </a:r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ECEE028-D777-FB48-B1EB-04CDD70AF0BE}"/>
                </a:ext>
              </a:extLst>
            </p:cNvPr>
            <p:cNvSpPr txBox="1"/>
            <p:nvPr/>
          </p:nvSpPr>
          <p:spPr>
            <a:xfrm>
              <a:off x="-182657" y="47519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Merchant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634CA4D-7EC8-4A40-8519-A5AC6E0D03A4}"/>
                </a:ext>
              </a:extLst>
            </p:cNvPr>
            <p:cNvSpPr/>
            <p:nvPr/>
          </p:nvSpPr>
          <p:spPr>
            <a:xfrm>
              <a:off x="1169856" y="4704065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E43B17E-4A56-A040-B9B3-C04A1597F4F5}"/>
                </a:ext>
              </a:extLst>
            </p:cNvPr>
            <p:cNvSpPr txBox="1"/>
            <p:nvPr/>
          </p:nvSpPr>
          <p:spPr>
            <a:xfrm>
              <a:off x="1169856" y="4771649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8D926C58-7192-E540-8988-C8423F1727E2}"/>
                </a:ext>
              </a:extLst>
            </p:cNvPr>
            <p:cNvSpPr txBox="1"/>
            <p:nvPr/>
          </p:nvSpPr>
          <p:spPr>
            <a:xfrm>
              <a:off x="-190497" y="542868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Buy Tag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560CD1A-7E95-4A4E-B529-335867BBBD6E}"/>
                </a:ext>
              </a:extLst>
            </p:cNvPr>
            <p:cNvSpPr/>
            <p:nvPr/>
          </p:nvSpPr>
          <p:spPr>
            <a:xfrm>
              <a:off x="1162016" y="5380834"/>
              <a:ext cx="1131446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78FC6B1-4100-AB42-BBF9-7D6586E99D1E}"/>
                </a:ext>
              </a:extLst>
            </p:cNvPr>
            <p:cNvSpPr txBox="1"/>
            <p:nvPr/>
          </p:nvSpPr>
          <p:spPr>
            <a:xfrm>
              <a:off x="1162016" y="5448418"/>
              <a:ext cx="1131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date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3F16727-61F2-9F47-99EA-1C69BCA2FC31}"/>
                </a:ext>
              </a:extLst>
            </p:cNvPr>
            <p:cNvSpPr txBox="1"/>
            <p:nvPr/>
          </p:nvSpPr>
          <p:spPr>
            <a:xfrm>
              <a:off x="-190497" y="6054938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Essential?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EF78578-9F06-3647-A573-AAA7ED6813BB}"/>
                </a:ext>
              </a:extLst>
            </p:cNvPr>
            <p:cNvSpPr/>
            <p:nvPr/>
          </p:nvSpPr>
          <p:spPr>
            <a:xfrm>
              <a:off x="1162016" y="6007089"/>
              <a:ext cx="1599122" cy="5107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0687BC0-75AF-954A-88DA-1C71A3FF95B2}"/>
                </a:ext>
              </a:extLst>
            </p:cNvPr>
            <p:cNvSpPr txBox="1"/>
            <p:nvPr/>
          </p:nvSpPr>
          <p:spPr>
            <a:xfrm>
              <a:off x="1162015" y="6074673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Dropdown Y/N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BF649F0-DC71-F546-9F02-7B66AEF6A8DA}"/>
                </a:ext>
              </a:extLst>
            </p:cNvPr>
            <p:cNvSpPr txBox="1"/>
            <p:nvPr/>
          </p:nvSpPr>
          <p:spPr>
            <a:xfrm>
              <a:off x="-118622" y="6795131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Date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77E6E17-D375-6246-8589-74A04B24AAA9}"/>
                </a:ext>
              </a:extLst>
            </p:cNvPr>
            <p:cNvGrpSpPr/>
            <p:nvPr/>
          </p:nvGrpSpPr>
          <p:grpSpPr>
            <a:xfrm>
              <a:off x="1143979" y="6828928"/>
              <a:ext cx="1131446" cy="510779"/>
              <a:chOff x="2350815" y="5657850"/>
              <a:chExt cx="1131446" cy="510779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C73E76C-E866-8340-AF7D-BFAA4B9DC3EF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B37B4B1-BC3A-6B4A-B645-3D5B01984A93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98E31B23-D8E5-A847-9630-4EE97500DD9E}"/>
                </a:ext>
              </a:extLst>
            </p:cNvPr>
            <p:cNvGrpSpPr/>
            <p:nvPr/>
          </p:nvGrpSpPr>
          <p:grpSpPr>
            <a:xfrm>
              <a:off x="1161909" y="7601594"/>
              <a:ext cx="1131446" cy="510779"/>
              <a:chOff x="2350815" y="5657850"/>
              <a:chExt cx="1131446" cy="510779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6D705FF-87F5-8A46-A8DA-36EE34DCC6CC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3D2456E-6C43-6547-9481-6A30591EC87D}"/>
                  </a:ext>
                </a:extLst>
              </p:cNvPr>
              <p:cNvSpPr txBox="1"/>
              <p:nvPr/>
            </p:nvSpPr>
            <p:spPr>
              <a:xfrm>
                <a:off x="2350815" y="5725434"/>
                <a:ext cx="1131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5211E3D-24C9-694B-874C-C07AD4C9776A}"/>
                </a:ext>
              </a:extLst>
            </p:cNvPr>
            <p:cNvGrpSpPr/>
            <p:nvPr/>
          </p:nvGrpSpPr>
          <p:grpSpPr>
            <a:xfrm>
              <a:off x="1129616" y="8246583"/>
              <a:ext cx="1135598" cy="510779"/>
              <a:chOff x="2346663" y="5657850"/>
              <a:chExt cx="1135598" cy="510779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2ADE5CF-1DFA-7144-B983-B04171CD32DB}"/>
                  </a:ext>
                </a:extLst>
              </p:cNvPr>
              <p:cNvSpPr/>
              <p:nvPr/>
            </p:nvSpPr>
            <p:spPr>
              <a:xfrm>
                <a:off x="2350815" y="5657850"/>
                <a:ext cx="1131446" cy="510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DB3B0047-8564-AD46-9AB5-E9CFC98F4664}"/>
                  </a:ext>
                </a:extLst>
              </p:cNvPr>
              <p:cNvSpPr txBox="1"/>
              <p:nvPr/>
            </p:nvSpPr>
            <p:spPr>
              <a:xfrm>
                <a:off x="2346663" y="5725434"/>
                <a:ext cx="1135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dropdown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DBC8533-5916-234D-8037-14810BC6826B}"/>
                </a:ext>
              </a:extLst>
            </p:cNvPr>
            <p:cNvSpPr txBox="1"/>
            <p:nvPr/>
          </p:nvSpPr>
          <p:spPr>
            <a:xfrm>
              <a:off x="1615573" y="6896512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Time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CDADA4D2-8276-5B4B-BD22-D2BA5A2A338E}"/>
                </a:ext>
              </a:extLst>
            </p:cNvPr>
            <p:cNvSpPr txBox="1"/>
            <p:nvPr/>
          </p:nvSpPr>
          <p:spPr>
            <a:xfrm>
              <a:off x="1674969" y="7655870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Day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32AF2FCE-2FC7-3347-A9C3-797ABB6B82B0}"/>
                </a:ext>
              </a:extLst>
            </p:cNvPr>
            <p:cNvSpPr txBox="1"/>
            <p:nvPr/>
          </p:nvSpPr>
          <p:spPr>
            <a:xfrm>
              <a:off x="1744325" y="8330614"/>
              <a:ext cx="1857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33C1C4"/>
                  </a:solidFill>
                </a:rPr>
                <a:t>Month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01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4963036" y="76734"/>
            <a:ext cx="71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</p:spTree>
    <p:extLst>
      <p:ext uri="{BB962C8B-B14F-4D97-AF65-F5344CB8AC3E}">
        <p14:creationId xmlns:p14="http://schemas.microsoft.com/office/powerpoint/2010/main" val="330367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234205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124" y="4276190"/>
          <a:ext cx="1027579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5352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549140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47772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620434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Time_added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96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234205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994" y="1743931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6949" y="1743931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124" y="4276190"/>
          <a:ext cx="1027579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5352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549140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47772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620434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Time_added</a:t>
                      </a:r>
                      <a:r>
                        <a:rPr lang="en-US" b="1" dirty="0"/>
                        <a:t>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1167186" y="4141691"/>
            <a:ext cx="1895895" cy="753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937622" y="4141691"/>
            <a:ext cx="1230966" cy="61856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5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234205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994" y="1743931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6949" y="1743931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124" y="4276190"/>
          <a:ext cx="1027579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5352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549140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47772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620434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Time_added</a:t>
                      </a:r>
                      <a:r>
                        <a:rPr lang="en-US" b="1" dirty="0"/>
                        <a:t>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1167186" y="4141691"/>
            <a:ext cx="1895895" cy="753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937622" y="4141691"/>
            <a:ext cx="1230966" cy="61856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1205" y="1995441"/>
          <a:ext cx="6781671" cy="1925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26461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3222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83581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0212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381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E0A-E06F-7646-B057-00894D00F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4" y="234205"/>
            <a:ext cx="2913530" cy="99151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+mn-lt"/>
              </a:rPr>
              <a:t>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3B98DC-6104-2546-A24D-E73742E0C7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994" y="1743931"/>
          <a:ext cx="172346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05653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317812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Merchants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7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Merchant 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Sainsburys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A3CC3C-8519-7B47-82B6-0ADEDD5D90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6949" y="1743931"/>
          <a:ext cx="1726829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462805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264024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Tag </a:t>
                      </a:r>
                    </a:p>
                    <a:p>
                      <a:pPr algn="ctr"/>
                      <a:r>
                        <a:rPr lang="en-US" b="1" dirty="0"/>
                        <a:t>Name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Groceries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E6E24A-03E7-C240-AE71-F0F986EA95A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9124" y="4276190"/>
          <a:ext cx="10275795" cy="23977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55352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549140">
                  <a:extLst>
                    <a:ext uri="{9D8B030D-6E8A-4147-A177-3AD203B41FA5}">
                      <a16:colId xmlns:a16="http://schemas.microsoft.com/office/drawing/2014/main" val="467870881"/>
                    </a:ext>
                  </a:extLst>
                </a:gridCol>
                <a:gridCol w="1447772">
                  <a:extLst>
                    <a:ext uri="{9D8B030D-6E8A-4147-A177-3AD203B41FA5}">
                      <a16:colId xmlns:a16="http://schemas.microsoft.com/office/drawing/2014/main" val="2715199334"/>
                    </a:ext>
                  </a:extLst>
                </a:gridCol>
                <a:gridCol w="954741">
                  <a:extLst>
                    <a:ext uri="{9D8B030D-6E8A-4147-A177-3AD203B41FA5}">
                      <a16:colId xmlns:a16="http://schemas.microsoft.com/office/drawing/2014/main" val="2601363651"/>
                    </a:ext>
                  </a:extLst>
                </a:gridCol>
                <a:gridCol w="1519518">
                  <a:extLst>
                    <a:ext uri="{9D8B030D-6E8A-4147-A177-3AD203B41FA5}">
                      <a16:colId xmlns:a16="http://schemas.microsoft.com/office/drawing/2014/main" val="3132313418"/>
                    </a:ext>
                  </a:extLst>
                </a:gridCol>
                <a:gridCol w="1620434">
                  <a:extLst>
                    <a:ext uri="{9D8B030D-6E8A-4147-A177-3AD203B41FA5}">
                      <a16:colId xmlns:a16="http://schemas.microsoft.com/office/drawing/2014/main" val="2343758945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2555784917"/>
                    </a:ext>
                  </a:extLst>
                </a:gridCol>
                <a:gridCol w="1314419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1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Amount(£)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Merchant_id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Tag_id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Essential?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Time_added</a:t>
                      </a:r>
                      <a:r>
                        <a:rPr lang="en-US" b="1" dirty="0"/>
                        <a:t>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spend(£)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Remaining Budget(£)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17:15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445.01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1810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6C0E9D-9947-C44F-A6F2-F78724BCA0E1}"/>
              </a:ext>
            </a:extLst>
          </p:cNvPr>
          <p:cNvCxnSpPr>
            <a:cxnSpLocks/>
          </p:cNvCxnSpPr>
          <p:nvPr/>
        </p:nvCxnSpPr>
        <p:spPr>
          <a:xfrm>
            <a:off x="1167186" y="4141691"/>
            <a:ext cx="1895895" cy="75306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9C6E5-545F-9C4E-A857-171B82D88A79}"/>
              </a:ext>
            </a:extLst>
          </p:cNvPr>
          <p:cNvCxnSpPr>
            <a:cxnSpLocks/>
          </p:cNvCxnSpPr>
          <p:nvPr/>
        </p:nvCxnSpPr>
        <p:spPr>
          <a:xfrm>
            <a:off x="2937622" y="4141691"/>
            <a:ext cx="1230966" cy="618567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A7779D-668F-824B-9309-4C6C3C938E9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734796" y="72446"/>
          <a:ext cx="7130428" cy="14833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748524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723118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26175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3397032">
                  <a:extLst>
                    <a:ext uri="{9D8B030D-6E8A-4147-A177-3AD203B41FA5}">
                      <a16:colId xmlns:a16="http://schemas.microsoft.com/office/drawing/2014/main" val="396233749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65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Transaction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Remaining_budget</a:t>
                      </a:r>
                      <a:r>
                        <a:rPr lang="en-US" b="1" dirty="0"/>
                        <a:t>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750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67665B7-8AED-4B47-A230-9DE0B9B111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251205" y="1995441"/>
          <a:ext cx="6781671" cy="192532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626461">
                  <a:extLst>
                    <a:ext uri="{9D8B030D-6E8A-4147-A177-3AD203B41FA5}">
                      <a16:colId xmlns:a16="http://schemas.microsoft.com/office/drawing/2014/main" val="1019678322"/>
                    </a:ext>
                  </a:extLst>
                </a:gridCol>
                <a:gridCol w="1632226">
                  <a:extLst>
                    <a:ext uri="{9D8B030D-6E8A-4147-A177-3AD203B41FA5}">
                      <a16:colId xmlns:a16="http://schemas.microsoft.com/office/drawing/2014/main" val="702228982"/>
                    </a:ext>
                  </a:extLst>
                </a:gridCol>
                <a:gridCol w="1835814">
                  <a:extLst>
                    <a:ext uri="{9D8B030D-6E8A-4147-A177-3AD203B41FA5}">
                      <a16:colId xmlns:a16="http://schemas.microsoft.com/office/drawing/2014/main" val="3039201924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3459712493"/>
                    </a:ext>
                  </a:extLst>
                </a:gridCol>
                <a:gridCol w="1302123">
                  <a:extLst>
                    <a:ext uri="{9D8B030D-6E8A-4147-A177-3AD203B41FA5}">
                      <a16:colId xmlns:a16="http://schemas.microsoft.com/office/drawing/2014/main" val="1171233005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5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name  (VARCHAR)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Budget Amount (£) (NUMERIC)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 Time 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End Time</a:t>
                      </a:r>
                    </a:p>
                    <a:p>
                      <a:pPr algn="ctr"/>
                      <a:r>
                        <a:rPr lang="en-US" b="1" dirty="0"/>
                        <a:t>(DATETIME)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43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03 May, 2018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03.41 AM Thursday, 30 May,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20932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17CE36-8256-EB4F-9282-B36DBF6557D9}"/>
              </a:ext>
            </a:extLst>
          </p:cNvPr>
          <p:cNvCxnSpPr>
            <a:cxnSpLocks/>
          </p:cNvCxnSpPr>
          <p:nvPr/>
        </p:nvCxnSpPr>
        <p:spPr>
          <a:xfrm flipH="1">
            <a:off x="331695" y="1555806"/>
            <a:ext cx="4965326" cy="32044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8B23C-85A6-FB41-BA9B-3578961C2749}"/>
              </a:ext>
            </a:extLst>
          </p:cNvPr>
          <p:cNvCxnSpPr>
            <a:cxnSpLocks/>
          </p:cNvCxnSpPr>
          <p:nvPr/>
        </p:nvCxnSpPr>
        <p:spPr>
          <a:xfrm flipV="1">
            <a:off x="5563722" y="1555807"/>
            <a:ext cx="1321172" cy="97976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82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5E3-3B14-814F-B029-FABBCFD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Dependencies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208BDA-1E02-2A45-A677-D1AB90CDDCAA}"/>
              </a:ext>
            </a:extLst>
          </p:cNvPr>
          <p:cNvSpPr/>
          <p:nvPr/>
        </p:nvSpPr>
        <p:spPr>
          <a:xfrm>
            <a:off x="254000" y="1690688"/>
            <a:ext cx="3115734" cy="660400"/>
          </a:xfrm>
          <a:prstGeom prst="roundRect">
            <a:avLst/>
          </a:prstGeom>
          <a:solidFill>
            <a:srgbClr val="FFF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Merchants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67E4FD-5AFE-3246-8547-58C4E0461E38}"/>
              </a:ext>
            </a:extLst>
          </p:cNvPr>
          <p:cNvSpPr/>
          <p:nvPr/>
        </p:nvSpPr>
        <p:spPr>
          <a:xfrm>
            <a:off x="4318000" y="1690688"/>
            <a:ext cx="3115734" cy="6604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Tags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8E0B89-06BB-534C-BCC3-421CCABEBEAB}"/>
              </a:ext>
            </a:extLst>
          </p:cNvPr>
          <p:cNvSpPr/>
          <p:nvPr/>
        </p:nvSpPr>
        <p:spPr>
          <a:xfrm>
            <a:off x="4250267" y="4938712"/>
            <a:ext cx="3251200" cy="660400"/>
          </a:xfrm>
          <a:prstGeom prst="roundRect">
            <a:avLst/>
          </a:prstGeom>
          <a:solidFill>
            <a:srgbClr val="2065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Budget_transactions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A7AD95-51EB-0648-97F9-F5D893550B35}"/>
              </a:ext>
            </a:extLst>
          </p:cNvPr>
          <p:cNvGrpSpPr/>
          <p:nvPr/>
        </p:nvGrpSpPr>
        <p:grpSpPr>
          <a:xfrm>
            <a:off x="2286000" y="3314700"/>
            <a:ext cx="7230530" cy="660400"/>
            <a:chOff x="2286000" y="2991910"/>
            <a:chExt cx="7230530" cy="6604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C6D0035-C6FE-8641-973B-061002ADA8FF}"/>
                </a:ext>
              </a:extLst>
            </p:cNvPr>
            <p:cNvSpPr/>
            <p:nvPr/>
          </p:nvSpPr>
          <p:spPr>
            <a:xfrm>
              <a:off x="2286000" y="2991910"/>
              <a:ext cx="3115734" cy="660400"/>
            </a:xfrm>
            <a:prstGeom prst="roundRect">
              <a:avLst/>
            </a:prstGeom>
            <a:solidFill>
              <a:srgbClr val="33C1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Transactions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54CFE1-8E8B-6445-A9EA-164A6F914AE9}"/>
                </a:ext>
              </a:extLst>
            </p:cNvPr>
            <p:cNvSpPr/>
            <p:nvPr/>
          </p:nvSpPr>
          <p:spPr>
            <a:xfrm>
              <a:off x="6400796" y="2991910"/>
              <a:ext cx="3115734" cy="660400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Budgets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5E91E8-854C-254C-B56F-734221FA49F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843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14E514-D53C-5C40-8776-6818E7916AE0}"/>
              </a:ext>
            </a:extLst>
          </p:cNvPr>
          <p:cNvCxnSpPr>
            <a:cxnSpLocks/>
          </p:cNvCxnSpPr>
          <p:nvPr/>
        </p:nvCxnSpPr>
        <p:spPr>
          <a:xfrm flipH="1">
            <a:off x="5875867" y="3975100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FDDAD4-9017-FA46-91FC-47FB0C256153}"/>
              </a:ext>
            </a:extLst>
          </p:cNvPr>
          <p:cNvCxnSpPr>
            <a:cxnSpLocks/>
          </p:cNvCxnSpPr>
          <p:nvPr/>
        </p:nvCxnSpPr>
        <p:spPr>
          <a:xfrm>
            <a:off x="1811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64C5DD-A028-F04F-BAF4-52F1C2CFD4E8}"/>
              </a:ext>
            </a:extLst>
          </p:cNvPr>
          <p:cNvCxnSpPr>
            <a:cxnSpLocks/>
          </p:cNvCxnSpPr>
          <p:nvPr/>
        </p:nvCxnSpPr>
        <p:spPr>
          <a:xfrm flipH="1">
            <a:off x="3843867" y="2346855"/>
            <a:ext cx="2032000" cy="963612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796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4963036" y="76734"/>
            <a:ext cx="71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69CA49-AB8C-BE43-9EF8-9E1F3642CC90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D4533F-1923-EE4C-9B85-FAFBE0B6E324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3BDF4C-390A-8C49-AEDB-78938CF877C6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262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1 - Merchants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/>
        </p:nvGraphicFramePr>
        <p:xfrm>
          <a:off x="85165" y="765885"/>
          <a:ext cx="12021670" cy="604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.save </a:t>
                      </a:r>
                      <a:r>
                        <a:rPr lang="en-US" b="1" dirty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merchants need to be added to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a new merchant with a name into the merchants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 assigns id and returns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Self.find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Merchants will need to be found and selected to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Identify merchants to be edited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displayed table by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Takes in an id and searches the merchants table for all merchants with that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first matching merchant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 Merchants page will need to show a list of all existing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Selects all merchants in merchants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list of merchants in merchants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Self.map_items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for the </a:t>
                      </a:r>
                      <a:r>
                        <a:rPr lang="en-US" dirty="0" err="1"/>
                        <a:t>self.all</a:t>
                      </a:r>
                      <a:r>
                        <a:rPr lang="en-US" dirty="0"/>
                        <a:t> function to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News up new merchant objects into a hash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of new merchant objects called </a:t>
                      </a:r>
                      <a:r>
                        <a:rPr lang="en-US" dirty="0" err="1"/>
                        <a:t>merchant_data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34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.update </a:t>
                      </a:r>
                      <a:r>
                        <a:rPr lang="en-US" b="1" dirty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need to be able to change and update merchants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merchant is changed in Ruby using @</a:t>
                      </a:r>
                      <a:r>
                        <a:rPr lang="en-US" dirty="0" err="1"/>
                        <a:t>merchant.merchant_name</a:t>
                      </a:r>
                      <a:r>
                        <a:rPr lang="en-US" dirty="0"/>
                        <a:t>, then the update function is called on that merchant to change it in the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specified output, but the alteration should appear in the 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6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61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8F8A-58CF-A841-9AD7-FD43FA42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CED2"/>
                </a:solidFill>
              </a:rPr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8F2E-E6E0-D848-942D-E48360DA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App Tour</a:t>
            </a:r>
          </a:p>
          <a:p>
            <a:r>
              <a:rPr lang="en-US" dirty="0"/>
              <a:t>My approach</a:t>
            </a:r>
          </a:p>
          <a:p>
            <a:r>
              <a:rPr lang="en-US" dirty="0"/>
              <a:t>What I’d like to add</a:t>
            </a:r>
          </a:p>
          <a:p>
            <a:r>
              <a:rPr lang="en-US" dirty="0"/>
              <a:t>What I learned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78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CAB5-A4EF-7B43-BD1B-F0A73C0F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688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Function rationale – Page 2 – Merchants/Budgets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02A76F-4B68-E947-809B-4E0F1064EC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165" y="765885"/>
          <a:ext cx="1202167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by id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have the ability to delete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the entry with a specific id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merchant just deleted, not need to display this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Merchant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</a:t>
                      </a:r>
                      <a:r>
                        <a:rPr lang="en-US" b="1" dirty="0"/>
                        <a:t>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might be useful for users to be able to delete all their existing merchants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 selecting everything in the merchants table and deleting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388846"/>
                  </a:ext>
                </a:extLst>
              </a:tr>
              <a:tr h="1112520">
                <a:tc gridSpan="5">
                  <a:txBody>
                    <a:bodyPr/>
                    <a:lstStyle/>
                    <a:p>
                      <a:r>
                        <a:rPr lang="en-US" dirty="0"/>
                        <a:t>Tag and Budget classes need all the same functions as Merchant class for the same reasons.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848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C984F-A31A-054B-8FE0-1D065A6C16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165" y="4648499"/>
          <a:ext cx="1202167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9541">
                  <a:extLst>
                    <a:ext uri="{9D8B030D-6E8A-4147-A177-3AD203B41FA5}">
                      <a16:colId xmlns:a16="http://schemas.microsoft.com/office/drawing/2014/main" val="3310124708"/>
                    </a:ext>
                  </a:extLst>
                </a:gridCol>
                <a:gridCol w="1761565">
                  <a:extLst>
                    <a:ext uri="{9D8B030D-6E8A-4147-A177-3AD203B41FA5}">
                      <a16:colId xmlns:a16="http://schemas.microsoft.com/office/drawing/2014/main" val="1695059105"/>
                    </a:ext>
                  </a:extLst>
                </a:gridCol>
                <a:gridCol w="3482788">
                  <a:extLst>
                    <a:ext uri="{9D8B030D-6E8A-4147-A177-3AD203B41FA5}">
                      <a16:colId xmlns:a16="http://schemas.microsoft.com/office/drawing/2014/main" val="2644020309"/>
                    </a:ext>
                  </a:extLst>
                </a:gridCol>
                <a:gridCol w="3113442">
                  <a:extLst>
                    <a:ext uri="{9D8B030D-6E8A-4147-A177-3AD203B41FA5}">
                      <a16:colId xmlns:a16="http://schemas.microsoft.com/office/drawing/2014/main" val="3698080099"/>
                    </a:ext>
                  </a:extLst>
                </a:gridCol>
                <a:gridCol w="2404334">
                  <a:extLst>
                    <a:ext uri="{9D8B030D-6E8A-4147-A177-3AD203B41FA5}">
                      <a16:colId xmlns:a16="http://schemas.microsoft.com/office/drawing/2014/main" val="3584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Returning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Budget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Budget Remaining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Users will need to see how much is left in the budget after each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all transaction id’s </a:t>
                      </a:r>
                    </a:p>
                    <a:p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8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5085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23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9E62-50FD-A244-A881-30CEE53BFD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9284" y="464175"/>
          <a:ext cx="2369671" cy="63265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9671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72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39671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31469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6D617-CA67-D44E-9F22-CAC79CB6A2A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74894" y="464174"/>
          <a:ext cx="2203824" cy="6326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54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8057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@id</a:t>
                      </a:r>
                    </a:p>
                    <a:p>
                      <a:pPr algn="l"/>
                      <a:r>
                        <a:rPr lang="en-US" dirty="0"/>
                        <a:t>@</a:t>
                      </a:r>
                      <a:r>
                        <a:rPr lang="en-US" dirty="0" err="1"/>
                        <a:t>tag_name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3065930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674657" y="464175"/>
          <a:ext cx="3630706" cy="55213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Transaction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@amount(numeric)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merchant_id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tag_id</a:t>
                      </a:r>
                      <a:endParaRPr lang="en-US" dirty="0"/>
                    </a:p>
                    <a:p>
                      <a:r>
                        <a:rPr lang="en-US" dirty="0"/>
                        <a:t>@essential(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time_added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strike="sngStrike" dirty="0"/>
                        <a:t>@</a:t>
                      </a:r>
                      <a:r>
                        <a:rPr lang="en-US" strike="sngStrike" dirty="0" err="1"/>
                        <a:t>total_spent</a:t>
                      </a:r>
                      <a:r>
                        <a:rPr lang="en-US" strike="sngStrike" dirty="0"/>
                        <a:t>(numeric) </a:t>
                      </a:r>
                      <a:r>
                        <a:rPr lang="en-US" strike="noStrike" dirty="0"/>
                        <a:t>total spend can be calculated in the html and shouldn’t be a column in the database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Get time/date now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Calculate total spent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2FB6E0-E161-F941-A854-5C5681E349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701303" y="464175"/>
          <a:ext cx="2203824" cy="6253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3824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3512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3775982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budget_name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Str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budget_amount</a:t>
                      </a:r>
                      <a:r>
                        <a:rPr lang="en-US" dirty="0"/>
                        <a:t>(numeric)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start_time</a:t>
                      </a:r>
                      <a:r>
                        <a:rPr lang="en-US" dirty="0"/>
                        <a:t>(TIMESTAMP)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end_time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@</a:t>
                      </a:r>
                      <a:r>
                        <a:rPr lang="en-US" strike="sngStrike" dirty="0" err="1"/>
                        <a:t>remaining_budget</a:t>
                      </a:r>
                      <a:r>
                        <a:rPr lang="en-US" strike="sngStrike" dirty="0"/>
                        <a:t>(numeric) </a:t>
                      </a:r>
                      <a:r>
                        <a:rPr lang="en-US" strike="noStrike" dirty="0"/>
                        <a:t>remaining budget can be calculated in the html and shouldn’t be a column in the database</a:t>
                      </a:r>
                      <a:endParaRPr lang="en-US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955692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133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626A-39B1-794F-9A3F-83D37F75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4"/>
            <a:ext cx="10515600" cy="3410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/>
              <a:t>Classes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0E3F86-205D-C94E-8BFB-D187A2E5A8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4092" y="1044239"/>
          <a:ext cx="3630706" cy="50131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0706">
                  <a:extLst>
                    <a:ext uri="{9D8B030D-6E8A-4147-A177-3AD203B41FA5}">
                      <a16:colId xmlns:a16="http://schemas.microsoft.com/office/drawing/2014/main" val="4005843325"/>
                    </a:ext>
                  </a:extLst>
                </a:gridCol>
              </a:tblGrid>
              <a:tr h="400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Budget_transactions</a:t>
                      </a:r>
                    </a:p>
                  </a:txBody>
                  <a:tcPr anchor="ctr">
                    <a:solidFill>
                      <a:srgbClr val="D8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850750"/>
                  </a:ext>
                </a:extLst>
              </a:tr>
              <a:tr h="2600733">
                <a:tc>
                  <a:txBody>
                    <a:bodyPr/>
                    <a:lstStyle/>
                    <a:p>
                      <a:r>
                        <a:rPr lang="en-US" dirty="0"/>
                        <a:t>@id</a:t>
                      </a:r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transaction_id</a:t>
                      </a:r>
                      <a:endParaRPr lang="en-US" dirty="0"/>
                    </a:p>
                    <a:p>
                      <a:r>
                        <a:rPr lang="en-US" dirty="0"/>
                        <a:t>@</a:t>
                      </a:r>
                      <a:r>
                        <a:rPr lang="en-US" dirty="0" err="1"/>
                        <a:t>budget_id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59431"/>
                  </a:ext>
                </a:extLst>
              </a:tr>
              <a:tr h="1768047">
                <a:tc>
                  <a:txBody>
                    <a:bodyPr/>
                    <a:lstStyle/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Initialize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Save (to database)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find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all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Self map items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en-US" dirty="0"/>
                        <a:t>delete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49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650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822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1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A1B7B01-AEDE-7043-9FDB-DAFEAA35C9CE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B0386E-6073-6F4E-8049-2243674D0F4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451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AA1B7B01-AEDE-7043-9FDB-DAFEAA35C9CE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7B0386E-6073-6F4E-8049-2243674D0F4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70FE62F3-2529-E24E-B352-F374B012C93D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4E6547-0A5C-F147-99C5-372BE73F7893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A1F3097-910C-0549-BB39-985BE5535F5E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067FFC-AD28-FC46-B2EA-4664BA9C7141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E691FC-55B2-7D49-B8A5-E7005EC04925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310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B22FC-27E5-3941-923D-CE439BB77365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CCC67-047B-6A4C-BE19-7A2582C0D1AB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F6D2-836D-554C-B249-CFF25D7F550B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29DCF-8A06-2545-8E98-9BA8C80A7D6E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97549-C240-A14F-B08D-0CE8C9654EC4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A532C8-A93C-A54B-B9A5-B0074111B6DC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239D5-A288-0949-9958-AB56517E29C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8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98FE-D181-024D-9B19-FC7A4D2D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724" y="2766219"/>
            <a:ext cx="3852553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CED2"/>
                </a:solidFill>
              </a:rPr>
              <a:t>Budgee Tour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CA806-F17C-AB43-A66A-88CC744D5C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7" t="23813" r="14366" b="25336"/>
          <a:stretch/>
        </p:blipFill>
        <p:spPr>
          <a:xfrm>
            <a:off x="7635836" y="2369684"/>
            <a:ext cx="2683080" cy="17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53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B22FC-27E5-3941-923D-CE439BB77365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CCC67-047B-6A4C-BE19-7A2582C0D1AB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F6D2-836D-554C-B249-CFF25D7F550B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29DCF-8A06-2545-8E98-9BA8C80A7D6E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97549-C240-A14F-B08D-0CE8C9654EC4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A532C8-A93C-A54B-B9A5-B0074111B6DC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239D5-A288-0949-9958-AB56517E29C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F9933-3421-3348-8BEE-CD75306B9B57}"/>
              </a:ext>
            </a:extLst>
          </p:cNvPr>
          <p:cNvSpPr/>
          <p:nvPr/>
        </p:nvSpPr>
        <p:spPr>
          <a:xfrm>
            <a:off x="8213800" y="3480891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Bugs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18E50-5BDF-9F4F-83DF-843D067AD66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825283" y="3862874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542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B22FC-27E5-3941-923D-CE439BB77365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CCC67-047B-6A4C-BE19-7A2582C0D1AB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F6D2-836D-554C-B249-CFF25D7F550B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29DCF-8A06-2545-8E98-9BA8C80A7D6E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97549-C240-A14F-B08D-0CE8C9654EC4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A532C8-A93C-A54B-B9A5-B0074111B6DC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239D5-A288-0949-9958-AB56517E29C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F9933-3421-3348-8BEE-CD75306B9B57}"/>
              </a:ext>
            </a:extLst>
          </p:cNvPr>
          <p:cNvSpPr/>
          <p:nvPr/>
        </p:nvSpPr>
        <p:spPr>
          <a:xfrm>
            <a:off x="8213800" y="3480891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Bugs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18E50-5BDF-9F4F-83DF-843D067AD66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825283" y="3862874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686B4F8-44D2-0C41-BCE7-9CDEC93F52BD}"/>
              </a:ext>
            </a:extLst>
          </p:cNvPr>
          <p:cNvSpPr/>
          <p:nvPr/>
        </p:nvSpPr>
        <p:spPr>
          <a:xfrm>
            <a:off x="6696195" y="2506268"/>
            <a:ext cx="2598071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not asking for help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BA390E-3A90-6148-9076-C9DEE0B9D7DB}"/>
              </a:ext>
            </a:extLst>
          </p:cNvPr>
          <p:cNvSpPr/>
          <p:nvPr/>
        </p:nvSpPr>
        <p:spPr>
          <a:xfrm>
            <a:off x="8224021" y="143382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Continued bug struggles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962D31-3284-C847-AA08-8428C21E50D1}"/>
              </a:ext>
            </a:extLst>
          </p:cNvPr>
          <p:cNvCxnSpPr>
            <a:cxnSpLocks/>
          </p:cNvCxnSpPr>
          <p:nvPr/>
        </p:nvCxnSpPr>
        <p:spPr>
          <a:xfrm flipV="1">
            <a:off x="8418164" y="2871716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BA63AB-11C8-4742-A99E-1C31DF43AD96}"/>
              </a:ext>
            </a:extLst>
          </p:cNvPr>
          <p:cNvCxnSpPr>
            <a:cxnSpLocks/>
          </p:cNvCxnSpPr>
          <p:nvPr/>
        </p:nvCxnSpPr>
        <p:spPr>
          <a:xfrm flipV="1">
            <a:off x="9025302" y="1828317"/>
            <a:ext cx="0" cy="732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76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B22FC-27E5-3941-923D-CE439BB77365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CCC67-047B-6A4C-BE19-7A2582C0D1AB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F6D2-836D-554C-B249-CFF25D7F550B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29DCF-8A06-2545-8E98-9BA8C80A7D6E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97549-C240-A14F-B08D-0CE8C9654EC4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A532C8-A93C-A54B-B9A5-B0074111B6DC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239D5-A288-0949-9958-AB56517E29C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F9933-3421-3348-8BEE-CD75306B9B57}"/>
              </a:ext>
            </a:extLst>
          </p:cNvPr>
          <p:cNvSpPr/>
          <p:nvPr/>
        </p:nvSpPr>
        <p:spPr>
          <a:xfrm>
            <a:off x="8213800" y="3480891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Bugs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18E50-5BDF-9F4F-83DF-843D067AD66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825283" y="3862874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686B4F8-44D2-0C41-BCE7-9CDEC93F52BD}"/>
              </a:ext>
            </a:extLst>
          </p:cNvPr>
          <p:cNvSpPr/>
          <p:nvPr/>
        </p:nvSpPr>
        <p:spPr>
          <a:xfrm>
            <a:off x="6696195" y="2506268"/>
            <a:ext cx="2598071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not asking for help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BA390E-3A90-6148-9076-C9DEE0B9D7DB}"/>
              </a:ext>
            </a:extLst>
          </p:cNvPr>
          <p:cNvSpPr/>
          <p:nvPr/>
        </p:nvSpPr>
        <p:spPr>
          <a:xfrm>
            <a:off x="8224021" y="143382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Continued bug struggles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962D31-3284-C847-AA08-8428C21E50D1}"/>
              </a:ext>
            </a:extLst>
          </p:cNvPr>
          <p:cNvCxnSpPr>
            <a:cxnSpLocks/>
          </p:cNvCxnSpPr>
          <p:nvPr/>
        </p:nvCxnSpPr>
        <p:spPr>
          <a:xfrm flipV="1">
            <a:off x="8418164" y="2871716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BA63AB-11C8-4742-A99E-1C31DF43AD96}"/>
              </a:ext>
            </a:extLst>
          </p:cNvPr>
          <p:cNvCxnSpPr>
            <a:cxnSpLocks/>
          </p:cNvCxnSpPr>
          <p:nvPr/>
        </p:nvCxnSpPr>
        <p:spPr>
          <a:xfrm flipV="1">
            <a:off x="9025302" y="1828317"/>
            <a:ext cx="0" cy="732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2282D46-BCC5-8B49-B20A-6B6EC8AAD112}"/>
              </a:ext>
            </a:extLst>
          </p:cNvPr>
          <p:cNvSpPr/>
          <p:nvPr/>
        </p:nvSpPr>
        <p:spPr>
          <a:xfrm>
            <a:off x="10433655" y="2576584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628ECE8-0C1C-1D47-BB0A-CAB87BEDC7C4}"/>
              </a:ext>
            </a:extLst>
          </p:cNvPr>
          <p:cNvSpPr/>
          <p:nvPr/>
        </p:nvSpPr>
        <p:spPr>
          <a:xfrm>
            <a:off x="10277471" y="3480891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572DA-F183-4340-8F02-32B82D0BFD18}"/>
              </a:ext>
            </a:extLst>
          </p:cNvPr>
          <p:cNvCxnSpPr>
            <a:cxnSpLocks/>
          </p:cNvCxnSpPr>
          <p:nvPr/>
        </p:nvCxnSpPr>
        <p:spPr>
          <a:xfrm>
            <a:off x="11546350" y="2995125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2BF088-1344-8042-A045-978FE0514959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295821" y="3862874"/>
            <a:ext cx="1728644" cy="896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4CA4E1-86AB-B241-BB3B-B16E6C5B7B68}"/>
              </a:ext>
            </a:extLst>
          </p:cNvPr>
          <p:cNvCxnSpPr>
            <a:cxnSpLocks/>
          </p:cNvCxnSpPr>
          <p:nvPr/>
        </p:nvCxnSpPr>
        <p:spPr>
          <a:xfrm>
            <a:off x="10733370" y="1816442"/>
            <a:ext cx="0" cy="760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4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B22FC-27E5-3941-923D-CE439BB77365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CCC67-047B-6A4C-BE19-7A2582C0D1AB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F6D2-836D-554C-B249-CFF25D7F550B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29DCF-8A06-2545-8E98-9BA8C80A7D6E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97549-C240-A14F-B08D-0CE8C9654EC4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A532C8-A93C-A54B-B9A5-B0074111B6DC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239D5-A288-0949-9958-AB56517E29C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F9933-3421-3348-8BEE-CD75306B9B57}"/>
              </a:ext>
            </a:extLst>
          </p:cNvPr>
          <p:cNvSpPr/>
          <p:nvPr/>
        </p:nvSpPr>
        <p:spPr>
          <a:xfrm>
            <a:off x="8213800" y="3480891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Bugs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18E50-5BDF-9F4F-83DF-843D067AD66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825283" y="3862874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686B4F8-44D2-0C41-BCE7-9CDEC93F52BD}"/>
              </a:ext>
            </a:extLst>
          </p:cNvPr>
          <p:cNvSpPr/>
          <p:nvPr/>
        </p:nvSpPr>
        <p:spPr>
          <a:xfrm>
            <a:off x="6696195" y="2506268"/>
            <a:ext cx="2598071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not asking for help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BA390E-3A90-6148-9076-C9DEE0B9D7DB}"/>
              </a:ext>
            </a:extLst>
          </p:cNvPr>
          <p:cNvSpPr/>
          <p:nvPr/>
        </p:nvSpPr>
        <p:spPr>
          <a:xfrm>
            <a:off x="8224021" y="143382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Continued bug struggles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962D31-3284-C847-AA08-8428C21E50D1}"/>
              </a:ext>
            </a:extLst>
          </p:cNvPr>
          <p:cNvCxnSpPr>
            <a:cxnSpLocks/>
          </p:cNvCxnSpPr>
          <p:nvPr/>
        </p:nvCxnSpPr>
        <p:spPr>
          <a:xfrm flipV="1">
            <a:off x="8418164" y="2871716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BA63AB-11C8-4742-A99E-1C31DF43AD96}"/>
              </a:ext>
            </a:extLst>
          </p:cNvPr>
          <p:cNvCxnSpPr>
            <a:cxnSpLocks/>
          </p:cNvCxnSpPr>
          <p:nvPr/>
        </p:nvCxnSpPr>
        <p:spPr>
          <a:xfrm flipV="1">
            <a:off x="9025302" y="1828317"/>
            <a:ext cx="0" cy="732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2282D46-BCC5-8B49-B20A-6B6EC8AAD112}"/>
              </a:ext>
            </a:extLst>
          </p:cNvPr>
          <p:cNvSpPr/>
          <p:nvPr/>
        </p:nvSpPr>
        <p:spPr>
          <a:xfrm>
            <a:off x="10433655" y="2576584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628ECE8-0C1C-1D47-BB0A-CAB87BEDC7C4}"/>
              </a:ext>
            </a:extLst>
          </p:cNvPr>
          <p:cNvSpPr/>
          <p:nvPr/>
        </p:nvSpPr>
        <p:spPr>
          <a:xfrm>
            <a:off x="10277471" y="3480891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572DA-F183-4340-8F02-32B82D0BFD18}"/>
              </a:ext>
            </a:extLst>
          </p:cNvPr>
          <p:cNvCxnSpPr>
            <a:cxnSpLocks/>
          </p:cNvCxnSpPr>
          <p:nvPr/>
        </p:nvCxnSpPr>
        <p:spPr>
          <a:xfrm>
            <a:off x="11546350" y="2995125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2BF088-1344-8042-A045-978FE0514959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295821" y="3862874"/>
            <a:ext cx="1728644" cy="896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4CA4E1-86AB-B241-BB3B-B16E6C5B7B68}"/>
              </a:ext>
            </a:extLst>
          </p:cNvPr>
          <p:cNvCxnSpPr>
            <a:cxnSpLocks/>
          </p:cNvCxnSpPr>
          <p:nvPr/>
        </p:nvCxnSpPr>
        <p:spPr>
          <a:xfrm>
            <a:off x="10733370" y="1816442"/>
            <a:ext cx="0" cy="760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836BDDD-ABAA-824B-A8AC-132FBC04DDC7}"/>
              </a:ext>
            </a:extLst>
          </p:cNvPr>
          <p:cNvSpPr/>
          <p:nvPr/>
        </p:nvSpPr>
        <p:spPr>
          <a:xfrm>
            <a:off x="8620917" y="5384625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E88FFC-739A-0C4C-AF6A-89E8CFA54291}"/>
              </a:ext>
            </a:extLst>
          </p:cNvPr>
          <p:cNvCxnSpPr>
            <a:cxnSpLocks/>
          </p:cNvCxnSpPr>
          <p:nvPr/>
        </p:nvCxnSpPr>
        <p:spPr>
          <a:xfrm>
            <a:off x="9038677" y="4898859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37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B22FC-27E5-3941-923D-CE439BB77365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CCC67-047B-6A4C-BE19-7A2582C0D1AB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F6D2-836D-554C-B249-CFF25D7F550B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29DCF-8A06-2545-8E98-9BA8C80A7D6E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97549-C240-A14F-B08D-0CE8C9654EC4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A532C8-A93C-A54B-B9A5-B0074111B6DC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239D5-A288-0949-9958-AB56517E29C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EEF9933-3421-3348-8BEE-CD75306B9B57}"/>
              </a:ext>
            </a:extLst>
          </p:cNvPr>
          <p:cNvSpPr/>
          <p:nvPr/>
        </p:nvSpPr>
        <p:spPr>
          <a:xfrm>
            <a:off x="8213800" y="3480891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Bugs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518E50-5BDF-9F4F-83DF-843D067AD66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8825283" y="3862874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686B4F8-44D2-0C41-BCE7-9CDEC93F52BD}"/>
              </a:ext>
            </a:extLst>
          </p:cNvPr>
          <p:cNvSpPr/>
          <p:nvPr/>
        </p:nvSpPr>
        <p:spPr>
          <a:xfrm>
            <a:off x="6696195" y="2506268"/>
            <a:ext cx="2598071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not asking for help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BA390E-3A90-6148-9076-C9DEE0B9D7DB}"/>
              </a:ext>
            </a:extLst>
          </p:cNvPr>
          <p:cNvSpPr/>
          <p:nvPr/>
        </p:nvSpPr>
        <p:spPr>
          <a:xfrm>
            <a:off x="8224021" y="143382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Continued bug struggles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962D31-3284-C847-AA08-8428C21E50D1}"/>
              </a:ext>
            </a:extLst>
          </p:cNvPr>
          <p:cNvCxnSpPr>
            <a:cxnSpLocks/>
          </p:cNvCxnSpPr>
          <p:nvPr/>
        </p:nvCxnSpPr>
        <p:spPr>
          <a:xfrm flipV="1">
            <a:off x="8418164" y="2871716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BA63AB-11C8-4742-A99E-1C31DF43AD96}"/>
              </a:ext>
            </a:extLst>
          </p:cNvPr>
          <p:cNvCxnSpPr>
            <a:cxnSpLocks/>
          </p:cNvCxnSpPr>
          <p:nvPr/>
        </p:nvCxnSpPr>
        <p:spPr>
          <a:xfrm flipV="1">
            <a:off x="9025302" y="1828317"/>
            <a:ext cx="0" cy="732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2282D46-BCC5-8B49-B20A-6B6EC8AAD112}"/>
              </a:ext>
            </a:extLst>
          </p:cNvPr>
          <p:cNvSpPr/>
          <p:nvPr/>
        </p:nvSpPr>
        <p:spPr>
          <a:xfrm>
            <a:off x="10433655" y="2576584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628ECE8-0C1C-1D47-BB0A-CAB87BEDC7C4}"/>
              </a:ext>
            </a:extLst>
          </p:cNvPr>
          <p:cNvSpPr/>
          <p:nvPr/>
        </p:nvSpPr>
        <p:spPr>
          <a:xfrm>
            <a:off x="10277471" y="3480891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95572DA-F183-4340-8F02-32B82D0BFD18}"/>
              </a:ext>
            </a:extLst>
          </p:cNvPr>
          <p:cNvCxnSpPr>
            <a:cxnSpLocks/>
          </p:cNvCxnSpPr>
          <p:nvPr/>
        </p:nvCxnSpPr>
        <p:spPr>
          <a:xfrm>
            <a:off x="11546350" y="2995125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22BF088-1344-8042-A045-978FE0514959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9295821" y="3862874"/>
            <a:ext cx="1728644" cy="896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4CA4E1-86AB-B241-BB3B-B16E6C5B7B68}"/>
              </a:ext>
            </a:extLst>
          </p:cNvPr>
          <p:cNvCxnSpPr>
            <a:cxnSpLocks/>
          </p:cNvCxnSpPr>
          <p:nvPr/>
        </p:nvCxnSpPr>
        <p:spPr>
          <a:xfrm>
            <a:off x="10733370" y="1816442"/>
            <a:ext cx="0" cy="760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836BDDD-ABAA-824B-A8AC-132FBC04DDC7}"/>
              </a:ext>
            </a:extLst>
          </p:cNvPr>
          <p:cNvSpPr/>
          <p:nvPr/>
        </p:nvSpPr>
        <p:spPr>
          <a:xfrm>
            <a:off x="8620917" y="5384625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E88FFC-739A-0C4C-AF6A-89E8CFA54291}"/>
              </a:ext>
            </a:extLst>
          </p:cNvPr>
          <p:cNvCxnSpPr>
            <a:cxnSpLocks/>
          </p:cNvCxnSpPr>
          <p:nvPr/>
        </p:nvCxnSpPr>
        <p:spPr>
          <a:xfrm>
            <a:off x="9038677" y="4898859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D5FCC3-0911-F348-89AE-528EF28FB264}"/>
              </a:ext>
            </a:extLst>
          </p:cNvPr>
          <p:cNvCxnSpPr>
            <a:cxnSpLocks/>
          </p:cNvCxnSpPr>
          <p:nvPr/>
        </p:nvCxnSpPr>
        <p:spPr>
          <a:xfrm flipH="1" flipV="1">
            <a:off x="7659584" y="4905988"/>
            <a:ext cx="961333" cy="6696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2801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ED25E3-D1C0-BB47-87D6-533AFB645353}"/>
              </a:ext>
            </a:extLst>
          </p:cNvPr>
          <p:cNvSpPr/>
          <p:nvPr/>
        </p:nvSpPr>
        <p:spPr>
          <a:xfrm>
            <a:off x="8620917" y="5384625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CCC25F-0CB7-9142-A77F-CF28D0C09149}"/>
              </a:ext>
            </a:extLst>
          </p:cNvPr>
          <p:cNvSpPr/>
          <p:nvPr/>
        </p:nvSpPr>
        <p:spPr>
          <a:xfrm>
            <a:off x="4822545" y="5407345"/>
            <a:ext cx="1935678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Panic Bug Fixing!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A9F3E4-1860-2C4A-B6FC-6FB3C5DC2EB7}"/>
              </a:ext>
            </a:extLst>
          </p:cNvPr>
          <p:cNvCxnSpPr>
            <a:cxnSpLocks/>
          </p:cNvCxnSpPr>
          <p:nvPr/>
        </p:nvCxnSpPr>
        <p:spPr>
          <a:xfrm>
            <a:off x="9038677" y="4898859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B22FC-27E5-3941-923D-CE439BB77365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CCC67-047B-6A4C-BE19-7A2582C0D1AB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F6D2-836D-554C-B249-CFF25D7F550B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29DCF-8A06-2545-8E98-9BA8C80A7D6E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97549-C240-A14F-B08D-0CE8C9654EC4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5EA25D5-9959-AC42-B812-4DEFB1146B12}"/>
              </a:ext>
            </a:extLst>
          </p:cNvPr>
          <p:cNvSpPr/>
          <p:nvPr/>
        </p:nvSpPr>
        <p:spPr>
          <a:xfrm>
            <a:off x="8213800" y="3480891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Bugs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75A153C-0195-014B-B58F-503F6954D164}"/>
              </a:ext>
            </a:extLst>
          </p:cNvPr>
          <p:cNvSpPr/>
          <p:nvPr/>
        </p:nvSpPr>
        <p:spPr>
          <a:xfrm>
            <a:off x="6696195" y="2506268"/>
            <a:ext cx="2598071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not asking for help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786099-D966-DE43-B2FE-97F536989978}"/>
              </a:ext>
            </a:extLst>
          </p:cNvPr>
          <p:cNvSpPr/>
          <p:nvPr/>
        </p:nvSpPr>
        <p:spPr>
          <a:xfrm>
            <a:off x="8224021" y="143382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Continued bug struggles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3A45488-7B76-4745-BA42-933E93E1DF4E}"/>
              </a:ext>
            </a:extLst>
          </p:cNvPr>
          <p:cNvSpPr/>
          <p:nvPr/>
        </p:nvSpPr>
        <p:spPr>
          <a:xfrm>
            <a:off x="10433655" y="2576584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3AEC06C-E6F7-924F-9BFE-FA5311B6A07C}"/>
              </a:ext>
            </a:extLst>
          </p:cNvPr>
          <p:cNvSpPr/>
          <p:nvPr/>
        </p:nvSpPr>
        <p:spPr>
          <a:xfrm>
            <a:off x="10277471" y="3480891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59D356-6C59-B446-A393-5D2E2E412FEC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8825283" y="3862874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A677F7-FACF-D342-B653-1E8E694998DC}"/>
              </a:ext>
            </a:extLst>
          </p:cNvPr>
          <p:cNvCxnSpPr>
            <a:cxnSpLocks/>
          </p:cNvCxnSpPr>
          <p:nvPr/>
        </p:nvCxnSpPr>
        <p:spPr>
          <a:xfrm flipV="1">
            <a:off x="8418164" y="2871716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3B08AB-9E66-314F-B517-60207E4D1C19}"/>
              </a:ext>
            </a:extLst>
          </p:cNvPr>
          <p:cNvCxnSpPr>
            <a:cxnSpLocks/>
          </p:cNvCxnSpPr>
          <p:nvPr/>
        </p:nvCxnSpPr>
        <p:spPr>
          <a:xfrm flipV="1">
            <a:off x="9025302" y="1828317"/>
            <a:ext cx="0" cy="732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A30642-01B9-BA48-BB55-85501940B966}"/>
              </a:ext>
            </a:extLst>
          </p:cNvPr>
          <p:cNvCxnSpPr>
            <a:cxnSpLocks/>
          </p:cNvCxnSpPr>
          <p:nvPr/>
        </p:nvCxnSpPr>
        <p:spPr>
          <a:xfrm>
            <a:off x="10733370" y="1816442"/>
            <a:ext cx="0" cy="760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F168E3-3CBC-754A-A2A4-3817E5B24358}"/>
              </a:ext>
            </a:extLst>
          </p:cNvPr>
          <p:cNvCxnSpPr>
            <a:cxnSpLocks/>
          </p:cNvCxnSpPr>
          <p:nvPr/>
        </p:nvCxnSpPr>
        <p:spPr>
          <a:xfrm>
            <a:off x="11546350" y="2995125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44C7A6-AC64-BA45-8EC9-11871D2C764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9295821" y="3862874"/>
            <a:ext cx="1728644" cy="896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0BD64A-0BD8-784C-8CC1-9FF201D08F7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659584" y="4905988"/>
            <a:ext cx="961333" cy="6696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00A4D9-4E38-0843-92EC-955BBA84A2B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790384" y="4921579"/>
            <a:ext cx="1518878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A532C8-A93C-A54B-B9A5-B0074111B6DC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239D5-A288-0949-9958-AB56517E29C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78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ED25E3-D1C0-BB47-87D6-533AFB645353}"/>
              </a:ext>
            </a:extLst>
          </p:cNvPr>
          <p:cNvSpPr/>
          <p:nvPr/>
        </p:nvSpPr>
        <p:spPr>
          <a:xfrm>
            <a:off x="8620917" y="5384625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5CCC25F-0CB7-9142-A77F-CF28D0C09149}"/>
              </a:ext>
            </a:extLst>
          </p:cNvPr>
          <p:cNvSpPr/>
          <p:nvPr/>
        </p:nvSpPr>
        <p:spPr>
          <a:xfrm>
            <a:off x="4822545" y="5407345"/>
            <a:ext cx="1935678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Panic Bug Fixing!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A9F3E4-1860-2C4A-B6FC-6FB3C5DC2EB7}"/>
              </a:ext>
            </a:extLst>
          </p:cNvPr>
          <p:cNvCxnSpPr>
            <a:cxnSpLocks/>
          </p:cNvCxnSpPr>
          <p:nvPr/>
        </p:nvCxnSpPr>
        <p:spPr>
          <a:xfrm>
            <a:off x="9038677" y="4898859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5047015" y="76734"/>
            <a:ext cx="7067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629E926-7215-5F4F-89EA-1AEBB37D0E6A}"/>
              </a:ext>
            </a:extLst>
          </p:cNvPr>
          <p:cNvSpPr/>
          <p:nvPr/>
        </p:nvSpPr>
        <p:spPr>
          <a:xfrm>
            <a:off x="3738543" y="1040374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Confusion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4EDE9F-7445-9240-996E-8F419F5ED4C6}"/>
              </a:ext>
            </a:extLst>
          </p:cNvPr>
          <p:cNvSpPr/>
          <p:nvPr/>
        </p:nvSpPr>
        <p:spPr>
          <a:xfrm>
            <a:off x="3523478" y="3434712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CC78EEE-2DFB-764E-831D-91114A2F6A8C}"/>
              </a:ext>
            </a:extLst>
          </p:cNvPr>
          <p:cNvSpPr/>
          <p:nvPr/>
        </p:nvSpPr>
        <p:spPr>
          <a:xfrm>
            <a:off x="1342404" y="3957698"/>
            <a:ext cx="224641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asking for help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E758C1C-2247-5542-944D-25732E3BB337}"/>
              </a:ext>
            </a:extLst>
          </p:cNvPr>
          <p:cNvSpPr/>
          <p:nvPr/>
        </p:nvSpPr>
        <p:spPr>
          <a:xfrm>
            <a:off x="308955" y="458149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same bugs for longer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78B22FC-27E5-3941-923D-CE439BB77365}"/>
              </a:ext>
            </a:extLst>
          </p:cNvPr>
          <p:cNvSpPr/>
          <p:nvPr/>
        </p:nvSpPr>
        <p:spPr>
          <a:xfrm>
            <a:off x="3009743" y="5141742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55CCC67-047B-6A4C-BE19-7A2582C0D1AB}"/>
              </a:ext>
            </a:extLst>
          </p:cNvPr>
          <p:cNvSpPr/>
          <p:nvPr/>
        </p:nvSpPr>
        <p:spPr>
          <a:xfrm>
            <a:off x="4354466" y="4472278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37E771-44B1-4944-9986-5D4AD761A6CB}"/>
              </a:ext>
            </a:extLst>
          </p:cNvPr>
          <p:cNvCxnSpPr>
            <a:cxnSpLocks/>
          </p:cNvCxnSpPr>
          <p:nvPr/>
        </p:nvCxnSpPr>
        <p:spPr>
          <a:xfrm flipV="1">
            <a:off x="3854865" y="142786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520DE36-4E4E-094A-90E4-563E612971C9}"/>
              </a:ext>
            </a:extLst>
          </p:cNvPr>
          <p:cNvCxnSpPr>
            <a:cxnSpLocks/>
          </p:cNvCxnSpPr>
          <p:nvPr/>
        </p:nvCxnSpPr>
        <p:spPr>
          <a:xfrm>
            <a:off x="4671719" y="1445960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2AA5A4-8EEC-7C43-9B4B-377367512B5A}"/>
              </a:ext>
            </a:extLst>
          </p:cNvPr>
          <p:cNvCxnSpPr>
            <a:cxnSpLocks/>
            <a:endCxn id="19" idx="3"/>
          </p:cNvCxnSpPr>
          <p:nvPr/>
        </p:nvCxnSpPr>
        <p:spPr>
          <a:xfrm flipH="1" flipV="1">
            <a:off x="4759634" y="3625704"/>
            <a:ext cx="764652" cy="2253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38DD86-51FB-3143-92BF-0CD08DD1323D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453738" y="3625704"/>
            <a:ext cx="1069740" cy="3201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9AC734-61EA-3E4F-8C37-54BF35DD9BCA}"/>
              </a:ext>
            </a:extLst>
          </p:cNvPr>
          <p:cNvCxnSpPr>
            <a:cxnSpLocks/>
          </p:cNvCxnSpPr>
          <p:nvPr/>
        </p:nvCxnSpPr>
        <p:spPr>
          <a:xfrm>
            <a:off x="2373419" y="4301214"/>
            <a:ext cx="0" cy="292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23F6D2-836D-554C-B249-CFF25D7F550B}"/>
              </a:ext>
            </a:extLst>
          </p:cNvPr>
          <p:cNvCxnSpPr>
            <a:cxnSpLocks/>
            <a:stCxn id="72" idx="3"/>
            <a:endCxn id="22" idx="1"/>
          </p:cNvCxnSpPr>
          <p:nvPr/>
        </p:nvCxnSpPr>
        <p:spPr>
          <a:xfrm flipV="1">
            <a:off x="1946993" y="5332734"/>
            <a:ext cx="1062750" cy="3074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F29DCF-8A06-2545-8E98-9BA8C80A7D6E}"/>
              </a:ext>
            </a:extLst>
          </p:cNvPr>
          <p:cNvCxnSpPr>
            <a:cxnSpLocks/>
          </p:cNvCxnSpPr>
          <p:nvPr/>
        </p:nvCxnSpPr>
        <p:spPr>
          <a:xfrm flipV="1">
            <a:off x="4543443" y="484696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997549-C240-A14F-B08D-0CE8C9654EC4}"/>
              </a:ext>
            </a:extLst>
          </p:cNvPr>
          <p:cNvCxnSpPr>
            <a:cxnSpLocks/>
          </p:cNvCxnSpPr>
          <p:nvPr/>
        </p:nvCxnSpPr>
        <p:spPr>
          <a:xfrm flipV="1">
            <a:off x="5728996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5EA25D5-9959-AC42-B812-4DEFB1146B12}"/>
              </a:ext>
            </a:extLst>
          </p:cNvPr>
          <p:cNvSpPr/>
          <p:nvPr/>
        </p:nvSpPr>
        <p:spPr>
          <a:xfrm>
            <a:off x="8213800" y="3480891"/>
            <a:ext cx="1236156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Bugs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75A153C-0195-014B-B58F-503F6954D164}"/>
              </a:ext>
            </a:extLst>
          </p:cNvPr>
          <p:cNvSpPr/>
          <p:nvPr/>
        </p:nvSpPr>
        <p:spPr>
          <a:xfrm>
            <a:off x="6696195" y="2506268"/>
            <a:ext cx="2598071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not asking for help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0786099-D966-DE43-B2FE-97F536989978}"/>
              </a:ext>
            </a:extLst>
          </p:cNvPr>
          <p:cNvSpPr/>
          <p:nvPr/>
        </p:nvSpPr>
        <p:spPr>
          <a:xfrm>
            <a:off x="8224021" y="1433820"/>
            <a:ext cx="2729469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Continued bug struggles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E3A45488-7B76-4745-BA42-933E93E1DF4E}"/>
              </a:ext>
            </a:extLst>
          </p:cNvPr>
          <p:cNvSpPr/>
          <p:nvPr/>
        </p:nvSpPr>
        <p:spPr>
          <a:xfrm>
            <a:off x="10433655" y="2576584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3AEC06C-E6F7-924F-9BFE-FA5311B6A07C}"/>
              </a:ext>
            </a:extLst>
          </p:cNvPr>
          <p:cNvSpPr/>
          <p:nvPr/>
        </p:nvSpPr>
        <p:spPr>
          <a:xfrm>
            <a:off x="10277471" y="3480891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59D356-6C59-B446-A393-5D2E2E412FEC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8825283" y="3862874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A677F7-FACF-D342-B653-1E8E694998DC}"/>
              </a:ext>
            </a:extLst>
          </p:cNvPr>
          <p:cNvCxnSpPr>
            <a:cxnSpLocks/>
          </p:cNvCxnSpPr>
          <p:nvPr/>
        </p:nvCxnSpPr>
        <p:spPr>
          <a:xfrm flipV="1">
            <a:off x="8418164" y="2871716"/>
            <a:ext cx="6595" cy="654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13B08AB-9E66-314F-B517-60207E4D1C19}"/>
              </a:ext>
            </a:extLst>
          </p:cNvPr>
          <p:cNvCxnSpPr>
            <a:cxnSpLocks/>
          </p:cNvCxnSpPr>
          <p:nvPr/>
        </p:nvCxnSpPr>
        <p:spPr>
          <a:xfrm flipV="1">
            <a:off x="9025302" y="1828317"/>
            <a:ext cx="0" cy="732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3A30642-01B9-BA48-BB55-85501940B966}"/>
              </a:ext>
            </a:extLst>
          </p:cNvPr>
          <p:cNvCxnSpPr>
            <a:cxnSpLocks/>
          </p:cNvCxnSpPr>
          <p:nvPr/>
        </p:nvCxnSpPr>
        <p:spPr>
          <a:xfrm>
            <a:off x="10733370" y="1816442"/>
            <a:ext cx="0" cy="760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F168E3-3CBC-754A-A2A4-3817E5B24358}"/>
              </a:ext>
            </a:extLst>
          </p:cNvPr>
          <p:cNvCxnSpPr>
            <a:cxnSpLocks/>
          </p:cNvCxnSpPr>
          <p:nvPr/>
        </p:nvCxnSpPr>
        <p:spPr>
          <a:xfrm>
            <a:off x="11546350" y="2995125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44C7A6-AC64-BA45-8EC9-11871D2C764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9295821" y="3862874"/>
            <a:ext cx="1728644" cy="896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2AC85E1-88E7-E144-B5DB-25C7732612D0}"/>
              </a:ext>
            </a:extLst>
          </p:cNvPr>
          <p:cNvSpPr/>
          <p:nvPr/>
        </p:nvSpPr>
        <p:spPr>
          <a:xfrm>
            <a:off x="5200117" y="6287999"/>
            <a:ext cx="1661976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Asking for help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0BD64A-0BD8-784C-8CC1-9FF201D08F7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659584" y="4905988"/>
            <a:ext cx="961333" cy="66962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00A4D9-4E38-0843-92EC-955BBA84A2B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790384" y="4921579"/>
            <a:ext cx="1518878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7202C7F-B344-4546-A141-B206B44AE632}"/>
              </a:ext>
            </a:extLst>
          </p:cNvPr>
          <p:cNvSpPr/>
          <p:nvPr/>
        </p:nvSpPr>
        <p:spPr>
          <a:xfrm>
            <a:off x="7412199" y="6298594"/>
            <a:ext cx="1493987" cy="381983"/>
          </a:xfrm>
          <a:prstGeom prst="round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Solving bugs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BDDA4AEB-0DCE-4C4C-B10D-E2CE9DFED7B3}"/>
              </a:ext>
            </a:extLst>
          </p:cNvPr>
          <p:cNvSpPr/>
          <p:nvPr/>
        </p:nvSpPr>
        <p:spPr>
          <a:xfrm>
            <a:off x="9450634" y="626142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App!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A133C49-697C-1F48-AFCC-5376A8BF2023}"/>
              </a:ext>
            </a:extLst>
          </p:cNvPr>
          <p:cNvCxnSpPr>
            <a:cxnSpLocks/>
          </p:cNvCxnSpPr>
          <p:nvPr/>
        </p:nvCxnSpPr>
        <p:spPr>
          <a:xfrm>
            <a:off x="5790384" y="5822882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7E797A4-B791-4347-BD38-AF8855050783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814594" y="6489314"/>
            <a:ext cx="597605" cy="27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C486F7-B56D-8041-8286-66FEAAFAAB22}"/>
              </a:ext>
            </a:extLst>
          </p:cNvPr>
          <p:cNvCxnSpPr>
            <a:cxnSpLocks/>
          </p:cNvCxnSpPr>
          <p:nvPr/>
        </p:nvCxnSpPr>
        <p:spPr>
          <a:xfrm rot="16200000">
            <a:off x="9207073" y="620952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7AA532C8-A93C-A54B-B9A5-B0074111B6DC}"/>
              </a:ext>
            </a:extLst>
          </p:cNvPr>
          <p:cNvSpPr/>
          <p:nvPr/>
        </p:nvSpPr>
        <p:spPr>
          <a:xfrm>
            <a:off x="377599" y="5449239"/>
            <a:ext cx="1569394" cy="381983"/>
          </a:xfrm>
          <a:prstGeom prst="roundRect">
            <a:avLst/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Frustration!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85239D5-A288-0949-9958-AB56517E29CA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162296" y="4963473"/>
            <a:ext cx="0" cy="485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800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0E5D-7C66-B448-8F0F-29EAC8D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CED2"/>
                </a:solidFill>
              </a:rPr>
              <a:t>What I’d like to add to the app: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8A39-49E8-1244-9F0C-6DF52E6B5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Ability to add transactions to budgets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Ability to sort/filter transactions by </a:t>
            </a:r>
          </a:p>
          <a:p>
            <a:pPr lvl="1"/>
            <a:r>
              <a:rPr lang="en-US" dirty="0"/>
              <a:t>Merchant name</a:t>
            </a:r>
          </a:p>
          <a:p>
            <a:pPr lvl="1"/>
            <a:r>
              <a:rPr lang="en-US" dirty="0"/>
              <a:t>Tag name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Essential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Alarm message when the user is getting close to the budget limit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Total up transactions (back-end already written for this!)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87567-E806-CC44-8D01-D05F8811B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47" t="23813" r="14366" b="25336"/>
          <a:stretch/>
        </p:blipFill>
        <p:spPr>
          <a:xfrm>
            <a:off x="8601037" y="0"/>
            <a:ext cx="2683080" cy="179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47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176BB9C-D184-4D4C-960C-FB95AAC32FA5}"/>
              </a:ext>
            </a:extLst>
          </p:cNvPr>
          <p:cNvGrpSpPr/>
          <p:nvPr/>
        </p:nvGrpSpPr>
        <p:grpSpPr>
          <a:xfrm>
            <a:off x="6674065" y="1327275"/>
            <a:ext cx="4931785" cy="5193322"/>
            <a:chOff x="6365631" y="832339"/>
            <a:chExt cx="4931785" cy="51933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EE4693F-2BD8-D245-99CD-FB52913B72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26" t="13675" r="6686" b="12138"/>
            <a:stretch/>
          </p:blipFill>
          <p:spPr>
            <a:xfrm>
              <a:off x="6365631" y="937846"/>
              <a:ext cx="4489938" cy="508781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8D50323-4605-1E45-808F-C6808D6CB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250" r="97188">
                          <a14:foregroundMark x1="9844" y1="56458" x2="9844" y2="56458"/>
                          <a14:foregroundMark x1="28594" y1="64167" x2="28594" y2="64167"/>
                          <a14:foregroundMark x1="37500" y1="57292" x2="37500" y2="57292"/>
                          <a14:foregroundMark x1="33125" y1="54167" x2="33125" y2="54167"/>
                          <a14:foregroundMark x1="26563" y1="55625" x2="26563" y2="55625"/>
                          <a14:foregroundMark x1="23281" y1="58333" x2="23281" y2="58333"/>
                          <a14:foregroundMark x1="5156" y1="31875" x2="5156" y2="31875"/>
                          <a14:foregroundMark x1="1719" y1="48750" x2="1719" y2="48750"/>
                          <a14:foregroundMark x1="1406" y1="61458" x2="1406" y2="61458"/>
                          <a14:foregroundMark x1="2656" y1="66042" x2="2656" y2="66042"/>
                          <a14:foregroundMark x1="93125" y1="51875" x2="93125" y2="51875"/>
                          <a14:foregroundMark x1="97188" y1="41875" x2="97188" y2="41875"/>
                          <a14:foregroundMark x1="96875" y1="39167" x2="96875" y2="39167"/>
                          <a14:foregroundMark x1="96406" y1="38125" x2="96406" y2="38125"/>
                          <a14:foregroundMark x1="96406" y1="37708" x2="96406" y2="3770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810451" y="832339"/>
              <a:ext cx="2486965" cy="186522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440E5D-7C66-B448-8F0F-29EAC8DC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CED2"/>
                </a:solidFill>
              </a:rPr>
              <a:t>What I’ve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8A39-49E8-1244-9F0C-6DF52E6B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11" y="1327275"/>
            <a:ext cx="10515600" cy="48496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Asking for help can save </a:t>
            </a:r>
            <a:r>
              <a:rPr lang="en-US" dirty="0">
                <a:solidFill>
                  <a:srgbClr val="00CED2"/>
                </a:solidFill>
              </a:rPr>
              <a:t>MASSES</a:t>
            </a:r>
            <a:r>
              <a:rPr lang="en-US" dirty="0"/>
              <a:t> of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Taking regular breaks massively improves my productivity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Staring at code doesn’t solve bugs</a:t>
            </a:r>
          </a:p>
          <a:p>
            <a:pPr lvl="1"/>
            <a:r>
              <a:rPr lang="en-US" dirty="0"/>
              <a:t>Reading error messages </a:t>
            </a:r>
            <a:r>
              <a:rPr lang="en-US" dirty="0">
                <a:solidFill>
                  <a:srgbClr val="00CED2"/>
                </a:solidFill>
              </a:rPr>
              <a:t>works</a:t>
            </a:r>
          </a:p>
          <a:p>
            <a:pPr lvl="1"/>
            <a:r>
              <a:rPr lang="en-US" dirty="0"/>
              <a:t>Following code back through it’s path </a:t>
            </a:r>
            <a:r>
              <a:rPr lang="en-US" dirty="0">
                <a:solidFill>
                  <a:srgbClr val="00CED2"/>
                </a:solidFill>
              </a:rPr>
              <a:t>works</a:t>
            </a:r>
          </a:p>
          <a:p>
            <a:pPr marL="457200" lvl="1" indent="0">
              <a:buNone/>
            </a:pPr>
            <a:endParaRPr lang="en-US" dirty="0">
              <a:solidFill>
                <a:srgbClr val="00CED2"/>
              </a:solidFill>
            </a:endParaRPr>
          </a:p>
          <a:p>
            <a:r>
              <a:rPr lang="en-US" dirty="0"/>
              <a:t>I don’t regret making back-end that didn’t get used</a:t>
            </a:r>
          </a:p>
          <a:p>
            <a:pPr lvl="1"/>
            <a:r>
              <a:rPr lang="en-US" dirty="0"/>
              <a:t>Easier to implement if I come back to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 think I like CSS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Ruby? Some SQL? Maybe?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705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F6D3D41-EA0B-4E48-9EAD-82C5497E9C8B}"/>
              </a:ext>
            </a:extLst>
          </p:cNvPr>
          <p:cNvSpPr/>
          <p:nvPr/>
        </p:nvSpPr>
        <p:spPr>
          <a:xfrm>
            <a:off x="1426593" y="104588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Tables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DC2951D-E3CA-3D4E-8764-2D2FE8AFCEF6}"/>
              </a:ext>
            </a:extLst>
          </p:cNvPr>
          <p:cNvSpPr/>
          <p:nvPr/>
        </p:nvSpPr>
        <p:spPr>
          <a:xfrm>
            <a:off x="4261967" y="2781378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Classes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5F73E5-7B7E-6F4D-9A97-07F5AB83650D}"/>
              </a:ext>
            </a:extLst>
          </p:cNvPr>
          <p:cNvSpPr/>
          <p:nvPr/>
        </p:nvSpPr>
        <p:spPr>
          <a:xfrm>
            <a:off x="2688911" y="1913629"/>
            <a:ext cx="2246416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 Rationale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F4C6C03-7F65-E046-AF83-32649AB0A9C6}"/>
              </a:ext>
            </a:extLst>
          </p:cNvPr>
          <p:cNvSpPr/>
          <p:nvPr/>
        </p:nvSpPr>
        <p:spPr>
          <a:xfrm>
            <a:off x="5524285" y="3649127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CRUD Back-end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D5009EF-B49F-9B40-87E2-6771E06EB3F8}"/>
              </a:ext>
            </a:extLst>
          </p:cNvPr>
          <p:cNvSpPr/>
          <p:nvPr/>
        </p:nvSpPr>
        <p:spPr>
          <a:xfrm>
            <a:off x="6786603" y="4516876"/>
            <a:ext cx="2507674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RESTful Routs Front-end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9ED25E3-D1C0-BB47-87D6-533AFB645353}"/>
              </a:ext>
            </a:extLst>
          </p:cNvPr>
          <p:cNvSpPr/>
          <p:nvPr/>
        </p:nvSpPr>
        <p:spPr>
          <a:xfrm>
            <a:off x="8620917" y="5384625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F5B8EF-B617-DE41-B004-5059A0DAFBCF}"/>
              </a:ext>
            </a:extLst>
          </p:cNvPr>
          <p:cNvCxnSpPr>
            <a:cxnSpLocks/>
          </p:cNvCxnSpPr>
          <p:nvPr/>
        </p:nvCxnSpPr>
        <p:spPr>
          <a:xfrm>
            <a:off x="1765040" y="560114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510FF09-5521-5747-BA5D-0B86CBC389D3}"/>
              </a:ext>
            </a:extLst>
          </p:cNvPr>
          <p:cNvCxnSpPr>
            <a:cxnSpLocks/>
          </p:cNvCxnSpPr>
          <p:nvPr/>
        </p:nvCxnSpPr>
        <p:spPr>
          <a:xfrm>
            <a:off x="3164349" y="1427863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D2CCD2-7D47-7C49-B12D-7091D3C45272}"/>
              </a:ext>
            </a:extLst>
          </p:cNvPr>
          <p:cNvCxnSpPr>
            <a:cxnSpLocks/>
          </p:cNvCxnSpPr>
          <p:nvPr/>
        </p:nvCxnSpPr>
        <p:spPr>
          <a:xfrm>
            <a:off x="4530012" y="231836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5FC7A4-50BC-0C49-8644-DCCDA1DEE94B}"/>
              </a:ext>
            </a:extLst>
          </p:cNvPr>
          <p:cNvCxnSpPr>
            <a:cxnSpLocks/>
          </p:cNvCxnSpPr>
          <p:nvPr/>
        </p:nvCxnSpPr>
        <p:spPr>
          <a:xfrm>
            <a:off x="5929321" y="3186117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175034-6932-8347-9149-AC0539AEA5BF}"/>
              </a:ext>
            </a:extLst>
          </p:cNvPr>
          <p:cNvCxnSpPr>
            <a:cxnSpLocks/>
          </p:cNvCxnSpPr>
          <p:nvPr/>
        </p:nvCxnSpPr>
        <p:spPr>
          <a:xfrm>
            <a:off x="7057477" y="4031110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A9F3E4-1860-2C4A-B6FC-6FB3C5DC2EB7}"/>
              </a:ext>
            </a:extLst>
          </p:cNvPr>
          <p:cNvCxnSpPr>
            <a:cxnSpLocks/>
          </p:cNvCxnSpPr>
          <p:nvPr/>
        </p:nvCxnSpPr>
        <p:spPr>
          <a:xfrm>
            <a:off x="9038677" y="4898859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6786603" y="76734"/>
            <a:ext cx="5328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The Grand Plan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72319E4-62EA-DB4F-AC75-3D16F0379565}"/>
              </a:ext>
            </a:extLst>
          </p:cNvPr>
          <p:cNvSpPr/>
          <p:nvPr/>
        </p:nvSpPr>
        <p:spPr>
          <a:xfrm>
            <a:off x="9450634" y="6261420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7168D92-9E89-2043-BB23-EE18BB21E6DA}"/>
              </a:ext>
            </a:extLst>
          </p:cNvPr>
          <p:cNvCxnSpPr>
            <a:cxnSpLocks/>
          </p:cNvCxnSpPr>
          <p:nvPr/>
        </p:nvCxnSpPr>
        <p:spPr>
          <a:xfrm>
            <a:off x="9761092" y="5766608"/>
            <a:ext cx="0" cy="48576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20A6252-0958-4E49-91C4-6DC90CB3CBBB}"/>
              </a:ext>
            </a:extLst>
          </p:cNvPr>
          <p:cNvSpPr/>
          <p:nvPr/>
        </p:nvSpPr>
        <p:spPr>
          <a:xfrm>
            <a:off x="164275" y="178131"/>
            <a:ext cx="1935678" cy="381983"/>
          </a:xfrm>
          <a:prstGeom prst="roundRect">
            <a:avLst/>
          </a:prstGeom>
          <a:solidFill>
            <a:srgbClr val="00CE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Wireframes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6DECB7-B1E1-864F-ACE0-917B65696898}"/>
              </a:ext>
            </a:extLst>
          </p:cNvPr>
          <p:cNvSpPr txBox="1"/>
          <p:nvPr/>
        </p:nvSpPr>
        <p:spPr>
          <a:xfrm>
            <a:off x="4963036" y="76734"/>
            <a:ext cx="7151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My Approach – What Actually Happened</a:t>
            </a:r>
          </a:p>
        </p:txBody>
      </p:sp>
    </p:spTree>
    <p:extLst>
      <p:ext uri="{BB962C8B-B14F-4D97-AF65-F5344CB8AC3E}">
        <p14:creationId xmlns:p14="http://schemas.microsoft.com/office/powerpoint/2010/main" val="368287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Transactions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Transactions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456AE9B-4FB6-514C-8A4F-9ACFDF83E121}"/>
              </a:ext>
            </a:extLst>
          </p:cNvPr>
          <p:cNvGrpSpPr/>
          <p:nvPr/>
        </p:nvGrpSpPr>
        <p:grpSpPr>
          <a:xfrm>
            <a:off x="401586" y="5907886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616739" y="5907886"/>
              <a:ext cx="1857373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Merchant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E1BD88B-884F-DE4D-8F45-CE63F68CBE32}"/>
              </a:ext>
            </a:extLst>
          </p:cNvPr>
          <p:cNvGrpSpPr/>
          <p:nvPr/>
        </p:nvGrpSpPr>
        <p:grpSpPr>
          <a:xfrm>
            <a:off x="3239009" y="5907886"/>
            <a:ext cx="1857375" cy="535782"/>
            <a:chOff x="2892025" y="5907886"/>
            <a:chExt cx="1857375" cy="53578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7E7E139-3CB4-DE47-9FC8-3C1DB74F843F}"/>
                </a:ext>
              </a:extLst>
            </p:cNvPr>
            <p:cNvSpPr/>
            <p:nvPr/>
          </p:nvSpPr>
          <p:spPr>
            <a:xfrm>
              <a:off x="3005135" y="5907886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61097F1-B0E8-6B4F-8564-0C8C551E9B02}"/>
                </a:ext>
              </a:extLst>
            </p:cNvPr>
            <p:cNvSpPr txBox="1"/>
            <p:nvPr/>
          </p:nvSpPr>
          <p:spPr>
            <a:xfrm>
              <a:off x="2892025" y="6000473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Buy Tag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F92D4C-7094-AC4C-8E30-FFD54B201C80}"/>
              </a:ext>
            </a:extLst>
          </p:cNvPr>
          <p:cNvGrpSpPr/>
          <p:nvPr/>
        </p:nvGrpSpPr>
        <p:grpSpPr>
          <a:xfrm>
            <a:off x="6076432" y="5882883"/>
            <a:ext cx="1857375" cy="535782"/>
            <a:chOff x="5167312" y="5882883"/>
            <a:chExt cx="1857375" cy="53578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AE04B86-8245-C34B-B5C7-0473801ABE37}"/>
                </a:ext>
              </a:extLst>
            </p:cNvPr>
            <p:cNvSpPr/>
            <p:nvPr/>
          </p:nvSpPr>
          <p:spPr>
            <a:xfrm>
              <a:off x="5280422" y="5882883"/>
              <a:ext cx="163115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663067-CBB3-6145-A300-0CC8C9CBF305}"/>
                </a:ext>
              </a:extLst>
            </p:cNvPr>
            <p:cNvSpPr txBox="1"/>
            <p:nvPr/>
          </p:nvSpPr>
          <p:spPr>
            <a:xfrm>
              <a:off x="5167312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Filter by Month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9BBBC6-F5F7-1B4A-A672-A9CABE996EA8}"/>
              </a:ext>
            </a:extLst>
          </p:cNvPr>
          <p:cNvGrpSpPr/>
          <p:nvPr/>
        </p:nvGrpSpPr>
        <p:grpSpPr>
          <a:xfrm>
            <a:off x="8913856" y="5882883"/>
            <a:ext cx="1857375" cy="535782"/>
            <a:chOff x="7555709" y="5882883"/>
            <a:chExt cx="1857375" cy="53578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2667DF-C78C-6640-A3A2-8144AFF82ED6}"/>
                </a:ext>
              </a:extLst>
            </p:cNvPr>
            <p:cNvSpPr/>
            <p:nvPr/>
          </p:nvSpPr>
          <p:spPr>
            <a:xfrm>
              <a:off x="7555709" y="5882883"/>
              <a:ext cx="1857375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B84332-C721-0844-A525-20A65133531C}"/>
                </a:ext>
              </a:extLst>
            </p:cNvPr>
            <p:cNvSpPr txBox="1"/>
            <p:nvPr/>
          </p:nvSpPr>
          <p:spPr>
            <a:xfrm>
              <a:off x="7555709" y="5975470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Set my Budget (£)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613" y="2418621"/>
          <a:ext cx="11644309" cy="3139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93812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4047525705"/>
                    </a:ext>
                  </a:extLst>
                </a:gridCol>
                <a:gridCol w="1548772">
                  <a:extLst>
                    <a:ext uri="{9D8B030D-6E8A-4147-A177-3AD203B41FA5}">
                      <a16:colId xmlns:a16="http://schemas.microsoft.com/office/drawing/2014/main" val="3416464004"/>
                    </a:ext>
                  </a:extLst>
                </a:gridCol>
                <a:gridCol w="1178554">
                  <a:extLst>
                    <a:ext uri="{9D8B030D-6E8A-4147-A177-3AD203B41FA5}">
                      <a16:colId xmlns:a16="http://schemas.microsoft.com/office/drawing/2014/main" val="2752659238"/>
                    </a:ext>
                  </a:extLst>
                </a:gridCol>
                <a:gridCol w="1154111">
                  <a:extLst>
                    <a:ext uri="{9D8B030D-6E8A-4147-A177-3AD203B41FA5}">
                      <a16:colId xmlns:a16="http://schemas.microsoft.com/office/drawing/2014/main" val="4245905551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114806412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391660218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542382005"/>
                    </a:ext>
                  </a:extLst>
                </a:gridCol>
                <a:gridCol w="1293812">
                  <a:extLst>
                    <a:ext uri="{9D8B030D-6E8A-4147-A177-3AD203B41FA5}">
                      <a16:colId xmlns:a16="http://schemas.microsoft.com/office/drawing/2014/main" val="3830873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Merchant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 Tag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Essential?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Spend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Budget Remaining (£)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12:04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CD42352A-051E-0F4D-A714-10A7427C270D}"/>
              </a:ext>
            </a:extLst>
          </p:cNvPr>
          <p:cNvSpPr txBox="1"/>
          <p:nvPr/>
        </p:nvSpPr>
        <p:spPr>
          <a:xfrm>
            <a:off x="10045302" y="1951214"/>
            <a:ext cx="1857375" cy="350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My Budget: £500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B93A601-45BE-FE46-B4B0-6B531D1BCE57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DFC1D-75EF-CF48-AA49-15A55430E472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1C9FE9-296F-814F-8B67-600535ED50FB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4B826C1-4187-FB4C-92B1-3A713CE4FF20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F30C5B6-95B2-7542-9458-937C5EE42BB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AB0BA2-D69E-DF42-A87A-EE242DFD26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AE91403-6D87-EE43-B1AD-499E5DE14B5F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3702598D-4DE3-F54A-AF8C-BB7D8A25E1CD}"/>
              </a:ext>
            </a:extLst>
          </p:cNvPr>
          <p:cNvSpPr/>
          <p:nvPr/>
        </p:nvSpPr>
        <p:spPr>
          <a:xfrm>
            <a:off x="10825019" y="590788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A565D-35C3-9D41-AE0C-F40ADA731AFC}"/>
              </a:ext>
            </a:extLst>
          </p:cNvPr>
          <p:cNvSpPr/>
          <p:nvPr/>
        </p:nvSpPr>
        <p:spPr>
          <a:xfrm>
            <a:off x="2284954" y="591094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437419-ACC7-0E4F-9789-61B951995A99}"/>
              </a:ext>
            </a:extLst>
          </p:cNvPr>
          <p:cNvSpPr/>
          <p:nvPr/>
        </p:nvSpPr>
        <p:spPr>
          <a:xfrm>
            <a:off x="5006331" y="5920387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FEE09F0-4B46-3142-88F2-97B9A0A61718}"/>
              </a:ext>
            </a:extLst>
          </p:cNvPr>
          <p:cNvSpPr/>
          <p:nvPr/>
        </p:nvSpPr>
        <p:spPr>
          <a:xfrm>
            <a:off x="7846691" y="5882883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2071BE-EF2A-2742-8965-AA5ECB4F5FEA}"/>
              </a:ext>
            </a:extLst>
          </p:cNvPr>
          <p:cNvSpPr txBox="1"/>
          <p:nvPr/>
        </p:nvSpPr>
        <p:spPr>
          <a:xfrm>
            <a:off x="11093419" y="597547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7FD1D7-F2D1-674E-8D14-4264D454575F}"/>
              </a:ext>
            </a:extLst>
          </p:cNvPr>
          <p:cNvSpPr txBox="1"/>
          <p:nvPr/>
        </p:nvSpPr>
        <p:spPr>
          <a:xfrm>
            <a:off x="7823785" y="595228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E99248-76D3-234C-AD92-2F9D00B95275}"/>
              </a:ext>
            </a:extLst>
          </p:cNvPr>
          <p:cNvSpPr txBox="1"/>
          <p:nvPr/>
        </p:nvSpPr>
        <p:spPr>
          <a:xfrm>
            <a:off x="4963505" y="5982783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4A3D27-9F14-CF46-9CBA-13D9107AA068}"/>
              </a:ext>
            </a:extLst>
          </p:cNvPr>
          <p:cNvSpPr txBox="1"/>
          <p:nvPr/>
        </p:nvSpPr>
        <p:spPr>
          <a:xfrm>
            <a:off x="2267580" y="6015166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</p:spTree>
    <p:extLst>
      <p:ext uri="{BB962C8B-B14F-4D97-AF65-F5344CB8AC3E}">
        <p14:creationId xmlns:p14="http://schemas.microsoft.com/office/powerpoint/2010/main" val="89728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Merchants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Merchants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613" y="2418621"/>
          <a:ext cx="411480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Merchants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Lidl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Sainsburys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Schuh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 Look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6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0049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4E1BB2-ACC8-6E4F-844E-4CFF56BF1C5B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EF5E33B-8F42-6941-96FC-D77D45BB384A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173B2F-2B01-9248-979B-55A8237FC43B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Merchant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27D695-30FA-4B4C-A8A8-8C11B76AAC9A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03EE4-5101-2041-B069-229421FC63E7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FAC277-3299-6C40-B172-35CDB8B39009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7537F6-9F74-5847-AA31-5E5DA7B52328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706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My Buy Tags – </a:t>
            </a:r>
            <a:r>
              <a:rPr lang="en-US" b="1" dirty="0"/>
              <a:t>Table – Buttons - Fields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My Buy Tags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51F49-F9B7-2241-8C1C-5D4B22910070}"/>
              </a:ext>
            </a:extLst>
          </p:cNvPr>
          <p:cNvGrpSpPr/>
          <p:nvPr/>
        </p:nvGrpSpPr>
        <p:grpSpPr>
          <a:xfrm>
            <a:off x="540865" y="5350958"/>
            <a:ext cx="1857375" cy="535782"/>
            <a:chOff x="616738" y="5907886"/>
            <a:chExt cx="1857375" cy="53578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C84D616B-0A8D-C649-9BD0-894A7367E0B1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4DF694-761E-D141-9151-BC421C8CB3B4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Merchant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337A4C-2A8C-0448-AFD1-E9A0C03A4E4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8613" y="2418621"/>
          <a:ext cx="41148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16621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Existing Buy Tags</a:t>
                      </a:r>
                    </a:p>
                  </a:txBody>
                  <a:tcPr anchor="ctr">
                    <a:solidFill>
                      <a:srgbClr val="33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33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Groceries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87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Clothes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83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Entertainment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7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040760"/>
                  </a:ext>
                </a:extLst>
              </a:tr>
            </a:tbl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557077" y="5955306"/>
            <a:ext cx="1857375" cy="535782"/>
            <a:chOff x="616738" y="5907886"/>
            <a:chExt cx="1857375" cy="535782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Delete Merchant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D2A5A33-07A8-9B4A-9B9B-9E283BD768E9}"/>
              </a:ext>
            </a:extLst>
          </p:cNvPr>
          <p:cNvSpPr/>
          <p:nvPr/>
        </p:nvSpPr>
        <p:spPr>
          <a:xfrm>
            <a:off x="2205607" y="5965469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8C4D4-2506-6E43-B64B-8FB2F0A1B926}"/>
              </a:ext>
            </a:extLst>
          </p:cNvPr>
          <p:cNvSpPr txBox="1"/>
          <p:nvPr/>
        </p:nvSpPr>
        <p:spPr>
          <a:xfrm>
            <a:off x="2188233" y="6069692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2202659" y="537069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471059" y="543827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0E0171-6D26-8348-9550-523B23246265}"/>
              </a:ext>
            </a:extLst>
          </p:cNvPr>
          <p:cNvGrpSpPr/>
          <p:nvPr/>
        </p:nvGrpSpPr>
        <p:grpSpPr>
          <a:xfrm>
            <a:off x="3357715" y="5365883"/>
            <a:ext cx="1857375" cy="535782"/>
            <a:chOff x="616738" y="5907886"/>
            <a:chExt cx="1857375" cy="535782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6AC4D5E-A34B-EF43-88C9-A2ECA000F42F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72BE4DA-A3D4-DD4F-BECD-84EF834F1B97}"/>
                </a:ext>
              </a:extLst>
            </p:cNvPr>
            <p:cNvSpPr txBox="1"/>
            <p:nvPr/>
          </p:nvSpPr>
          <p:spPr>
            <a:xfrm>
              <a:off x="616738" y="5975469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Edit Buy Tag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498F88A-C10C-7F45-9A8A-FB17A5BB6E4D}"/>
              </a:ext>
            </a:extLst>
          </p:cNvPr>
          <p:cNvSpPr/>
          <p:nvPr/>
        </p:nvSpPr>
        <p:spPr>
          <a:xfrm>
            <a:off x="5006245" y="5376046"/>
            <a:ext cx="1013377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D94AC6-3880-8740-8204-AF86910A71FA}"/>
              </a:ext>
            </a:extLst>
          </p:cNvPr>
          <p:cNvSpPr txBox="1"/>
          <p:nvPr/>
        </p:nvSpPr>
        <p:spPr>
          <a:xfrm>
            <a:off x="4988871" y="5480269"/>
            <a:ext cx="116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D4B78C-7372-7C4E-BC0C-B4510D517BF5}"/>
              </a:ext>
            </a:extLst>
          </p:cNvPr>
          <p:cNvSpPr/>
          <p:nvPr/>
        </p:nvSpPr>
        <p:spPr>
          <a:xfrm>
            <a:off x="6172380" y="5376046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BA178-E205-BB44-B12A-46FBAC30F5F9}"/>
              </a:ext>
            </a:extLst>
          </p:cNvPr>
          <p:cNvSpPr txBox="1"/>
          <p:nvPr/>
        </p:nvSpPr>
        <p:spPr>
          <a:xfrm>
            <a:off x="6440780" y="5443630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3523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7152-63CD-AE49-A278-B4ED5AC7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467520"/>
          </a:xfrm>
        </p:spPr>
        <p:txBody>
          <a:bodyPr>
            <a:normAutofit fontScale="90000"/>
          </a:bodyPr>
          <a:lstStyle/>
          <a:p>
            <a:r>
              <a:rPr lang="en-US" dirty="0"/>
              <a:t>New Transaction - </a:t>
            </a:r>
            <a:r>
              <a:rPr lang="en-US" b="1" dirty="0"/>
              <a:t>Form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02665-C0BC-974F-BBF7-5FE5F95C3628}"/>
              </a:ext>
            </a:extLst>
          </p:cNvPr>
          <p:cNvSpPr/>
          <p:nvPr/>
        </p:nvSpPr>
        <p:spPr>
          <a:xfrm>
            <a:off x="0" y="614363"/>
            <a:ext cx="12192000" cy="591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A666D-F7C4-E74D-AA62-D9D3D0C7770A}"/>
              </a:ext>
            </a:extLst>
          </p:cNvPr>
          <p:cNvSpPr/>
          <p:nvPr/>
        </p:nvSpPr>
        <p:spPr>
          <a:xfrm>
            <a:off x="0" y="1200150"/>
            <a:ext cx="12192000" cy="671513"/>
          </a:xfrm>
          <a:prstGeom prst="rect">
            <a:avLst/>
          </a:prstGeom>
          <a:solidFill>
            <a:srgbClr val="33C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698E3-E453-584B-9F74-DFAE5E71CEBE}"/>
              </a:ext>
            </a:extLst>
          </p:cNvPr>
          <p:cNvSpPr txBox="1"/>
          <p:nvPr/>
        </p:nvSpPr>
        <p:spPr>
          <a:xfrm>
            <a:off x="4443413" y="1265512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New Transaction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09A73-5C09-CD44-8EE5-976373D69D43}"/>
              </a:ext>
            </a:extLst>
          </p:cNvPr>
          <p:cNvSpPr txBox="1"/>
          <p:nvPr/>
        </p:nvSpPr>
        <p:spPr>
          <a:xfrm>
            <a:off x="114300" y="1896388"/>
            <a:ext cx="668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info about this page blah blah blah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DF694-761E-D141-9151-BC421C8CB3B4}"/>
              </a:ext>
            </a:extLst>
          </p:cNvPr>
          <p:cNvSpPr txBox="1"/>
          <p:nvPr/>
        </p:nvSpPr>
        <p:spPr>
          <a:xfrm>
            <a:off x="330858" y="251149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Amount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0424D7-D2CB-AB42-971F-160D980057C0}"/>
              </a:ext>
            </a:extLst>
          </p:cNvPr>
          <p:cNvGrpSpPr/>
          <p:nvPr/>
        </p:nvGrpSpPr>
        <p:grpSpPr>
          <a:xfrm>
            <a:off x="-728668" y="829604"/>
            <a:ext cx="3629025" cy="1361281"/>
            <a:chOff x="4443413" y="829604"/>
            <a:chExt cx="3629025" cy="136128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802B3C-7598-A84A-AB85-81F83B037CA9}"/>
                </a:ext>
              </a:extLst>
            </p:cNvPr>
            <p:cNvSpPr txBox="1"/>
            <p:nvPr/>
          </p:nvSpPr>
          <p:spPr>
            <a:xfrm>
              <a:off x="4443413" y="1265512"/>
              <a:ext cx="36290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bg1">
                      <a:lumMod val="95000"/>
                    </a:schemeClr>
                  </a:solidFill>
                </a:rPr>
                <a:t>Budgee</a:t>
              </a:r>
              <a:endParaRPr lang="en-US" sz="28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C1BBF9C-9935-954A-96F1-FA18B087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663121" y="829604"/>
              <a:ext cx="1361281" cy="136128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7637DA-49CE-7F42-B5C7-6995D15D8689}"/>
              </a:ext>
            </a:extLst>
          </p:cNvPr>
          <p:cNvGrpSpPr/>
          <p:nvPr/>
        </p:nvGrpSpPr>
        <p:grpSpPr>
          <a:xfrm>
            <a:off x="-299038" y="784288"/>
            <a:ext cx="10700330" cy="350609"/>
            <a:chOff x="-299038" y="784288"/>
            <a:chExt cx="10700330" cy="35060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29C761E-991C-B14A-AAFA-AD718273B549}"/>
                </a:ext>
              </a:extLst>
            </p:cNvPr>
            <p:cNvSpPr txBox="1"/>
            <p:nvPr/>
          </p:nvSpPr>
          <p:spPr>
            <a:xfrm>
              <a:off x="1469553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Spending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37AD5C7-1BF9-034A-8036-6B2E1FA70E11}"/>
                </a:ext>
              </a:extLst>
            </p:cNvPr>
            <p:cNvSpPr txBox="1"/>
            <p:nvPr/>
          </p:nvSpPr>
          <p:spPr>
            <a:xfrm>
              <a:off x="3238144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Merchants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C88A9F-60E2-584E-887F-E9A220171463}"/>
                </a:ext>
              </a:extLst>
            </p:cNvPr>
            <p:cNvSpPr txBox="1"/>
            <p:nvPr/>
          </p:nvSpPr>
          <p:spPr>
            <a:xfrm>
              <a:off x="5006735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My Buy Tags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8045C3-7BFD-A447-98F2-1C159834A0CA}"/>
                </a:ext>
              </a:extLst>
            </p:cNvPr>
            <p:cNvSpPr txBox="1"/>
            <p:nvPr/>
          </p:nvSpPr>
          <p:spPr>
            <a:xfrm>
              <a:off x="6775326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New Transaction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319B16-B685-2B4C-9AB4-87E625508190}"/>
                </a:ext>
              </a:extLst>
            </p:cNvPr>
            <p:cNvSpPr txBox="1"/>
            <p:nvPr/>
          </p:nvSpPr>
          <p:spPr>
            <a:xfrm>
              <a:off x="8543917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Edit Transactions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6F905-45BC-014F-8314-3894BC921972}"/>
                </a:ext>
              </a:extLst>
            </p:cNvPr>
            <p:cNvSpPr txBox="1"/>
            <p:nvPr/>
          </p:nvSpPr>
          <p:spPr>
            <a:xfrm>
              <a:off x="-299038" y="784288"/>
              <a:ext cx="1857375" cy="350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Home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698F78-812F-154C-8248-323F6DA439FC}"/>
              </a:ext>
            </a:extLst>
          </p:cNvPr>
          <p:cNvGrpSpPr/>
          <p:nvPr/>
        </p:nvGrpSpPr>
        <p:grpSpPr>
          <a:xfrm>
            <a:off x="991486" y="5294380"/>
            <a:ext cx="1857375" cy="584775"/>
            <a:chOff x="616738" y="5881340"/>
            <a:chExt cx="1857375" cy="58477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5822477-E89C-3540-A618-F0C38CD0B066}"/>
                </a:ext>
              </a:extLst>
            </p:cNvPr>
            <p:cNvSpPr/>
            <p:nvPr/>
          </p:nvSpPr>
          <p:spPr>
            <a:xfrm>
              <a:off x="842957" y="5907886"/>
              <a:ext cx="1404937" cy="535782"/>
            </a:xfrm>
            <a:prstGeom prst="roundRect">
              <a:avLst/>
            </a:prstGeom>
            <a:solidFill>
              <a:srgbClr val="33C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D624A6-57CF-2C48-B4F6-AEF095061E7C}"/>
                </a:ext>
              </a:extLst>
            </p:cNvPr>
            <p:cNvSpPr txBox="1"/>
            <p:nvPr/>
          </p:nvSpPr>
          <p:spPr>
            <a:xfrm>
              <a:off x="616738" y="5881340"/>
              <a:ext cx="18573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95000"/>
                    </a:schemeClr>
                  </a:solidFill>
                </a:rPr>
                <a:t>Add New Transaction</a:t>
              </a: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7E89A15D-5480-1545-82FF-3E2176692D23}"/>
              </a:ext>
            </a:extLst>
          </p:cNvPr>
          <p:cNvSpPr/>
          <p:nvPr/>
        </p:nvSpPr>
        <p:spPr>
          <a:xfrm>
            <a:off x="1992652" y="246364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52CA45-C004-584D-9552-B5FBB5ABF9D2}"/>
              </a:ext>
            </a:extLst>
          </p:cNvPr>
          <p:cNvSpPr txBox="1"/>
          <p:nvPr/>
        </p:nvSpPr>
        <p:spPr>
          <a:xfrm>
            <a:off x="2261052" y="2531226"/>
            <a:ext cx="8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B6F1F5-95BF-F942-AC07-941B72C6B257}"/>
              </a:ext>
            </a:extLst>
          </p:cNvPr>
          <p:cNvSpPr txBox="1"/>
          <p:nvPr/>
        </p:nvSpPr>
        <p:spPr>
          <a:xfrm>
            <a:off x="330858" y="3229351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Merchant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944953-BF27-C74B-A012-311D56813CF3}"/>
              </a:ext>
            </a:extLst>
          </p:cNvPr>
          <p:cNvSpPr/>
          <p:nvPr/>
        </p:nvSpPr>
        <p:spPr>
          <a:xfrm>
            <a:off x="1992652" y="3181502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F30DD-6F25-FC4B-8DBE-64D5C0212FAD}"/>
              </a:ext>
            </a:extLst>
          </p:cNvPr>
          <p:cNvSpPr txBox="1"/>
          <p:nvPr/>
        </p:nvSpPr>
        <p:spPr>
          <a:xfrm>
            <a:off x="1992652" y="3249086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1E7CC7-CBB4-1941-B334-83F6A7E7B1C7}"/>
              </a:ext>
            </a:extLst>
          </p:cNvPr>
          <p:cNvSpPr txBox="1"/>
          <p:nvPr/>
        </p:nvSpPr>
        <p:spPr>
          <a:xfrm>
            <a:off x="-215153" y="30173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FD4B78C-EA24-5B49-8D4F-D1784D8B36F0}"/>
              </a:ext>
            </a:extLst>
          </p:cNvPr>
          <p:cNvSpPr txBox="1"/>
          <p:nvPr/>
        </p:nvSpPr>
        <p:spPr>
          <a:xfrm>
            <a:off x="323018" y="390612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Buy Tag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557F4F-9ACB-9544-BD1F-FD17C2C465B2}"/>
              </a:ext>
            </a:extLst>
          </p:cNvPr>
          <p:cNvSpPr/>
          <p:nvPr/>
        </p:nvSpPr>
        <p:spPr>
          <a:xfrm>
            <a:off x="1984812" y="3858271"/>
            <a:ext cx="1131446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DF649A-7EA8-AF41-A4CE-7D49E2D04554}"/>
              </a:ext>
            </a:extLst>
          </p:cNvPr>
          <p:cNvSpPr txBox="1"/>
          <p:nvPr/>
        </p:nvSpPr>
        <p:spPr>
          <a:xfrm>
            <a:off x="1984812" y="3925855"/>
            <a:ext cx="113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B143E2-198E-454E-87CD-E58A582916F5}"/>
              </a:ext>
            </a:extLst>
          </p:cNvPr>
          <p:cNvSpPr txBox="1"/>
          <p:nvPr/>
        </p:nvSpPr>
        <p:spPr>
          <a:xfrm>
            <a:off x="323018" y="4532375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33C1C4"/>
                </a:solidFill>
              </a:rPr>
              <a:t>Essential?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DA367E-2A81-B34A-ADB4-EF5DB67FE23A}"/>
              </a:ext>
            </a:extLst>
          </p:cNvPr>
          <p:cNvSpPr/>
          <p:nvPr/>
        </p:nvSpPr>
        <p:spPr>
          <a:xfrm>
            <a:off x="1984812" y="4484526"/>
            <a:ext cx="1599122" cy="5107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3814EA-4434-474A-AF11-FECB5E35A2FA}"/>
              </a:ext>
            </a:extLst>
          </p:cNvPr>
          <p:cNvSpPr txBox="1"/>
          <p:nvPr/>
        </p:nvSpPr>
        <p:spPr>
          <a:xfrm>
            <a:off x="1984811" y="4552110"/>
            <a:ext cx="1857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Dropdown Y/N</a:t>
            </a:r>
          </a:p>
        </p:txBody>
      </p:sp>
    </p:spTree>
    <p:extLst>
      <p:ext uri="{BB962C8B-B14F-4D97-AF65-F5344CB8AC3E}">
        <p14:creationId xmlns:p14="http://schemas.microsoft.com/office/powerpoint/2010/main" val="159599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2191</Words>
  <Application>Microsoft Macintosh PowerPoint</Application>
  <PresentationFormat>Widescreen</PresentationFormat>
  <Paragraphs>893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PowerPoint Presentation</vt:lpstr>
      <vt:lpstr>Structure</vt:lpstr>
      <vt:lpstr>Budgee Tour</vt:lpstr>
      <vt:lpstr>PowerPoint Presentation</vt:lpstr>
      <vt:lpstr>PowerPoint Presentation</vt:lpstr>
      <vt:lpstr>My Transactions – Table – Buttons - Fields</vt:lpstr>
      <vt:lpstr>My Merchants – Table – Buttons - Fields</vt:lpstr>
      <vt:lpstr>My Buy Tags – Table – Buttons - Fields</vt:lpstr>
      <vt:lpstr>New Transaction - Form</vt:lpstr>
      <vt:lpstr>Edit/Delete Transaction - Display</vt:lpstr>
      <vt:lpstr>Edit/Delete Transaction - Form</vt:lpstr>
      <vt:lpstr>PowerPoint Presentation</vt:lpstr>
      <vt:lpstr>Tables</vt:lpstr>
      <vt:lpstr>Tables</vt:lpstr>
      <vt:lpstr>Tables</vt:lpstr>
      <vt:lpstr>Tables</vt:lpstr>
      <vt:lpstr>Table Dependencies</vt:lpstr>
      <vt:lpstr>PowerPoint Presentation</vt:lpstr>
      <vt:lpstr>Function rationale – Page 1 - Merchants</vt:lpstr>
      <vt:lpstr>Function rationale – Page 2 – Merchants/Budgets</vt:lpstr>
      <vt:lpstr>PowerPoint Presentation</vt:lpstr>
      <vt:lpstr>Classes</vt:lpstr>
      <vt:lpstr>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I’d like to add to the app:</vt:lpstr>
      <vt:lpstr>What I’ve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 Ford</dc:creator>
  <cp:lastModifiedBy>Cat Ford</cp:lastModifiedBy>
  <cp:revision>19</cp:revision>
  <dcterms:created xsi:type="dcterms:W3CDTF">2018-11-14T17:41:55Z</dcterms:created>
  <dcterms:modified xsi:type="dcterms:W3CDTF">2018-11-14T22:08:06Z</dcterms:modified>
</cp:coreProperties>
</file>