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9" r:id="rId2"/>
    <p:sldId id="1626" r:id="rId3"/>
    <p:sldId id="1622" r:id="rId4"/>
    <p:sldId id="1674" r:id="rId5"/>
    <p:sldId id="264" r:id="rId6"/>
    <p:sldId id="1675" r:id="rId7"/>
    <p:sldId id="1668" r:id="rId8"/>
    <p:sldId id="1644" r:id="rId9"/>
    <p:sldId id="1636" r:id="rId10"/>
    <p:sldId id="1623" r:id="rId11"/>
    <p:sldId id="1669" r:id="rId12"/>
    <p:sldId id="2005" r:id="rId13"/>
    <p:sldId id="1662" r:id="rId14"/>
    <p:sldId id="1667" r:id="rId15"/>
    <p:sldId id="1628" r:id="rId16"/>
    <p:sldId id="1645" r:id="rId17"/>
    <p:sldId id="1646" r:id="rId18"/>
    <p:sldId id="1647" r:id="rId19"/>
    <p:sldId id="2007" r:id="rId20"/>
    <p:sldId id="2008" r:id="rId21"/>
    <p:sldId id="1648" r:id="rId22"/>
    <p:sldId id="1665" r:id="rId23"/>
    <p:sldId id="1653" r:id="rId24"/>
    <p:sldId id="1680" r:id="rId25"/>
    <p:sldId id="1650" r:id="rId26"/>
    <p:sldId id="1681" r:id="rId27"/>
    <p:sldId id="1664" r:id="rId28"/>
    <p:sldId id="1660" r:id="rId29"/>
    <p:sldId id="1676" r:id="rId30"/>
    <p:sldId id="1677" r:id="rId31"/>
    <p:sldId id="1678" r:id="rId32"/>
    <p:sldId id="1679" r:id="rId33"/>
    <p:sldId id="1666" r:id="rId34"/>
    <p:sldId id="1659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85" autoAdjust="0"/>
    <p:restoredTop sz="92890" autoAdjust="0"/>
  </p:normalViewPr>
  <p:slideViewPr>
    <p:cSldViewPr snapToGrid="0">
      <p:cViewPr>
        <p:scale>
          <a:sx n="50" d="100"/>
          <a:sy n="50" d="100"/>
        </p:scale>
        <p:origin x="6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8D94F-EDA7-4BCF-8034-DD238B4D6536}" type="datetimeFigureOut">
              <a:rPr lang="zh-TW" altLang="en-US" smtClean="0"/>
              <a:t>2022/2/18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3F88-B9BD-447F-AABD-E329B0AA1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14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the prerequisite exam?</a:t>
            </a:r>
          </a:p>
          <a:p>
            <a:r>
              <a:rPr lang="zh-TW" altLang="en-US" dirty="0"/>
              <a:t>版本問題助教不處理</a:t>
            </a:r>
            <a:endParaRPr lang="en-US" altLang="zh-TW" dirty="0"/>
          </a:p>
          <a:p>
            <a:r>
              <a:rPr lang="zh-TW" altLang="en-US" dirty="0"/>
              <a:t>本課程不提供運算資源</a:t>
            </a:r>
            <a:endParaRPr lang="en-US" altLang="zh-TW" dirty="0"/>
          </a:p>
          <a:p>
            <a:r>
              <a:rPr lang="zh-TW" altLang="en-US" dirty="0"/>
              <a:t>系學會發運算資源</a:t>
            </a:r>
            <a:endParaRPr lang="en-US" altLang="zh-TW" dirty="0"/>
          </a:p>
          <a:p>
            <a:r>
              <a:rPr lang="zh-TW" altLang="en-US" dirty="0"/>
              <a:t>直接取 </a:t>
            </a:r>
            <a:r>
              <a:rPr lang="en-US" altLang="zh-TW" dirty="0"/>
              <a:t>30 </a:t>
            </a:r>
            <a:r>
              <a:rPr lang="zh-TW" altLang="en-US" dirty="0"/>
              <a:t>名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旁聽生請寄信給助教，可以加入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NTU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大助教照片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 results selected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程式抄襲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去年的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leaderboard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是否關閉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===</a:t>
            </a:r>
          </a:p>
          <a:p>
            <a:r>
              <a:rPr lang="zh-TW" altLang="en-US" dirty="0"/>
              <a:t>助教信箱</a:t>
            </a:r>
            <a:endParaRPr lang="en-US" altLang="zh-TW" dirty="0"/>
          </a:p>
          <a:p>
            <a:r>
              <a:rPr lang="zh-TW" altLang="en-US" dirty="0"/>
              <a:t>助教時間</a:t>
            </a:r>
            <a:endParaRPr lang="en-US" altLang="zh-TW" dirty="0"/>
          </a:p>
          <a:p>
            <a:r>
              <a:rPr lang="zh-TW" altLang="en-US" dirty="0"/>
              <a:t>課程網也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42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修過智慧醫療程式設計或醫學概論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975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衝堂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146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Option 2 is recommended.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705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換助教頭像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08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20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人生是不公平的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61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/>
              <a:t>Time: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203F88-B9BD-447F-AABD-E329B0AA1CE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83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Kaggle </a:t>
            </a:r>
            <a:r>
              <a:rPr lang="zh-TW" altLang="en-US" dirty="0"/>
              <a:t>是一個龐大的資料科學社群，上面有各種資料分析的競賽。本 學期的部份作業也會使用到 </a:t>
            </a:r>
            <a:r>
              <a:rPr lang="en-US" altLang="zh-TW" dirty="0"/>
              <a:t>Kaggle </a:t>
            </a:r>
            <a:r>
              <a:rPr lang="zh-TW" altLang="en-US" dirty="0"/>
              <a:t>上的 </a:t>
            </a:r>
            <a:r>
              <a:rPr lang="en-US" altLang="zh-TW" dirty="0"/>
              <a:t>in-class competition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203F88-B9BD-447F-AABD-E329B0AA1CE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74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致敬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?</a:t>
            </a:r>
          </a:p>
          <a:p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====</a:t>
            </a:r>
          </a:p>
          <a:p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Lending your codes to others or allowing others to copy your work will be considered as collusion and thus receiving the same punishment as the plagiarist.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67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致敬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?</a:t>
            </a:r>
          </a:p>
          <a:p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====</a:t>
            </a:r>
          </a:p>
          <a:p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Lending your codes to others or allowing others to copy your work will be considered as collusion and thus receiving the same punishment as the plagiarist.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588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請不要抄襲同學的作業和程式碼、 也不會把程式碼和結果借給其他同學看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我們無法分辨無法分辨抄襲和被抄襲，兩份作業都視同抄襲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同學包含這學期和過去修過課的同學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每一個作業都有規定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上述問題，第一次抓到當次作業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分，第二次犯就直接當掉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決不寬容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其他上述沒有規定的事項，由老師和助教按照公序良俗與公平性來處理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上述問題，第一次抓到當次作業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分，第二次犯就直接當掉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決不寬容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其他上述沒有規定的事項，由老師和助教按照公序良俗與公平性來處理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89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請不要抄襲同學的作業和程式碼、 也不會把程式碼和結果借給其他同學看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我們無法分辨無法分辨抄襲和被抄襲，兩份作業都視同抄襲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同學包含這學期和過去修過課的同學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每一個作業都有規定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上述問題，第一次抓到當次作業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分，第二次犯就直接當掉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決不寬容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其他上述沒有規定的事項，由老師和助教按照公序良俗與公平性來處理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上述問題，第一次抓到當次作業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分，第二次犯就直接當掉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決不寬容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其他上述沒有規定的事項，由老師和助教按照公序良俗與公平性來處理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1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2022/2/18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05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2022/2/18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68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2022/2/18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2022/2/18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26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2022/2/18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54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2022/2/18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9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2022/2/18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22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2022/2/18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7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2022/2/18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99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2022/2/18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6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2022/2/18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02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9846-EF3C-445C-BC52-87DBD8F5A0B7}" type="datetimeFigureOut">
              <a:rPr lang="zh-TW" altLang="en-US" smtClean="0"/>
              <a:t>2022/2/18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58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43" y="450223"/>
            <a:ext cx="674827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srgbClr val="404040"/>
              </a:solidFill>
              <a:latin typeface="Calibri" panose="020F0502020204030204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345F202-9645-4D41-BC5C-0DF824030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1" y="1111088"/>
            <a:ext cx="5767578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 </a:t>
            </a:r>
            <a:r>
              <a:rPr lang="zh-TW" altLang="en-US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br>
              <a:rPr lang="en-US" altLang="zh-TW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課程規定</a:t>
            </a:r>
            <a:endParaRPr lang="zh-TW" altLang="en-US" sz="5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21271"/>
            <a:ext cx="84582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01657B-60F8-4D82-8A0D-F6C5C4D5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4" y="4843004"/>
            <a:ext cx="7509510" cy="1234345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sz="3200" dirty="0">
                <a:solidFill>
                  <a:srgbClr val="1B1B1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r>
              <a:rPr lang="zh-TW" altLang="en-US" sz="3200" dirty="0">
                <a:solidFill>
                  <a:srgbClr val="1B1B1B"/>
                </a:solidFill>
              </a:rPr>
              <a:t>  </a:t>
            </a:r>
            <a:endParaRPr lang="en-US" altLang="zh-TW" sz="3200" dirty="0">
              <a:solidFill>
                <a:srgbClr val="1B1B1B"/>
              </a:solidFill>
            </a:endParaRPr>
          </a:p>
          <a:p>
            <a:pPr algn="l"/>
            <a:r>
              <a:rPr lang="en-US" altLang="zh-TW" sz="3200" dirty="0">
                <a:solidFill>
                  <a:srgbClr val="1B1B1B"/>
                </a:solidFill>
              </a:rPr>
              <a:t>Hung-yi Lee</a:t>
            </a:r>
            <a:endParaRPr lang="zh-TW" altLang="en-US" sz="3200" dirty="0">
              <a:solidFill>
                <a:srgbClr val="1B1B1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4508" y="450221"/>
            <a:ext cx="1586592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0DB5CF-2BCD-4369-A87E-07497A782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3251" y="2746714"/>
            <a:ext cx="1364575" cy="136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4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FC329-EBCB-4936-8195-322409AD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Disclaimers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B2ADC5-8286-4A1C-B5A0-E93019BF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401"/>
            <a:ext cx="7886700" cy="4778376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This course will NOT teach Python.</a:t>
            </a:r>
          </a:p>
          <a:p>
            <a:r>
              <a:rPr lang="en-US" altLang="zh-TW" sz="2400" dirty="0"/>
              <a:t>This course will NOT teach any Python package, except </a:t>
            </a:r>
            <a:r>
              <a:rPr lang="en-US" altLang="zh-TW" sz="2400" dirty="0" err="1"/>
              <a:t>PyTorch</a:t>
            </a:r>
            <a:r>
              <a:rPr lang="en-US" altLang="zh-TW" sz="2400" dirty="0"/>
              <a:t>. </a:t>
            </a:r>
          </a:p>
          <a:p>
            <a:r>
              <a:rPr lang="en-US" altLang="zh-TW" sz="2400" dirty="0"/>
              <a:t>Only focus on ML. TAs do not have to answer questions not related to ML or </a:t>
            </a:r>
            <a:r>
              <a:rPr lang="en-US" altLang="zh-TW" sz="2400" dirty="0" err="1"/>
              <a:t>PyTorch</a:t>
            </a:r>
            <a:r>
              <a:rPr lang="en-US" altLang="zh-TW" sz="2400" dirty="0"/>
              <a:t>.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en-US" altLang="zh-TW" sz="2400" dirty="0"/>
              <a:t>All TAs’ sample codes can be run on </a:t>
            </a:r>
            <a:r>
              <a:rPr lang="en-US" altLang="zh-TW" sz="2400" dirty="0" err="1"/>
              <a:t>Colab</a:t>
            </a:r>
            <a:r>
              <a:rPr lang="en-US" altLang="zh-TW" sz="2400" dirty="0"/>
              <a:t>. If you use your own device, TAs have no obligation to solve all problems. </a:t>
            </a:r>
          </a:p>
          <a:p>
            <a:r>
              <a:rPr lang="en-US" altLang="zh-TW" sz="2400" dirty="0"/>
              <a:t>TAs have no obligation to help you pass the baselines. </a:t>
            </a:r>
          </a:p>
          <a:p>
            <a:r>
              <a:rPr lang="en-US" altLang="zh-TW" sz="2400" dirty="0">
                <a:solidFill>
                  <a:srgbClr val="202124"/>
                </a:solidFill>
              </a:rPr>
              <a:t>This course will NOT provide computing resources.</a:t>
            </a:r>
            <a:endParaRPr lang="zh-TW" altLang="en-US" sz="2400" dirty="0"/>
          </a:p>
          <a:p>
            <a:r>
              <a:rPr lang="en-US" altLang="zh-TW" sz="2400" dirty="0"/>
              <a:t>When it comes to network training, your efforts are not always proportional to your performance. </a:t>
            </a:r>
          </a:p>
          <a:p>
            <a:r>
              <a:rPr lang="en-US" altLang="zh-TW" sz="2400" dirty="0">
                <a:solidFill>
                  <a:srgbClr val="202124"/>
                </a:solidFill>
              </a:rPr>
              <a:t>Network training can take a long time.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66509F-2687-4177-8A31-848C684831C5}"/>
              </a:ext>
            </a:extLst>
          </p:cNvPr>
          <p:cNvSpPr txBox="1"/>
          <p:nvPr/>
        </p:nvSpPr>
        <p:spPr>
          <a:xfrm>
            <a:off x="6407523" y="5764953"/>
            <a:ext cx="2107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培養強健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的心理素質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2532F3A-8744-46D0-B7E4-AE27D98D4BF1}"/>
              </a:ext>
            </a:extLst>
          </p:cNvPr>
          <p:cNvSpPr/>
          <p:nvPr/>
        </p:nvSpPr>
        <p:spPr>
          <a:xfrm>
            <a:off x="628650" y="5360894"/>
            <a:ext cx="8301317" cy="128884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01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5E004-D57B-498C-BC5A-71088DEF6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Lecture Schedule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58069D-F3CC-4C7B-AF87-5F6D88C3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1" y="3602038"/>
            <a:ext cx="8749145" cy="1655762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499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26C58-8D6D-41D6-82E0-BE31C556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課程網站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1AF424-54AF-46D5-9C9E-7122825316A5}"/>
              </a:ext>
            </a:extLst>
          </p:cNvPr>
          <p:cNvSpPr txBox="1"/>
          <p:nvPr/>
        </p:nvSpPr>
        <p:spPr>
          <a:xfrm>
            <a:off x="3069995" y="103750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https://speech.ee.ntu.edu.tw/~hylee/ml/2022-spring.php</a:t>
            </a:r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7191EEF0-0FF6-412E-B01A-AE3B644DF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" y="1894510"/>
          <a:ext cx="7886700" cy="378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點陣圖影像" r:id="rId3" imgW="9210600" imgH="4429080" progId="Paint.Picture">
                  <p:embed/>
                </p:oleObj>
              </mc:Choice>
              <mc:Fallback>
                <p:oleObj name="點陣圖影像" r:id="rId3" imgW="9210600" imgH="4429080" progId="Paint.Picture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7191EEF0-0FF6-412E-B01A-AE3B644DFD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894510"/>
                        <a:ext cx="7886700" cy="3785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: 圓角 6">
            <a:extLst>
              <a:ext uri="{FF2B5EF4-FFF2-40B4-BE49-F238E27FC236}">
                <a16:creationId xmlns:a16="http://schemas.microsoft.com/office/drawing/2014/main" id="{32EDBB28-ADFC-452E-8A3B-5CCBE451BA5D}"/>
              </a:ext>
            </a:extLst>
          </p:cNvPr>
          <p:cNvSpPr/>
          <p:nvPr/>
        </p:nvSpPr>
        <p:spPr>
          <a:xfrm>
            <a:off x="2926080" y="1894510"/>
            <a:ext cx="807720" cy="37852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9DF40C6-C1B6-48DB-AEE5-2F1249EB32BB}"/>
              </a:ext>
            </a:extLst>
          </p:cNvPr>
          <p:cNvSpPr/>
          <p:nvPr/>
        </p:nvSpPr>
        <p:spPr>
          <a:xfrm>
            <a:off x="6596380" y="1894510"/>
            <a:ext cx="1880870" cy="378520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FA0B74F-3284-4EF4-8189-941C920E4F06}"/>
              </a:ext>
            </a:extLst>
          </p:cNvPr>
          <p:cNvSpPr/>
          <p:nvPr/>
        </p:nvSpPr>
        <p:spPr>
          <a:xfrm>
            <a:off x="4507867" y="1894510"/>
            <a:ext cx="622933" cy="37852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D1920C7-E48C-4284-B236-21EF292FF82C}"/>
              </a:ext>
            </a:extLst>
          </p:cNvPr>
          <p:cNvSpPr txBox="1"/>
          <p:nvPr/>
        </p:nvSpPr>
        <p:spPr>
          <a:xfrm>
            <a:off x="2411235" y="1432845"/>
            <a:ext cx="1870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上課前看完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1977F0-61D1-4B53-BCF3-7F9EDE7CFC29}"/>
              </a:ext>
            </a:extLst>
          </p:cNvPr>
          <p:cNvSpPr txBox="1"/>
          <p:nvPr/>
        </p:nvSpPr>
        <p:spPr>
          <a:xfrm>
            <a:off x="4071506" y="1416219"/>
            <a:ext cx="148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上課補充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E05F764-54CC-41B4-A489-8BD2DA5E6DB4}"/>
              </a:ext>
            </a:extLst>
          </p:cNvPr>
          <p:cNvSpPr txBox="1"/>
          <p:nvPr/>
        </p:nvSpPr>
        <p:spPr>
          <a:xfrm>
            <a:off x="6431745" y="1408540"/>
            <a:ext cx="220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額外補充資料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0E47A1-E74F-4BDF-BED8-5CB27ED4AFFD}"/>
              </a:ext>
            </a:extLst>
          </p:cNvPr>
          <p:cNvSpPr txBox="1"/>
          <p:nvPr/>
        </p:nvSpPr>
        <p:spPr>
          <a:xfrm>
            <a:off x="1302819" y="6135277"/>
            <a:ext cx="653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每一個主題都有一個對應的作業</a:t>
            </a:r>
          </a:p>
        </p:txBody>
      </p:sp>
    </p:spTree>
    <p:extLst>
      <p:ext uri="{BB962C8B-B14F-4D97-AF65-F5344CB8AC3E}">
        <p14:creationId xmlns:p14="http://schemas.microsoft.com/office/powerpoint/2010/main" val="250593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5967E-6D22-4DA4-9FD8-661C600B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Lecture Schedule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686F81-3A54-4652-882E-930C239C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zh-TW" dirty="0"/>
              <a:t>Watch assigned videos before the lecture </a:t>
            </a:r>
          </a:p>
          <a:p>
            <a:r>
              <a:rPr lang="en-US" altLang="zh-TW" dirty="0"/>
              <a:t>During lecture</a:t>
            </a:r>
          </a:p>
          <a:p>
            <a:pPr lvl="1"/>
            <a:r>
              <a:rPr lang="en-US" altLang="zh-TW" sz="2800" dirty="0"/>
              <a:t>Teach something new (usually 1 hour) or invited speakers</a:t>
            </a:r>
          </a:p>
          <a:p>
            <a:pPr lvl="2"/>
            <a:r>
              <a:rPr lang="en-US" altLang="zh-TW" sz="2800" dirty="0"/>
              <a:t>Not directly related to assignments </a:t>
            </a:r>
          </a:p>
          <a:p>
            <a:pPr lvl="1"/>
            <a:r>
              <a:rPr lang="en-US" altLang="zh-TW" sz="2800" dirty="0"/>
              <a:t>Assignment announcement by TA</a:t>
            </a:r>
          </a:p>
          <a:p>
            <a:pPr lvl="1"/>
            <a:r>
              <a:rPr lang="en-US" altLang="zh-TW" sz="2800" dirty="0"/>
              <a:t>We will usually finish the lectures before 6:20 p.m. </a:t>
            </a:r>
          </a:p>
          <a:p>
            <a:r>
              <a:rPr lang="en-US" altLang="zh-TW" dirty="0"/>
              <a:t>You can complete this course online. </a:t>
            </a:r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55487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5E004-D57B-498C-BC5A-71088DEF6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Kaggle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58069D-F3CC-4C7B-AF87-5F6D88C35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3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99868-BE1C-42CF-813C-FBE5D8D3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Kaggle (JudgeBoi is similar)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01335E-29A9-42C7-84A4-4F52F33B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0" y="1922918"/>
            <a:ext cx="8128000" cy="3707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7DED9BD-D434-45E6-91F7-CF053090F01C}"/>
              </a:ext>
            </a:extLst>
          </p:cNvPr>
          <p:cNvSpPr txBox="1"/>
          <p:nvPr/>
        </p:nvSpPr>
        <p:spPr>
          <a:xfrm>
            <a:off x="369662" y="5765518"/>
            <a:ext cx="891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Some assignments are in-class competition on Kaggle.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0CC5DB0-BE54-4D0A-BE0A-85462C7FDF40}"/>
              </a:ext>
            </a:extLst>
          </p:cNvPr>
          <p:cNvSpPr txBox="1"/>
          <p:nvPr/>
        </p:nvSpPr>
        <p:spPr>
          <a:xfrm>
            <a:off x="628652" y="1321357"/>
            <a:ext cx="2999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https://www.kaggle.com/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AE7AA0-CE31-46D5-B166-3A46A877E50D}"/>
              </a:ext>
            </a:extLst>
          </p:cNvPr>
          <p:cNvSpPr txBox="1"/>
          <p:nvPr/>
        </p:nvSpPr>
        <p:spPr>
          <a:xfrm>
            <a:off x="369662" y="6227183"/>
            <a:ext cx="6960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Register a Kaggle account by yourself. 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706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8EEFAF-FCD8-4E87-8365-FF7FA55AE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5" y="691635"/>
            <a:ext cx="8152493" cy="5474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0FC2FB7-D25B-48E8-A254-55C263351084}"/>
              </a:ext>
            </a:extLst>
          </p:cNvPr>
          <p:cNvSpPr/>
          <p:nvPr/>
        </p:nvSpPr>
        <p:spPr>
          <a:xfrm>
            <a:off x="1359807" y="4468978"/>
            <a:ext cx="1494972" cy="333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49E378F-4372-4272-B044-88FF2A77A5D2}"/>
              </a:ext>
            </a:extLst>
          </p:cNvPr>
          <p:cNvSpPr/>
          <p:nvPr/>
        </p:nvSpPr>
        <p:spPr>
          <a:xfrm>
            <a:off x="6251125" y="4468978"/>
            <a:ext cx="714827" cy="333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13849E9-F426-4CFD-AF78-7A620D71FBCD}"/>
              </a:ext>
            </a:extLst>
          </p:cNvPr>
          <p:cNvSpPr/>
          <p:nvPr/>
        </p:nvSpPr>
        <p:spPr>
          <a:xfrm>
            <a:off x="6621236" y="4752005"/>
            <a:ext cx="1066800" cy="393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score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EDB88D1-3101-4BD6-90B6-DA90C4B0663B}"/>
              </a:ext>
            </a:extLst>
          </p:cNvPr>
          <p:cNvSpPr/>
          <p:nvPr/>
        </p:nvSpPr>
        <p:spPr>
          <a:xfrm>
            <a:off x="2714628" y="4759778"/>
            <a:ext cx="2092323" cy="393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display name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6841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C8E2C-390C-48E7-B7F4-AD34E407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Kaggle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7FDC2-C3CD-4541-9545-E0303B208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display name should be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Example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30FEC2F-2FDC-4223-AAC7-271B74A8CA77}"/>
              </a:ext>
            </a:extLst>
          </p:cNvPr>
          <p:cNvSpPr txBox="1"/>
          <p:nvPr/>
        </p:nvSpPr>
        <p:spPr>
          <a:xfrm>
            <a:off x="1955800" y="2273289"/>
            <a:ext cx="561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&lt;STUDENT ID&gt;</a:t>
            </a:r>
            <a:r>
              <a:rPr lang="en-US" altLang="zh-TW" sz="32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_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&lt;ANY THING&gt;</a:t>
            </a:r>
            <a:endParaRPr lang="zh-TW" altLang="en-US" sz="3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81661F6-52B6-4C4A-8150-AFF65CC27DDA}"/>
              </a:ext>
            </a:extLst>
          </p:cNvPr>
          <p:cNvCxnSpPr/>
          <p:nvPr/>
        </p:nvCxnSpPr>
        <p:spPr>
          <a:xfrm flipH="1">
            <a:off x="3403600" y="2770780"/>
            <a:ext cx="241300" cy="268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3721CC09-8C49-4FD1-85FD-ECCF25F4D7FA}"/>
              </a:ext>
            </a:extLst>
          </p:cNvPr>
          <p:cNvSpPr txBox="1"/>
          <p:nvPr/>
        </p:nvSpPr>
        <p:spPr>
          <a:xfrm>
            <a:off x="2165350" y="3093792"/>
            <a:ext cx="165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b93901106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92AC5FD-A6A7-479E-AB9F-8852E0A9D024}"/>
              </a:ext>
            </a:extLst>
          </p:cNvPr>
          <p:cNvCxnSpPr>
            <a:cxnSpLocks/>
          </p:cNvCxnSpPr>
          <p:nvPr/>
        </p:nvCxnSpPr>
        <p:spPr>
          <a:xfrm>
            <a:off x="5842001" y="2794401"/>
            <a:ext cx="238125" cy="25951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2F2889-6F3E-499A-A98C-57437477A065}"/>
              </a:ext>
            </a:extLst>
          </p:cNvPr>
          <p:cNvSpPr txBox="1"/>
          <p:nvPr/>
        </p:nvSpPr>
        <p:spPr>
          <a:xfrm>
            <a:off x="5219702" y="3034863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truly any thing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sym typeface="Wingdings" panose="05000000000000000000" pitchFamily="2" charset="2"/>
              </a:rPr>
              <a:t>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D7E13D-46C3-4497-8635-E5BB56D7D754}"/>
              </a:ext>
            </a:extLst>
          </p:cNvPr>
          <p:cNvSpPr txBox="1"/>
          <p:nvPr/>
        </p:nvSpPr>
        <p:spPr>
          <a:xfrm>
            <a:off x="3378200" y="387981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b93901106_pui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9DF6AE-581A-42EB-8672-8D47301CD982}"/>
              </a:ext>
            </a:extLst>
          </p:cNvPr>
          <p:cNvSpPr txBox="1"/>
          <p:nvPr/>
        </p:nvSpPr>
        <p:spPr>
          <a:xfrm>
            <a:off x="3384550" y="4420126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b93901106_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E5F00F7-A1AE-449B-9194-313EADF45E07}"/>
              </a:ext>
            </a:extLst>
          </p:cNvPr>
          <p:cNvSpPr txBox="1"/>
          <p:nvPr/>
        </p:nvSpPr>
        <p:spPr>
          <a:xfrm>
            <a:off x="3403600" y="495587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b93901106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puipui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7" name="乘號 16">
            <a:extLst>
              <a:ext uri="{FF2B5EF4-FFF2-40B4-BE49-F238E27FC236}">
                <a16:creationId xmlns:a16="http://schemas.microsoft.com/office/drawing/2014/main" id="{CD7BFDC1-A4CA-4D26-9FF9-F3730A7CDC3E}"/>
              </a:ext>
            </a:extLst>
          </p:cNvPr>
          <p:cNvSpPr/>
          <p:nvPr/>
        </p:nvSpPr>
        <p:spPr>
          <a:xfrm>
            <a:off x="2824939" y="4924376"/>
            <a:ext cx="526274" cy="526274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B1EF23F-A9C2-4A6E-B90C-61A01F94F3B6}"/>
              </a:ext>
            </a:extLst>
          </p:cNvPr>
          <p:cNvSpPr txBox="1"/>
          <p:nvPr/>
        </p:nvSpPr>
        <p:spPr>
          <a:xfrm>
            <a:off x="942975" y="5620558"/>
            <a:ext cx="882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We will not find your submission if your format is wrong!</a:t>
            </a:r>
            <a:endParaRPr lang="zh-TW" altLang="en-US" sz="24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1" name="圓形: 空心 20">
            <a:extLst>
              <a:ext uri="{FF2B5EF4-FFF2-40B4-BE49-F238E27FC236}">
                <a16:creationId xmlns:a16="http://schemas.microsoft.com/office/drawing/2014/main" id="{44B1FC74-5742-460B-9767-324A5F85A7A3}"/>
              </a:ext>
            </a:extLst>
          </p:cNvPr>
          <p:cNvSpPr/>
          <p:nvPr/>
        </p:nvSpPr>
        <p:spPr>
          <a:xfrm>
            <a:off x="2886022" y="3910452"/>
            <a:ext cx="358828" cy="358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0" name="圓形: 空心 19">
            <a:extLst>
              <a:ext uri="{FF2B5EF4-FFF2-40B4-BE49-F238E27FC236}">
                <a16:creationId xmlns:a16="http://schemas.microsoft.com/office/drawing/2014/main" id="{90FEA318-1161-4B7B-A3F5-93E533F5B906}"/>
              </a:ext>
            </a:extLst>
          </p:cNvPr>
          <p:cNvSpPr/>
          <p:nvPr/>
        </p:nvSpPr>
        <p:spPr>
          <a:xfrm>
            <a:off x="2886022" y="4446807"/>
            <a:ext cx="358828" cy="358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996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/>
      <p:bldP spid="21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23F5E3-4F91-4C13-8897-F15C2BE81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94" y="1985282"/>
            <a:ext cx="7886700" cy="435133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9DBCA0-6E01-417C-8720-50088E4E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9" y="851292"/>
            <a:ext cx="8152493" cy="5474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E9523D47-BB1D-4E29-9295-A80961789ADF}"/>
              </a:ext>
            </a:extLst>
          </p:cNvPr>
          <p:cNvSpPr/>
          <p:nvPr/>
        </p:nvSpPr>
        <p:spPr>
          <a:xfrm>
            <a:off x="1301751" y="4628635"/>
            <a:ext cx="1494972" cy="333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8A26DF-1E04-48EA-98F8-82EB2C60EC91}"/>
              </a:ext>
            </a:extLst>
          </p:cNvPr>
          <p:cNvSpPr/>
          <p:nvPr/>
        </p:nvSpPr>
        <p:spPr>
          <a:xfrm>
            <a:off x="6193069" y="4628635"/>
            <a:ext cx="714827" cy="333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6472894-D6F9-40AE-B971-A6DBD440476F}"/>
              </a:ext>
            </a:extLst>
          </p:cNvPr>
          <p:cNvSpPr/>
          <p:nvPr/>
        </p:nvSpPr>
        <p:spPr>
          <a:xfrm>
            <a:off x="6563180" y="4911662"/>
            <a:ext cx="1066800" cy="393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score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39375AF-3944-4C83-96A1-9004BBA2FA64}"/>
              </a:ext>
            </a:extLst>
          </p:cNvPr>
          <p:cNvSpPr/>
          <p:nvPr/>
        </p:nvSpPr>
        <p:spPr>
          <a:xfrm>
            <a:off x="2656572" y="4919435"/>
            <a:ext cx="2092323" cy="393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display name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15E1A9A-0508-4E7E-BF43-7A9BDE98D028}"/>
              </a:ext>
            </a:extLst>
          </p:cNvPr>
          <p:cNvSpPr/>
          <p:nvPr/>
        </p:nvSpPr>
        <p:spPr>
          <a:xfrm>
            <a:off x="711201" y="928917"/>
            <a:ext cx="1306286" cy="3047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3148FD9-E779-4A34-9C0A-8B788EF20D49}"/>
              </a:ext>
            </a:extLst>
          </p:cNvPr>
          <p:cNvSpPr/>
          <p:nvPr/>
        </p:nvSpPr>
        <p:spPr>
          <a:xfrm>
            <a:off x="2133601" y="928917"/>
            <a:ext cx="1306286" cy="3047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77E773-4BBC-4704-A1B1-C90AC2CE8166}"/>
              </a:ext>
            </a:extLst>
          </p:cNvPr>
          <p:cNvSpPr txBox="1"/>
          <p:nvPr/>
        </p:nvSpPr>
        <p:spPr>
          <a:xfrm>
            <a:off x="706667" y="301146"/>
            <a:ext cx="6923315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Public score: You can see it right after the submission.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2BCBB61-29DA-46C4-9F04-BA886339DD61}"/>
              </a:ext>
            </a:extLst>
          </p:cNvPr>
          <p:cNvSpPr txBox="1"/>
          <p:nvPr/>
        </p:nvSpPr>
        <p:spPr>
          <a:xfrm>
            <a:off x="2133603" y="1328548"/>
            <a:ext cx="528319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Private score: You can only see the score after the assignment deadline.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657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649CA-61F9-4834-9D82-83628A8B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Kaggle – Pokémon &amp; Digimon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2AD136-2BD3-4C77-8BC7-09706ACF1490}"/>
              </a:ext>
            </a:extLst>
          </p:cNvPr>
          <p:cNvSpPr txBox="1"/>
          <p:nvPr/>
        </p:nvSpPr>
        <p:spPr>
          <a:xfrm>
            <a:off x="245058" y="1467945"/>
            <a:ext cx="2467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Testing Data</a:t>
            </a:r>
            <a:endParaRPr lang="zh-TW" altLang="en-US" sz="2800" b="1" i="1" u="sng" dirty="0"/>
          </a:p>
        </p:txBody>
      </p:sp>
      <p:pic>
        <p:nvPicPr>
          <p:cNvPr id="12" name="圖片 11" descr="一張含有 美工圖案 的圖片&#10;&#10;自動產生的描述">
            <a:extLst>
              <a:ext uri="{FF2B5EF4-FFF2-40B4-BE49-F238E27FC236}">
                <a16:creationId xmlns:a16="http://schemas.microsoft.com/office/drawing/2014/main" id="{D780EBA8-4537-485B-9BF3-DA52CCF8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55" y="2116254"/>
            <a:ext cx="900000" cy="900000"/>
          </a:xfrm>
          <a:prstGeom prst="rect">
            <a:avLst/>
          </a:prstGeom>
        </p:spPr>
      </p:pic>
      <p:pic>
        <p:nvPicPr>
          <p:cNvPr id="14" name="圖片 13" descr="一張含有 美工圖案 的圖片&#10;&#10;自動產生的描述">
            <a:extLst>
              <a:ext uri="{FF2B5EF4-FFF2-40B4-BE49-F238E27FC236}">
                <a16:creationId xmlns:a16="http://schemas.microsoft.com/office/drawing/2014/main" id="{A6B50729-5196-484B-BBA1-115C40749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70" y="2116254"/>
            <a:ext cx="900000" cy="900000"/>
          </a:xfrm>
          <a:prstGeom prst="rect">
            <a:avLst/>
          </a:prstGeom>
        </p:spPr>
      </p:pic>
      <p:pic>
        <p:nvPicPr>
          <p:cNvPr id="16" name="圖片 15" descr="一張含有 美工圖案 的圖片&#10;&#10;自動產生的描述">
            <a:extLst>
              <a:ext uri="{FF2B5EF4-FFF2-40B4-BE49-F238E27FC236}">
                <a16:creationId xmlns:a16="http://schemas.microsoft.com/office/drawing/2014/main" id="{44FB683B-A94F-4712-B422-C119522CB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28" y="2116254"/>
            <a:ext cx="900000" cy="900000"/>
          </a:xfrm>
          <a:prstGeom prst="rect">
            <a:avLst/>
          </a:prstGeom>
        </p:spPr>
      </p:pic>
      <p:pic>
        <p:nvPicPr>
          <p:cNvPr id="18" name="圖片 17" descr="一張含有 美工圖案 的圖片&#10;&#10;自動產生的描述">
            <a:extLst>
              <a:ext uri="{FF2B5EF4-FFF2-40B4-BE49-F238E27FC236}">
                <a16:creationId xmlns:a16="http://schemas.microsoft.com/office/drawing/2014/main" id="{45A9D7F3-1EC4-4AB0-BE5E-6BD59BBFC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2" y="2116254"/>
            <a:ext cx="900000" cy="900000"/>
          </a:xfrm>
          <a:prstGeom prst="rect">
            <a:avLst/>
          </a:prstGeom>
        </p:spPr>
      </p:pic>
      <p:pic>
        <p:nvPicPr>
          <p:cNvPr id="20" name="圖片 19" descr="一張含有 美工圖案 的圖片&#10;&#10;自動產生的描述">
            <a:extLst>
              <a:ext uri="{FF2B5EF4-FFF2-40B4-BE49-F238E27FC236}">
                <a16:creationId xmlns:a16="http://schemas.microsoft.com/office/drawing/2014/main" id="{EAFC6757-2233-4650-83B7-8623844BA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841" y="2116254"/>
            <a:ext cx="900000" cy="9000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20BC9CE0-2C87-4C10-82F0-B4A882752D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44499" y="2116254"/>
            <a:ext cx="900000" cy="90000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938EC8C7-476F-4488-A422-BA7F0FABF0FC}"/>
              </a:ext>
            </a:extLst>
          </p:cNvPr>
          <p:cNvSpPr txBox="1"/>
          <p:nvPr/>
        </p:nvSpPr>
        <p:spPr>
          <a:xfrm>
            <a:off x="192312" y="3071261"/>
            <a:ext cx="1286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Ground </a:t>
            </a:r>
          </a:p>
          <a:p>
            <a:pPr algn="ctr"/>
            <a:r>
              <a:rPr lang="en-US" altLang="zh-TW" sz="2400" dirty="0"/>
              <a:t>truth 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E91D722-09F9-4B1F-82F6-83F41DFC1B0B}"/>
              </a:ext>
            </a:extLst>
          </p:cNvPr>
          <p:cNvSpPr txBox="1"/>
          <p:nvPr/>
        </p:nvSpPr>
        <p:spPr>
          <a:xfrm>
            <a:off x="1364347" y="3255926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poki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F1123E1-D7D9-4E4B-9174-34E2241A3659}"/>
              </a:ext>
            </a:extLst>
          </p:cNvPr>
          <p:cNvSpPr txBox="1"/>
          <p:nvPr/>
        </p:nvSpPr>
        <p:spPr>
          <a:xfrm>
            <a:off x="2662673" y="3218747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poki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9163FD9-6946-46A6-AC9E-4E7A9546547F}"/>
              </a:ext>
            </a:extLst>
          </p:cNvPr>
          <p:cNvSpPr txBox="1"/>
          <p:nvPr/>
        </p:nvSpPr>
        <p:spPr>
          <a:xfrm>
            <a:off x="3902770" y="3218746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00FF"/>
                </a:solidFill>
              </a:rPr>
              <a:t>digi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6E3A145-2B53-4576-B64A-29EBC93BD894}"/>
              </a:ext>
            </a:extLst>
          </p:cNvPr>
          <p:cNvSpPr txBox="1"/>
          <p:nvPr/>
        </p:nvSpPr>
        <p:spPr>
          <a:xfrm>
            <a:off x="6579907" y="3255926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00FF"/>
                </a:solidFill>
              </a:rPr>
              <a:t>digi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3F464A8-51D2-402B-8A72-A667D5FE62CE}"/>
              </a:ext>
            </a:extLst>
          </p:cNvPr>
          <p:cNvSpPr txBox="1"/>
          <p:nvPr/>
        </p:nvSpPr>
        <p:spPr>
          <a:xfrm>
            <a:off x="7857665" y="3218745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00FF"/>
                </a:solidFill>
              </a:rPr>
              <a:t>digi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4773D0C-D6C2-4D64-AD25-BF20421493FA}"/>
              </a:ext>
            </a:extLst>
          </p:cNvPr>
          <p:cNvSpPr txBox="1"/>
          <p:nvPr/>
        </p:nvSpPr>
        <p:spPr>
          <a:xfrm>
            <a:off x="5310014" y="3255926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poki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C305AA-933F-42F8-981B-A7E998B2CCBC}"/>
              </a:ext>
            </a:extLst>
          </p:cNvPr>
          <p:cNvSpPr/>
          <p:nvPr/>
        </p:nvSpPr>
        <p:spPr>
          <a:xfrm>
            <a:off x="1505172" y="2060317"/>
            <a:ext cx="7427983" cy="101094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ECEF2DBB-9A3F-47BA-BD7A-24E102B3C464}"/>
              </a:ext>
            </a:extLst>
          </p:cNvPr>
          <p:cNvSpPr/>
          <p:nvPr/>
        </p:nvSpPr>
        <p:spPr>
          <a:xfrm>
            <a:off x="1505172" y="3179274"/>
            <a:ext cx="7427983" cy="6074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96287-82FB-43C8-8FD6-D00BF2C0FE3F}"/>
              </a:ext>
            </a:extLst>
          </p:cNvPr>
          <p:cNvSpPr txBox="1"/>
          <p:nvPr/>
        </p:nvSpPr>
        <p:spPr>
          <a:xfrm>
            <a:off x="5247278" y="1561471"/>
            <a:ext cx="361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Given in the assignment 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027DC12-11AE-4BBC-85B4-9BC53422314B}"/>
              </a:ext>
            </a:extLst>
          </p:cNvPr>
          <p:cNvSpPr txBox="1"/>
          <p:nvPr/>
        </p:nvSpPr>
        <p:spPr>
          <a:xfrm>
            <a:off x="5339368" y="3863395"/>
            <a:ext cx="361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on Kaggle (unseen)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195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3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AACB9-6194-4D97-A484-EB3D2DD4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this course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BB477-6899-4277-BE99-72B13E3BF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667249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Time slot: 2:20 p.m. – 6:20 p.m., Friday</a:t>
            </a:r>
          </a:p>
          <a:p>
            <a:r>
              <a:rPr lang="en-US" altLang="zh-TW" sz="2400" dirty="0"/>
              <a:t>Classroom: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博理</a:t>
            </a:r>
            <a:r>
              <a:rPr lang="zh-TW" altLang="en-US" sz="2400" dirty="0"/>
              <a:t> </a:t>
            </a:r>
            <a:r>
              <a:rPr lang="en-US" altLang="zh-TW" sz="2400" dirty="0"/>
              <a:t>112</a:t>
            </a:r>
          </a:p>
          <a:p>
            <a:pPr lvl="1"/>
            <a:r>
              <a:rPr lang="en-US" altLang="zh-TW" dirty="0"/>
              <a:t>Live streaming during the lecture time</a:t>
            </a:r>
          </a:p>
          <a:p>
            <a:pPr lvl="1"/>
            <a:r>
              <a:rPr lang="en-US" altLang="zh-TW" dirty="0"/>
              <a:t>All lectures will be recorded </a:t>
            </a:r>
          </a:p>
          <a:p>
            <a:r>
              <a:rPr lang="en-US" altLang="zh-TW" sz="2400" dirty="0"/>
              <a:t>You can complete this course online. </a:t>
            </a:r>
          </a:p>
          <a:p>
            <a:pPr lvl="1"/>
            <a:r>
              <a:rPr lang="en-US" altLang="zh-TW" dirty="0"/>
              <a:t>submit homework online, no exam</a:t>
            </a:r>
          </a:p>
          <a:p>
            <a:r>
              <a:rPr lang="en-US" altLang="zh-TW" sz="2400" dirty="0"/>
              <a:t>Prerequisite </a:t>
            </a:r>
          </a:p>
          <a:p>
            <a:pPr lvl="1"/>
            <a:r>
              <a:rPr lang="en-US" altLang="zh-TW" dirty="0"/>
              <a:t>Math: Calculus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微積分</a:t>
            </a:r>
            <a:r>
              <a:rPr lang="en-US" altLang="zh-TW" dirty="0"/>
              <a:t>), Linear algebra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線性代數</a:t>
            </a:r>
            <a:r>
              <a:rPr lang="en-US" altLang="zh-TW" dirty="0"/>
              <a:t>) and Probability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機率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Programming: You can read and write python code.</a:t>
            </a:r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701087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649CA-61F9-4834-9D82-83628A8B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Kaggle – Pokémon &amp; Digimon</a:t>
            </a:r>
            <a:endParaRPr lang="zh-TW" altLang="en-US" dirty="0"/>
          </a:p>
        </p:txBody>
      </p:sp>
      <p:pic>
        <p:nvPicPr>
          <p:cNvPr id="12" name="圖片 11" descr="一張含有 美工圖案 的圖片&#10;&#10;自動產生的描述">
            <a:extLst>
              <a:ext uri="{FF2B5EF4-FFF2-40B4-BE49-F238E27FC236}">
                <a16:creationId xmlns:a16="http://schemas.microsoft.com/office/drawing/2014/main" id="{D780EBA8-4537-485B-9BF3-DA52CCF8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55" y="2116254"/>
            <a:ext cx="900000" cy="900000"/>
          </a:xfrm>
          <a:prstGeom prst="rect">
            <a:avLst/>
          </a:prstGeom>
        </p:spPr>
      </p:pic>
      <p:pic>
        <p:nvPicPr>
          <p:cNvPr id="14" name="圖片 13" descr="一張含有 美工圖案 的圖片&#10;&#10;自動產生的描述">
            <a:extLst>
              <a:ext uri="{FF2B5EF4-FFF2-40B4-BE49-F238E27FC236}">
                <a16:creationId xmlns:a16="http://schemas.microsoft.com/office/drawing/2014/main" id="{A6B50729-5196-484B-BBA1-115C40749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70" y="2116254"/>
            <a:ext cx="900000" cy="900000"/>
          </a:xfrm>
          <a:prstGeom prst="rect">
            <a:avLst/>
          </a:prstGeom>
        </p:spPr>
      </p:pic>
      <p:pic>
        <p:nvPicPr>
          <p:cNvPr id="16" name="圖片 15" descr="一張含有 美工圖案 的圖片&#10;&#10;自動產生的描述">
            <a:extLst>
              <a:ext uri="{FF2B5EF4-FFF2-40B4-BE49-F238E27FC236}">
                <a16:creationId xmlns:a16="http://schemas.microsoft.com/office/drawing/2014/main" id="{44FB683B-A94F-4712-B422-C119522CB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28" y="2116254"/>
            <a:ext cx="900000" cy="900000"/>
          </a:xfrm>
          <a:prstGeom prst="rect">
            <a:avLst/>
          </a:prstGeom>
        </p:spPr>
      </p:pic>
      <p:pic>
        <p:nvPicPr>
          <p:cNvPr id="18" name="圖片 17" descr="一張含有 美工圖案 的圖片&#10;&#10;自動產生的描述">
            <a:extLst>
              <a:ext uri="{FF2B5EF4-FFF2-40B4-BE49-F238E27FC236}">
                <a16:creationId xmlns:a16="http://schemas.microsoft.com/office/drawing/2014/main" id="{45A9D7F3-1EC4-4AB0-BE5E-6BD59BBFC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2" y="2116254"/>
            <a:ext cx="900000" cy="900000"/>
          </a:xfrm>
          <a:prstGeom prst="rect">
            <a:avLst/>
          </a:prstGeom>
        </p:spPr>
      </p:pic>
      <p:pic>
        <p:nvPicPr>
          <p:cNvPr id="20" name="圖片 19" descr="一張含有 美工圖案 的圖片&#10;&#10;自動產生的描述">
            <a:extLst>
              <a:ext uri="{FF2B5EF4-FFF2-40B4-BE49-F238E27FC236}">
                <a16:creationId xmlns:a16="http://schemas.microsoft.com/office/drawing/2014/main" id="{EAFC6757-2233-4650-83B7-8623844BA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841" y="2116254"/>
            <a:ext cx="900000" cy="9000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20BC9CE0-2C87-4C10-82F0-B4A882752D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44499" y="2116254"/>
            <a:ext cx="900000" cy="90000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938EC8C7-476F-4488-A422-BA7F0FABF0FC}"/>
              </a:ext>
            </a:extLst>
          </p:cNvPr>
          <p:cNvSpPr txBox="1"/>
          <p:nvPr/>
        </p:nvSpPr>
        <p:spPr>
          <a:xfrm>
            <a:off x="192312" y="3071261"/>
            <a:ext cx="1286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Ground </a:t>
            </a:r>
          </a:p>
          <a:p>
            <a:pPr algn="ctr"/>
            <a:r>
              <a:rPr lang="en-US" altLang="zh-TW" sz="2400" dirty="0"/>
              <a:t>truth 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E91D722-09F9-4B1F-82F6-83F41DFC1B0B}"/>
              </a:ext>
            </a:extLst>
          </p:cNvPr>
          <p:cNvSpPr txBox="1"/>
          <p:nvPr/>
        </p:nvSpPr>
        <p:spPr>
          <a:xfrm>
            <a:off x="1364347" y="3255926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poki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F1123E1-D7D9-4E4B-9174-34E2241A3659}"/>
              </a:ext>
            </a:extLst>
          </p:cNvPr>
          <p:cNvSpPr txBox="1"/>
          <p:nvPr/>
        </p:nvSpPr>
        <p:spPr>
          <a:xfrm>
            <a:off x="2662673" y="3218747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poki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9163FD9-6946-46A6-AC9E-4E7A9546547F}"/>
              </a:ext>
            </a:extLst>
          </p:cNvPr>
          <p:cNvSpPr txBox="1"/>
          <p:nvPr/>
        </p:nvSpPr>
        <p:spPr>
          <a:xfrm>
            <a:off x="3902770" y="3218746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00FF"/>
                </a:solidFill>
              </a:rPr>
              <a:t>digi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6E3A145-2B53-4576-B64A-29EBC93BD894}"/>
              </a:ext>
            </a:extLst>
          </p:cNvPr>
          <p:cNvSpPr txBox="1"/>
          <p:nvPr/>
        </p:nvSpPr>
        <p:spPr>
          <a:xfrm>
            <a:off x="6579907" y="3255926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00FF"/>
                </a:solidFill>
              </a:rPr>
              <a:t>digi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3F464A8-51D2-402B-8A72-A667D5FE62CE}"/>
              </a:ext>
            </a:extLst>
          </p:cNvPr>
          <p:cNvSpPr txBox="1"/>
          <p:nvPr/>
        </p:nvSpPr>
        <p:spPr>
          <a:xfrm>
            <a:off x="7857665" y="3218745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00FF"/>
                </a:solidFill>
              </a:rPr>
              <a:t>digi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4773D0C-D6C2-4D64-AD25-BF20421493FA}"/>
              </a:ext>
            </a:extLst>
          </p:cNvPr>
          <p:cNvSpPr txBox="1"/>
          <p:nvPr/>
        </p:nvSpPr>
        <p:spPr>
          <a:xfrm>
            <a:off x="5310014" y="3255926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poki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BB27109-632A-4FBE-A4EC-C09ED8E0EBB6}"/>
              </a:ext>
            </a:extLst>
          </p:cNvPr>
          <p:cNvSpPr txBox="1"/>
          <p:nvPr/>
        </p:nvSpPr>
        <p:spPr>
          <a:xfrm>
            <a:off x="64860" y="4046680"/>
            <a:ext cx="154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</a:t>
            </a:r>
          </a:p>
          <a:p>
            <a:pPr algn="ctr"/>
            <a:r>
              <a:rPr lang="en-US" altLang="zh-TW" sz="2400" dirty="0"/>
              <a:t>Prediction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3B535BA-F3D4-4DCB-94F1-2F0D6AB0BB7B}"/>
              </a:ext>
            </a:extLst>
          </p:cNvPr>
          <p:cNvSpPr txBox="1"/>
          <p:nvPr/>
        </p:nvSpPr>
        <p:spPr>
          <a:xfrm>
            <a:off x="1364347" y="4174901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poki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9103C21-F083-4D54-A90D-5C2CDE3950D8}"/>
              </a:ext>
            </a:extLst>
          </p:cNvPr>
          <p:cNvSpPr txBox="1"/>
          <p:nvPr/>
        </p:nvSpPr>
        <p:spPr>
          <a:xfrm>
            <a:off x="3920575" y="4174901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00FF"/>
                </a:solidFill>
              </a:rPr>
              <a:t>digi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4BE9C05-1220-46AB-8E3F-0238A3DFFB6C}"/>
              </a:ext>
            </a:extLst>
          </p:cNvPr>
          <p:cNvSpPr txBox="1"/>
          <p:nvPr/>
        </p:nvSpPr>
        <p:spPr>
          <a:xfrm>
            <a:off x="2712236" y="4197267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00FF"/>
                </a:solidFill>
              </a:rPr>
              <a:t>digi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D3548A9-E03C-45B2-86BB-22DA982B531E}"/>
              </a:ext>
            </a:extLst>
          </p:cNvPr>
          <p:cNvSpPr txBox="1"/>
          <p:nvPr/>
        </p:nvSpPr>
        <p:spPr>
          <a:xfrm>
            <a:off x="5293572" y="4137720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00FF"/>
                </a:solidFill>
              </a:rPr>
              <a:t>digi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935A1E7-47F3-4379-B2A5-3E521498A86F}"/>
              </a:ext>
            </a:extLst>
          </p:cNvPr>
          <p:cNvSpPr txBox="1"/>
          <p:nvPr/>
        </p:nvSpPr>
        <p:spPr>
          <a:xfrm>
            <a:off x="7857665" y="4137720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poki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52B4F00-FBB4-4CFB-9197-5B9A86E167D8}"/>
              </a:ext>
            </a:extLst>
          </p:cNvPr>
          <p:cNvSpPr txBox="1"/>
          <p:nvPr/>
        </p:nvSpPr>
        <p:spPr>
          <a:xfrm>
            <a:off x="6596349" y="4100539"/>
            <a:ext cx="12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00FF"/>
                </a:solidFill>
              </a:rPr>
              <a:t>digi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FB257DB-BDBA-4C1B-B2FD-1E24D3E69C19}"/>
              </a:ext>
            </a:extLst>
          </p:cNvPr>
          <p:cNvCxnSpPr>
            <a:cxnSpLocks/>
          </p:cNvCxnSpPr>
          <p:nvPr/>
        </p:nvCxnSpPr>
        <p:spPr>
          <a:xfrm>
            <a:off x="5189105" y="1991165"/>
            <a:ext cx="17805" cy="338596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9330CE-4282-4A97-970A-910DEF64CD5B}"/>
              </a:ext>
            </a:extLst>
          </p:cNvPr>
          <p:cNvSpPr txBox="1"/>
          <p:nvPr/>
        </p:nvSpPr>
        <p:spPr>
          <a:xfrm>
            <a:off x="2161230" y="1542315"/>
            <a:ext cx="246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public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84719BC-50AC-4599-832C-0E00CD3C9E58}"/>
              </a:ext>
            </a:extLst>
          </p:cNvPr>
          <p:cNvSpPr txBox="1"/>
          <p:nvPr/>
        </p:nvSpPr>
        <p:spPr>
          <a:xfrm>
            <a:off x="6061285" y="1636579"/>
            <a:ext cx="246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private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7741B7-336F-4E76-A9BC-B75C2E3F59FE}"/>
              </a:ext>
            </a:extLst>
          </p:cNvPr>
          <p:cNvSpPr txBox="1"/>
          <p:nvPr/>
        </p:nvSpPr>
        <p:spPr>
          <a:xfrm>
            <a:off x="2385176" y="4914894"/>
            <a:ext cx="17593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Acc = 2/3</a:t>
            </a:r>
            <a:endParaRPr lang="zh-TW" altLang="en-US" sz="25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70B0862-48A3-4B56-B0FB-F38B8DADCD4D}"/>
              </a:ext>
            </a:extLst>
          </p:cNvPr>
          <p:cNvSpPr txBox="1"/>
          <p:nvPr/>
        </p:nvSpPr>
        <p:spPr>
          <a:xfrm>
            <a:off x="6343401" y="4900079"/>
            <a:ext cx="17593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Acc = 1/3</a:t>
            </a:r>
            <a:endParaRPr lang="zh-TW" altLang="en-US" sz="25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639714E-5945-4ACA-8D17-D207A530A2BF}"/>
              </a:ext>
            </a:extLst>
          </p:cNvPr>
          <p:cNvSpPr txBox="1"/>
          <p:nvPr/>
        </p:nvSpPr>
        <p:spPr>
          <a:xfrm>
            <a:off x="1988498" y="5455549"/>
            <a:ext cx="255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What you can see immediately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91DC655-F1A9-4ED9-8943-5F84936D2AC1}"/>
              </a:ext>
            </a:extLst>
          </p:cNvPr>
          <p:cNvSpPr txBox="1"/>
          <p:nvPr/>
        </p:nvSpPr>
        <p:spPr>
          <a:xfrm>
            <a:off x="5692460" y="5455548"/>
            <a:ext cx="3383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After the submission deadline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579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34" grpId="0"/>
      <p:bldP spid="35" grpId="0"/>
      <p:bldP spid="36" grpId="0"/>
      <p:bldP spid="37" grpId="0"/>
      <p:bldP spid="7" grpId="0"/>
      <p:bldP spid="38" grpId="0"/>
      <p:bldP spid="8" grpId="0"/>
      <p:bldP spid="39" grpId="0"/>
      <p:bldP spid="15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C8E2C-390C-48E7-B7F4-AD34E407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Kaggle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7FDC2-C3CD-4541-9545-E0303B208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need to select two results for evaluating on the private set before the assignment deadline.   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You only have limited submission times per day.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E3BE09-1CC6-4429-B1ED-3028BF09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3" y="2794953"/>
            <a:ext cx="7426779" cy="2230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600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5F10E-2665-483A-B623-7F7AB2FF5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8460" y="1783959"/>
            <a:ext cx="306548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5400" dirty="0"/>
              <a:t>Rules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68B3C4-3A41-4487-BF86-BD8F53C63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459" y="4750895"/>
            <a:ext cx="3065478" cy="1147863"/>
          </a:xfrm>
        </p:spPr>
        <p:txBody>
          <a:bodyPr anchor="t">
            <a:normAutofit/>
          </a:bodyPr>
          <a:lstStyle/>
          <a:p>
            <a:pPr algn="l"/>
            <a:endParaRPr lang="zh-TW" altLang="en-US" sz="17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ach's whistle">
            <a:extLst>
              <a:ext uri="{FF2B5EF4-FFF2-40B4-BE49-F238E27FC236}">
                <a16:creationId xmlns:a16="http://schemas.microsoft.com/office/drawing/2014/main" id="{E3D7C3A9-EA3A-420F-B16C-2EBC24C03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30" r="4362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25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4EB9A-A571-4C35-A051-38495A81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</a:t>
            </a:r>
            <a:r>
              <a:rPr lang="zh-TW" altLang="en-US" dirty="0"/>
              <a:t> </a:t>
            </a:r>
            <a:r>
              <a:rPr lang="en-US" altLang="zh-TW" dirty="0"/>
              <a:t>– Common Sense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5AFDA-C4C1-40DF-A938-5358A79E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Autofit/>
          </a:bodyPr>
          <a:lstStyle/>
          <a:p>
            <a:r>
              <a:rPr lang="en-US" altLang="zh-TW" dirty="0"/>
              <a:t>Don’t p</a:t>
            </a:r>
            <a:r>
              <a:rPr lang="zh-TW" altLang="zh-TW" dirty="0"/>
              <a:t>lagiari</a:t>
            </a:r>
            <a:r>
              <a:rPr lang="en-US" altLang="zh-TW" dirty="0" err="1"/>
              <a:t>ze</a:t>
            </a:r>
            <a:r>
              <a:rPr lang="en-US" altLang="zh-TW" dirty="0"/>
              <a:t> others’ code and don’t submit others’ reports or results. </a:t>
            </a:r>
          </a:p>
          <a:p>
            <a:pPr lvl="1"/>
            <a:r>
              <a:rPr lang="en-US" altLang="zh-TW" sz="2800" dirty="0"/>
              <a:t>“</a:t>
            </a:r>
            <a:r>
              <a:rPr lang="en-US" altLang="zh-TW" b="1" i="1" dirty="0"/>
              <a:t>Other</a:t>
            </a:r>
            <a:r>
              <a:rPr lang="en-US" altLang="zh-TW" dirty="0"/>
              <a:t>” means </a:t>
            </a:r>
            <a:r>
              <a:rPr lang="en-US" altLang="zh-TW" i="1" dirty="0"/>
              <a:t>all creatures in the universe</a:t>
            </a:r>
          </a:p>
          <a:p>
            <a:pPr lvl="1"/>
            <a:r>
              <a:rPr lang="en-US" altLang="zh-TW" dirty="0"/>
              <a:t>Using the available public toolkits is allowed. </a:t>
            </a:r>
          </a:p>
          <a:p>
            <a:pPr lvl="1"/>
            <a:r>
              <a:rPr lang="en-US" altLang="zh-TW" dirty="0"/>
              <a:t>If some of your codes are from others’ repositories, please mention them in your code. </a:t>
            </a:r>
          </a:p>
          <a:p>
            <a:pPr lvl="1"/>
            <a:r>
              <a:rPr lang="en-US" altLang="zh-TW" dirty="0"/>
              <a:t>If you discuss your assignments with some classmates/friends, mention them in your code. </a:t>
            </a:r>
          </a:p>
          <a:p>
            <a:pPr lvl="1"/>
            <a:r>
              <a:rPr lang="en-US" altLang="zh-TW" dirty="0"/>
              <a:t>TAs and the lecturer decide p</a:t>
            </a:r>
            <a:r>
              <a:rPr lang="zh-TW" altLang="zh-TW" dirty="0"/>
              <a:t>lagiari</a:t>
            </a:r>
            <a:r>
              <a:rPr lang="en-US" altLang="zh-TW" dirty="0" err="1"/>
              <a:t>zation</a:t>
            </a:r>
            <a:r>
              <a:rPr lang="en-US" altLang="zh-TW" dirty="0"/>
              <a:t> or not. </a:t>
            </a:r>
          </a:p>
        </p:txBody>
      </p:sp>
    </p:spTree>
    <p:extLst>
      <p:ext uri="{BB962C8B-B14F-4D97-AF65-F5344CB8AC3E}">
        <p14:creationId xmlns:p14="http://schemas.microsoft.com/office/powerpoint/2010/main" val="399650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4EB9A-A571-4C35-A051-38495A81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</a:t>
            </a:r>
            <a:r>
              <a:rPr lang="zh-TW" altLang="en-US" dirty="0"/>
              <a:t> </a:t>
            </a:r>
            <a:r>
              <a:rPr lang="en-US" altLang="zh-TW" dirty="0"/>
              <a:t>– Common Sense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5AFDA-C4C1-40DF-A938-5358A79E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Autofit/>
          </a:bodyPr>
          <a:lstStyle/>
          <a:p>
            <a:r>
              <a:rPr lang="en-US" altLang="zh-TW" dirty="0"/>
              <a:t>Protect your efforts! Don’t let others see your codes, don’t give others your results.</a:t>
            </a:r>
          </a:p>
          <a:p>
            <a:pPr lvl="1"/>
            <a:r>
              <a:rPr lang="en-US" altLang="zh-TW" dirty="0"/>
              <a:t>Lending your codes to others or allowing others to copy your work will be considered as collusion, thus receiving the same punishment as the plagiarist.</a:t>
            </a:r>
          </a:p>
        </p:txBody>
      </p:sp>
    </p:spTree>
    <p:extLst>
      <p:ext uri="{BB962C8B-B14F-4D97-AF65-F5344CB8AC3E}">
        <p14:creationId xmlns:p14="http://schemas.microsoft.com/office/powerpoint/2010/main" val="231678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70DCF-12A4-4FC5-B293-94AF0BEC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– For Kaggle and </a:t>
            </a:r>
            <a:r>
              <a:rPr lang="en-US" altLang="zh-TW" dirty="0" err="1"/>
              <a:t>JudgeBoi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B6EC3-E82F-44EF-A673-55132342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There is a limited number of submissions to all the leaderboards (Kaggle and </a:t>
            </a:r>
            <a:r>
              <a:rPr lang="en-US" altLang="zh-TW" dirty="0" err="1"/>
              <a:t>JudgeBoi</a:t>
            </a:r>
            <a:r>
              <a:rPr lang="en-US" altLang="zh-TW" dirty="0"/>
              <a:t>). </a:t>
            </a:r>
          </a:p>
          <a:p>
            <a:pPr lvl="1"/>
            <a:r>
              <a:rPr lang="en-US" altLang="zh-TW" dirty="0"/>
              <a:t>Don’t try to have multiple accounts. (It also violates the rules of Kaggle.)</a:t>
            </a:r>
          </a:p>
          <a:p>
            <a:pPr lvl="1"/>
            <a:r>
              <a:rPr lang="en-US" altLang="zh-TW" dirty="0"/>
              <a:t>Don’t borrow account from others and don’t give you account to others.</a:t>
            </a:r>
          </a:p>
          <a:p>
            <a:pPr lvl="1"/>
            <a:r>
              <a:rPr lang="en-US" altLang="zh-TW" dirty="0"/>
              <a:t>Don’t submit your results to leaderboards of previous courses. </a:t>
            </a:r>
          </a:p>
          <a:p>
            <a:pPr lvl="1"/>
            <a:r>
              <a:rPr lang="en-US" altLang="zh-TW" b="1" dirty="0"/>
              <a:t>Don’t use any approach to increase the submission numbers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196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70DCF-12A4-4FC5-B293-94AF0BEC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– For Kaggle and </a:t>
            </a:r>
            <a:r>
              <a:rPr lang="en-US" altLang="zh-TW" dirty="0" err="1"/>
              <a:t>JudgeBoi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B6EC3-E82F-44EF-A673-55132342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The results submitted to the leaderboards should </a:t>
            </a:r>
            <a:r>
              <a:rPr lang="en-US" altLang="zh-TW" b="1" dirty="0"/>
              <a:t>only come from machines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Don’t label the testing data by humans (or any other approaches)!</a:t>
            </a:r>
          </a:p>
          <a:p>
            <a:r>
              <a:rPr lang="en-US" altLang="zh-TW" sz="2800" dirty="0"/>
              <a:t>Only use the data provided in each assignment!</a:t>
            </a:r>
          </a:p>
          <a:p>
            <a:endParaRPr lang="zh-TW" altLang="en-US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423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EE668-DF99-4C6A-BE3E-A620C969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- Codes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4F5594-3B4F-491D-87BB-5B3561A2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5032375"/>
          </a:xfrm>
        </p:spPr>
        <p:txBody>
          <a:bodyPr/>
          <a:lstStyle/>
          <a:p>
            <a:r>
              <a:rPr lang="en-US" altLang="zh-TW" dirty="0"/>
              <a:t>You need to submit codes for each assignment via NTU COOL.</a:t>
            </a:r>
          </a:p>
          <a:p>
            <a:r>
              <a:rPr lang="en-US" altLang="zh-TW" dirty="0"/>
              <a:t>Your codes need to be able to generate the results you submit to the leaderboard.</a:t>
            </a:r>
          </a:p>
          <a:p>
            <a:pPr lvl="1"/>
            <a:r>
              <a:rPr lang="en-US" altLang="zh-TW" dirty="0"/>
              <a:t>If not, it would be considered </a:t>
            </a:r>
            <a:r>
              <a:rPr lang="en-US" altLang="zh-TW" b="1" i="1" dirty="0"/>
              <a:t>cheating</a:t>
            </a:r>
            <a:r>
              <a:rPr lang="en-US" altLang="zh-TW" dirty="0"/>
              <a:t> and get punishment.</a:t>
            </a:r>
          </a:p>
          <a:p>
            <a:pPr lvl="1"/>
            <a:r>
              <a:rPr lang="en-US" altLang="zh-TW" dirty="0"/>
              <a:t>TAs may not run all the codes, but TAs will check some of them.  </a:t>
            </a:r>
          </a:p>
          <a:p>
            <a:pPr lvl="1"/>
            <a:r>
              <a:rPr lang="en-US" altLang="zh-TW" dirty="0"/>
              <a:t>TAs and the lecturer decide cheating or not.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96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990F4-A22C-4B22-831F-E3AA9475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Punishment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48A31-7F76-48D1-9BB3-6297BBD5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b="1" dirty="0"/>
              <a:t>first time </a:t>
            </a:r>
            <a:r>
              <a:rPr lang="en-US" altLang="zh-TW" dirty="0"/>
              <a:t>you violate the rules.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The final score of this semester times 0.9,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and you receive zero score for the assignment you violate the rules. </a:t>
            </a:r>
          </a:p>
          <a:p>
            <a:r>
              <a:rPr lang="en-US" altLang="zh-TW" dirty="0"/>
              <a:t>The </a:t>
            </a:r>
            <a:r>
              <a:rPr lang="en-US" altLang="zh-TW" b="1" dirty="0"/>
              <a:t>second time </a:t>
            </a:r>
            <a:r>
              <a:rPr lang="en-US" altLang="zh-TW" dirty="0"/>
              <a:t>you violate the rules.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Fail the course. </a:t>
            </a:r>
          </a:p>
        </p:txBody>
      </p:sp>
    </p:spTree>
    <p:extLst>
      <p:ext uri="{BB962C8B-B14F-4D97-AF65-F5344CB8AC3E}">
        <p14:creationId xmlns:p14="http://schemas.microsoft.com/office/powerpoint/2010/main" val="249930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DF736-99B9-419F-9C13-E1715F0AA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537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23CAA6B-0F52-44D8-AD3E-CDDDC14E2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加簽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B67666-DDE2-47F3-9891-B1C7CADC9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44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DC15E-711D-4CA1-8CCF-6D991F75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this course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6ADEC2-6E2B-43C2-BAD8-1F82F281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Focus on </a:t>
            </a:r>
            <a:r>
              <a:rPr lang="en-US" altLang="zh-TW" sz="2400" b="1" u="sng" dirty="0"/>
              <a:t>deep learning</a:t>
            </a:r>
            <a:r>
              <a:rPr lang="en-US" altLang="zh-TW" sz="2400" dirty="0"/>
              <a:t> </a:t>
            </a:r>
          </a:p>
          <a:p>
            <a:pPr lvl="1"/>
            <a:r>
              <a:rPr lang="en-US" altLang="zh-TW" dirty="0"/>
              <a:t>Can be your first machine learning (ML) course.</a:t>
            </a:r>
          </a:p>
          <a:p>
            <a:pPr lvl="1"/>
            <a:r>
              <a:rPr lang="en-US" altLang="zh-TW" dirty="0"/>
              <a:t>Little overlap with </a:t>
            </a:r>
            <a:r>
              <a:rPr lang="en-US" altLang="zh-TW" dirty="0" err="1"/>
              <a:t>Hsuan</a:t>
            </a:r>
            <a:r>
              <a:rPr lang="en-US" altLang="zh-TW" dirty="0"/>
              <a:t>-Tien</a:t>
            </a:r>
            <a:r>
              <a:rPr lang="zh-TW" altLang="en-US" dirty="0"/>
              <a:t> </a:t>
            </a:r>
            <a:r>
              <a:rPr lang="en-US" altLang="zh-TW" dirty="0"/>
              <a:t>Lin’s (</a:t>
            </a:r>
            <a:r>
              <a:rPr lang="zh-TW" altLang="en-US" dirty="0"/>
              <a:t>林軒田</a:t>
            </a:r>
            <a:r>
              <a:rPr lang="en-US" altLang="zh-TW" dirty="0"/>
              <a:t>) </a:t>
            </a:r>
            <a:r>
              <a:rPr lang="en-US" altLang="zh-TW" i="1" dirty="0"/>
              <a:t>Machine Learning Foundations </a:t>
            </a:r>
            <a:r>
              <a:rPr lang="en-US" altLang="zh-TW" dirty="0"/>
              <a:t>and </a:t>
            </a:r>
            <a:r>
              <a:rPr lang="en-US" altLang="zh-TW" i="1" dirty="0"/>
              <a:t>Machine Learning Techniques.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9E0DE7F-9F57-4F18-8FDF-CEC26F248E2D}"/>
              </a:ext>
            </a:extLst>
          </p:cNvPr>
          <p:cNvSpPr/>
          <p:nvPr/>
        </p:nvSpPr>
        <p:spPr>
          <a:xfrm>
            <a:off x="3501169" y="4204035"/>
            <a:ext cx="2022232" cy="11674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This course</a:t>
            </a:r>
            <a:endParaRPr lang="zh-TW" altLang="en-US" sz="28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BF175FD-3E8E-4D3C-B931-E6F7D98928FC}"/>
              </a:ext>
            </a:extLst>
          </p:cNvPr>
          <p:cNvSpPr/>
          <p:nvPr/>
        </p:nvSpPr>
        <p:spPr>
          <a:xfrm>
            <a:off x="6315809" y="3620292"/>
            <a:ext cx="2448658" cy="58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Computer Vision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8641633-8A65-4950-846E-DF2AF20575C9}"/>
              </a:ext>
            </a:extLst>
          </p:cNvPr>
          <p:cNvSpPr txBox="1"/>
          <p:nvPr/>
        </p:nvSpPr>
        <p:spPr>
          <a:xfrm>
            <a:off x="3233082" y="5812691"/>
            <a:ext cx="273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your first ML course</a:t>
            </a:r>
            <a:endParaRPr lang="zh-TW" altLang="en-US" sz="24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C149325-3DE0-41C0-B35C-C6F620469051}"/>
              </a:ext>
            </a:extLst>
          </p:cNvPr>
          <p:cNvSpPr/>
          <p:nvPr/>
        </p:nvSpPr>
        <p:spPr>
          <a:xfrm>
            <a:off x="522514" y="4204035"/>
            <a:ext cx="2232776" cy="11674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Hsuan</a:t>
            </a:r>
            <a:r>
              <a:rPr lang="en-US" altLang="zh-TW" sz="2800" dirty="0"/>
              <a:t>-Tien’s</a:t>
            </a:r>
          </a:p>
          <a:p>
            <a:pPr algn="ctr"/>
            <a:r>
              <a:rPr lang="en-US" altLang="zh-TW" sz="2800" dirty="0"/>
              <a:t>ML</a:t>
            </a:r>
            <a:endParaRPr lang="zh-TW" altLang="en-US" sz="2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DB45B28-B699-46B0-A67D-E44ADD523C42}"/>
              </a:ext>
            </a:extLst>
          </p:cNvPr>
          <p:cNvSpPr/>
          <p:nvPr/>
        </p:nvSpPr>
        <p:spPr>
          <a:xfrm>
            <a:off x="6315809" y="4495906"/>
            <a:ext cx="2448658" cy="58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Speech</a:t>
            </a:r>
            <a:endParaRPr lang="zh-TW" altLang="en-US" sz="24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AC07446-16D3-47D5-92FC-7A0A3087A35B}"/>
              </a:ext>
            </a:extLst>
          </p:cNvPr>
          <p:cNvSpPr/>
          <p:nvPr/>
        </p:nvSpPr>
        <p:spPr>
          <a:xfrm>
            <a:off x="6315809" y="5371520"/>
            <a:ext cx="2448658" cy="58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Natural Language</a:t>
            </a:r>
            <a:endParaRPr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A15D525-5A1A-4A0F-A1D3-E7546A2A91B5}"/>
              </a:ext>
            </a:extLst>
          </p:cNvPr>
          <p:cNvCxnSpPr>
            <a:cxnSpLocks/>
          </p:cNvCxnSpPr>
          <p:nvPr/>
        </p:nvCxnSpPr>
        <p:spPr>
          <a:xfrm flipV="1">
            <a:off x="4557486" y="5371520"/>
            <a:ext cx="0" cy="4154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BC338EB-78BA-47F8-A1FD-C5DEF01D963C}"/>
              </a:ext>
            </a:extLst>
          </p:cNvPr>
          <p:cNvCxnSpPr>
            <a:cxnSpLocks/>
          </p:cNvCxnSpPr>
          <p:nvPr/>
        </p:nvCxnSpPr>
        <p:spPr>
          <a:xfrm>
            <a:off x="2812025" y="4661554"/>
            <a:ext cx="660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80C1980-0120-4947-983D-8F0BBF2EEE57}"/>
              </a:ext>
            </a:extLst>
          </p:cNvPr>
          <p:cNvCxnSpPr>
            <a:cxnSpLocks/>
          </p:cNvCxnSpPr>
          <p:nvPr/>
        </p:nvCxnSpPr>
        <p:spPr>
          <a:xfrm flipH="1">
            <a:off x="2755290" y="4936091"/>
            <a:ext cx="660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E8A446B-9046-46EA-AE94-ADB9D82C684A}"/>
              </a:ext>
            </a:extLst>
          </p:cNvPr>
          <p:cNvCxnSpPr>
            <a:cxnSpLocks/>
          </p:cNvCxnSpPr>
          <p:nvPr/>
        </p:nvCxnSpPr>
        <p:spPr>
          <a:xfrm>
            <a:off x="5523403" y="4803222"/>
            <a:ext cx="7718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CE100D7-DCD2-41AD-A909-7C235B493A16}"/>
              </a:ext>
            </a:extLst>
          </p:cNvPr>
          <p:cNvSpPr txBox="1"/>
          <p:nvPr/>
        </p:nvSpPr>
        <p:spPr>
          <a:xfrm rot="5400000">
            <a:off x="7233114" y="6156051"/>
            <a:ext cx="75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8C32D2-6C2F-4ADD-80C5-4F3301C2EA66}"/>
              </a:ext>
            </a:extLst>
          </p:cNvPr>
          <p:cNvCxnSpPr>
            <a:cxnSpLocks/>
          </p:cNvCxnSpPr>
          <p:nvPr/>
        </p:nvCxnSpPr>
        <p:spPr>
          <a:xfrm>
            <a:off x="5909346" y="3912163"/>
            <a:ext cx="3859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F92051B-378F-4FC1-8957-D4ED39D01EA9}"/>
              </a:ext>
            </a:extLst>
          </p:cNvPr>
          <p:cNvCxnSpPr>
            <a:cxnSpLocks/>
          </p:cNvCxnSpPr>
          <p:nvPr/>
        </p:nvCxnSpPr>
        <p:spPr>
          <a:xfrm>
            <a:off x="5896648" y="5663954"/>
            <a:ext cx="394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6DB4FC2-725A-4227-81E1-84F7097C3250}"/>
              </a:ext>
            </a:extLst>
          </p:cNvPr>
          <p:cNvCxnSpPr>
            <a:cxnSpLocks/>
          </p:cNvCxnSpPr>
          <p:nvPr/>
        </p:nvCxnSpPr>
        <p:spPr>
          <a:xfrm>
            <a:off x="5896646" y="3912163"/>
            <a:ext cx="0" cy="17821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0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/>
      <p:bldP spid="8" grpId="0" animBg="1"/>
      <p:bldP spid="9" grpId="0" animBg="1"/>
      <p:bldP spid="10" grpId="0" animBg="1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0629E-34B2-4AF1-A3FB-F9635AD1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E0D5DD-AA3A-42D7-8712-5352403E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加簽電資學院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含輔系*、資料科學學程、智慧醫療學程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的學生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請填寫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如果沒有要加簽就不要填、也不要幫其他人填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等一下大助教會公告表單連結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表單填寫期限到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下週三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(2/23)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午夜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，逾時不候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之後會透過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NTU COOL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發授權碼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3E27B5-AC85-4BEE-869E-1F80FD161114}"/>
              </a:ext>
            </a:extLst>
          </p:cNvPr>
          <p:cNvSpPr txBox="1"/>
          <p:nvPr/>
        </p:nvSpPr>
        <p:spPr>
          <a:xfrm>
            <a:off x="6221506" y="304519"/>
            <a:ext cx="311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*輔系指事前核可的輔系</a:t>
            </a:r>
          </a:p>
        </p:txBody>
      </p:sp>
    </p:spTree>
    <p:extLst>
      <p:ext uri="{BB962C8B-B14F-4D97-AF65-F5344CB8AC3E}">
        <p14:creationId xmlns:p14="http://schemas.microsoft.com/office/powerpoint/2010/main" val="288362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0629E-34B2-4AF1-A3FB-F9635AD1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E0D5DD-AA3A-42D7-8712-5352403E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997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非電資學院的學生，依據作業一的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leaderboard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排名加簽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等一下助教會公告作業一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也請填寫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leaderboard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排名取前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名非電資學院學生獲得加簽資格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leaderboard</a:t>
            </a:r>
          </a:p>
          <a:p>
            <a:pPr lvl="2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只看排名不看分數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不遞補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之後會透過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NTU COOL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發授權碼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無論是否為電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資學院的學生，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完成作業一都可以計入期末總分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642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C472B-BC88-4F36-B3A1-60A13F1E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旁聽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89DF9-C565-497E-A52B-9F067E3D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本課程歡迎旁聽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課程內容和作業內容都已經完整公開在課程網頁上，有沒有正式修課對於學習影響不大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旁聽生請寄信給助教，可以加入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NTU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COOL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旁聽生可以上傳結果到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但無法上傳到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JudgeBoi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助教不批改旁聽生的報告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341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3905F2-911F-4977-AAB2-E5602D010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8460" y="1783959"/>
            <a:ext cx="306548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4700" dirty="0"/>
              <a:t>Questions?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010DD7-EF4F-4724-B170-5439BB0FC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459" y="4750895"/>
            <a:ext cx="3065478" cy="1147863"/>
          </a:xfrm>
        </p:spPr>
        <p:txBody>
          <a:bodyPr anchor="t">
            <a:normAutofit/>
          </a:bodyPr>
          <a:lstStyle/>
          <a:p>
            <a:pPr algn="l"/>
            <a:endParaRPr lang="zh-TW" altLang="en-US" sz="17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380ECF51-47B8-462F-AF1E-ECAD5EA75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9" r="19374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4384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59B6E-72F0-4EBD-B9E2-83D236C0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FB677-8694-4BD9-8B79-D24E2C61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860925"/>
          </a:xfrm>
        </p:spPr>
        <p:txBody>
          <a:bodyPr>
            <a:normAutofit/>
          </a:bodyPr>
          <a:lstStyle/>
          <a:p>
            <a:r>
              <a:rPr lang="en-US" altLang="zh-TW" b="1" u="sng" dirty="0"/>
              <a:t>Option 1</a:t>
            </a:r>
            <a:r>
              <a:rPr lang="en-US" altLang="zh-TW" dirty="0"/>
              <a:t>: Ask at TA hour</a:t>
            </a:r>
          </a:p>
          <a:p>
            <a:r>
              <a:rPr lang="en-US" altLang="zh-TW" b="1" u="sng" dirty="0"/>
              <a:t>Option 2</a:t>
            </a:r>
            <a:r>
              <a:rPr lang="en-US" altLang="zh-TW" dirty="0"/>
              <a:t>: Post your questions on NTU COOL</a:t>
            </a:r>
          </a:p>
          <a:p>
            <a:pPr lvl="1"/>
            <a:r>
              <a:rPr lang="en-US" altLang="zh-TW" dirty="0"/>
              <a:t>Your questions are also other’s questions.</a:t>
            </a:r>
          </a:p>
          <a:p>
            <a:r>
              <a:rPr lang="en-US" altLang="zh-TW" b="1" u="sng" dirty="0"/>
              <a:t>Option 3</a:t>
            </a:r>
            <a:r>
              <a:rPr lang="en-US" altLang="zh-TW" dirty="0"/>
              <a:t>: Mail to the following address</a:t>
            </a:r>
          </a:p>
          <a:p>
            <a:pPr lvl="1"/>
            <a:r>
              <a:rPr lang="en-US" altLang="zh-TW" dirty="0"/>
              <a:t>E-mail:</a:t>
            </a:r>
            <a:r>
              <a:rPr lang="zh-TW" altLang="en-US" dirty="0"/>
              <a:t>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mlta-2022-spring@googlegroups.com</a:t>
            </a:r>
            <a:endParaRPr lang="en-US" altLang="zh-TW" dirty="0"/>
          </a:p>
          <a:p>
            <a:pPr lvl="1"/>
            <a:r>
              <a:rPr lang="en-US" altLang="zh-TW" dirty="0"/>
              <a:t>E-mail title includes “[</a:t>
            </a:r>
            <a:r>
              <a:rPr lang="en-US" altLang="zh-TW" dirty="0" err="1"/>
              <a:t>hwX</a:t>
            </a:r>
            <a:r>
              <a:rPr lang="en-US" altLang="zh-TW" dirty="0"/>
              <a:t>]” (e.g. [hw3])</a:t>
            </a:r>
          </a:p>
          <a:p>
            <a:r>
              <a:rPr lang="en-US" altLang="zh-TW" dirty="0"/>
              <a:t>Don’t direct message to </a:t>
            </a:r>
            <a:r>
              <a:rPr lang="en-US" altLang="zh-TW" dirty="0" err="1"/>
              <a:t>TAs.</a:t>
            </a:r>
            <a:r>
              <a:rPr lang="zh-TW" altLang="en-US" dirty="0"/>
              <a:t> </a:t>
            </a:r>
            <a:r>
              <a:rPr lang="en-US" altLang="zh-TW" dirty="0"/>
              <a:t>The TAs will only answer the questions by the above alternatives.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44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27230A4-83FF-4149-96F2-AF377D3DFC44}"/>
              </a:ext>
            </a:extLst>
          </p:cNvPr>
          <p:cNvSpPr/>
          <p:nvPr/>
        </p:nvSpPr>
        <p:spPr>
          <a:xfrm>
            <a:off x="884013" y="6007061"/>
            <a:ext cx="7791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TW" sz="2800" dirty="0">
                <a:solidFill>
                  <a:srgbClr val="050505"/>
                </a:solidFill>
                <a:latin typeface="Segoe UI Historic" panose="020B0502040204020203" pitchFamily="34" charset="0"/>
              </a:rPr>
              <a:t>TA email:</a:t>
            </a:r>
            <a:r>
              <a:rPr lang="zh-TW" altLang="en-US" sz="2800" dirty="0">
                <a:solidFill>
                  <a:srgbClr val="050505"/>
                </a:solidFill>
                <a:latin typeface="Segoe UI Historic" panose="020B0502040204020203" pitchFamily="34" charset="0"/>
              </a:rPr>
              <a:t> </a:t>
            </a:r>
            <a:r>
              <a:rPr lang="en-US" altLang="zh-TW" sz="28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mlta-2022-spring@googlegroups.com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948130-88DE-4683-A0A6-40755250B34F}"/>
              </a:ext>
            </a:extLst>
          </p:cNvPr>
          <p:cNvSpPr txBox="1"/>
          <p:nvPr/>
        </p:nvSpPr>
        <p:spPr>
          <a:xfrm>
            <a:off x="2476302" y="5356854"/>
            <a:ext cx="287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TA</a:t>
            </a:r>
            <a:r>
              <a:rPr lang="zh-TW" altLang="en-US" sz="2800" dirty="0"/>
              <a:t> </a:t>
            </a:r>
            <a:r>
              <a:rPr lang="en-US" altLang="zh-TW" sz="2800" dirty="0"/>
              <a:t>head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BB0A4D-E89E-4852-AEC5-EBEE2E39E5FE}"/>
              </a:ext>
            </a:extLst>
          </p:cNvPr>
          <p:cNvSpPr txBox="1"/>
          <p:nvPr/>
        </p:nvSpPr>
        <p:spPr>
          <a:xfrm>
            <a:off x="4672057" y="5356854"/>
            <a:ext cx="13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陳子晴</a:t>
            </a:r>
          </a:p>
        </p:txBody>
      </p:sp>
      <p:pic>
        <p:nvPicPr>
          <p:cNvPr id="3" name="圖片 2" descr="一張含有 天空, 室外, 個人, 哺乳類 的圖片&#10;&#10;自動產生的描述">
            <a:extLst>
              <a:ext uri="{FF2B5EF4-FFF2-40B4-BE49-F238E27FC236}">
                <a16:creationId xmlns:a16="http://schemas.microsoft.com/office/drawing/2014/main" id="{A0D29D1F-9A17-4A51-A30F-ABF918FD5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89" y="465872"/>
            <a:ext cx="6986337" cy="46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58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DC15E-711D-4CA1-8CCF-6D991F75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this course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6ADEC2-6E2B-43C2-BAD8-1F82F281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Focus on </a:t>
            </a:r>
            <a:r>
              <a:rPr lang="en-US" altLang="zh-TW" sz="2400" b="1" u="sng" dirty="0"/>
              <a:t>deep learning</a:t>
            </a:r>
            <a:r>
              <a:rPr lang="en-US" altLang="zh-TW" sz="2400" dirty="0"/>
              <a:t> </a:t>
            </a:r>
          </a:p>
          <a:p>
            <a:pPr lvl="1"/>
            <a:r>
              <a:rPr lang="en-US" altLang="zh-TW" dirty="0"/>
              <a:t>Can be your first machine learning (ML) course.</a:t>
            </a:r>
          </a:p>
          <a:p>
            <a:pPr lvl="1"/>
            <a:r>
              <a:rPr lang="en-US" altLang="zh-TW" dirty="0"/>
              <a:t>Little overlap with </a:t>
            </a:r>
            <a:r>
              <a:rPr lang="en-US" altLang="zh-TW" dirty="0" err="1"/>
              <a:t>Hsuan</a:t>
            </a:r>
            <a:r>
              <a:rPr lang="en-US" altLang="zh-TW" dirty="0"/>
              <a:t>-Tien</a:t>
            </a:r>
            <a:r>
              <a:rPr lang="zh-TW" altLang="en-US" dirty="0"/>
              <a:t> </a:t>
            </a:r>
            <a:r>
              <a:rPr lang="en-US" altLang="zh-TW" dirty="0"/>
              <a:t>Lin’s (</a:t>
            </a:r>
            <a:r>
              <a:rPr lang="zh-TW" altLang="en-US" dirty="0"/>
              <a:t>林軒田</a:t>
            </a:r>
            <a:r>
              <a:rPr lang="en-US" altLang="zh-TW" dirty="0"/>
              <a:t>) </a:t>
            </a:r>
            <a:r>
              <a:rPr lang="en-US" altLang="zh-TW" i="1" dirty="0"/>
              <a:t>Machine Learning Foundations </a:t>
            </a:r>
            <a:r>
              <a:rPr lang="en-US" altLang="zh-TW" dirty="0"/>
              <a:t>and </a:t>
            </a:r>
            <a:r>
              <a:rPr lang="en-US" altLang="zh-TW" i="1" dirty="0"/>
              <a:t>Machine Learning Techniques.</a:t>
            </a:r>
          </a:p>
          <a:p>
            <a:r>
              <a:rPr lang="en-US" altLang="zh-TW" sz="2400" dirty="0"/>
              <a:t>Covering </a:t>
            </a:r>
            <a:r>
              <a:rPr lang="en-US" altLang="zh-TW" sz="2400" b="1" u="sng" dirty="0"/>
              <a:t>broad aspects </a:t>
            </a:r>
          </a:p>
          <a:p>
            <a:pPr lvl="1"/>
            <a:r>
              <a:rPr lang="en-US" altLang="zh-TW" dirty="0"/>
              <a:t>Try to cover most important technology and concepts you need to know (buffet style!)</a:t>
            </a:r>
          </a:p>
          <a:p>
            <a:pPr lvl="1"/>
            <a:r>
              <a:rPr lang="en-US" altLang="zh-TW" dirty="0"/>
              <a:t>Not delve into most topics. This is your first ML course, not the last one.</a:t>
            </a:r>
          </a:p>
          <a:p>
            <a:r>
              <a:rPr lang="en-US" altLang="zh-TW" sz="2400" dirty="0"/>
              <a:t>Covering </a:t>
            </a:r>
            <a:r>
              <a:rPr lang="en-US" altLang="zh-TW" sz="2400" b="1" u="sng" dirty="0"/>
              <a:t>the latest technology</a:t>
            </a:r>
          </a:p>
          <a:p>
            <a:r>
              <a:rPr lang="en-US" altLang="zh-TW" sz="2400" b="1" u="sng" dirty="0"/>
              <a:t>Application oriented </a:t>
            </a:r>
          </a:p>
          <a:p>
            <a:endParaRPr lang="en-US" altLang="zh-TW" sz="2400" b="1" u="sng" dirty="0"/>
          </a:p>
        </p:txBody>
      </p:sp>
    </p:spTree>
    <p:extLst>
      <p:ext uri="{BB962C8B-B14F-4D97-AF65-F5344CB8AC3E}">
        <p14:creationId xmlns:p14="http://schemas.microsoft.com/office/powerpoint/2010/main" val="250167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8A1487F-CCD5-49D8-B250-8C3A25E1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93" y="5178238"/>
            <a:ext cx="999784" cy="1097665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D7BF780D-F139-48E6-823C-05C1441DFF01}"/>
              </a:ext>
            </a:extLst>
          </p:cNvPr>
          <p:cNvSpPr/>
          <p:nvPr/>
        </p:nvSpPr>
        <p:spPr>
          <a:xfrm>
            <a:off x="5143500" y="138560"/>
            <a:ext cx="3795547" cy="152090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6" name="Picture 2" descr="http://edge.alluremedia.com.au/m/g/2016/05/robot-playing-video-games.jpg">
            <a:extLst>
              <a:ext uri="{FF2B5EF4-FFF2-40B4-BE49-F238E27FC236}">
                <a16:creationId xmlns:a16="http://schemas.microsoft.com/office/drawing/2014/main" id="{C733E70A-4F5B-41CB-AA0B-387EAF12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002" y="5071963"/>
            <a:ext cx="2419921" cy="136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1DDDC8A-1F3F-4672-B10F-6655A6F9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E309D2-3826-4E56-962C-82945808E2E2}"/>
              </a:ext>
            </a:extLst>
          </p:cNvPr>
          <p:cNvSpPr txBox="1"/>
          <p:nvPr/>
        </p:nvSpPr>
        <p:spPr>
          <a:xfrm>
            <a:off x="5285916" y="153756"/>
            <a:ext cx="150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COVID-19</a:t>
            </a:r>
            <a:endParaRPr kumimoji="0" lang="zh-TW" altLang="en-US" sz="24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B07FBA-0E38-4D79-BDAF-5BB239DEF8F1}"/>
              </a:ext>
            </a:extLst>
          </p:cNvPr>
          <p:cNvSpPr txBox="1"/>
          <p:nvPr/>
        </p:nvSpPr>
        <p:spPr>
          <a:xfrm>
            <a:off x="4211801" y="1944827"/>
            <a:ext cx="1966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attack, adaptation, compression, explanation,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anomaly detection 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6B3D009-0E63-45BF-9BED-E4FB3CFDB8AD}"/>
              </a:ext>
            </a:extLst>
          </p:cNvPr>
          <p:cNvSpPr txBox="1"/>
          <p:nvPr/>
        </p:nvSpPr>
        <p:spPr>
          <a:xfrm>
            <a:off x="628650" y="1722104"/>
            <a:ext cx="258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Computer Vision</a:t>
            </a:r>
            <a:endParaRPr kumimoji="0" lang="zh-TW" altLang="en-US" sz="24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7BEF64-BBAA-4A9C-BC35-3C7503FBD90C}"/>
              </a:ext>
            </a:extLst>
          </p:cNvPr>
          <p:cNvSpPr txBox="1"/>
          <p:nvPr/>
        </p:nvSpPr>
        <p:spPr>
          <a:xfrm>
            <a:off x="902505" y="3695298"/>
            <a:ext cx="2627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Natural Language Processing </a:t>
            </a:r>
            <a:endParaRPr kumimoji="0" lang="zh-TW" altLang="en-US" sz="24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D981A4-D610-46DF-B5B9-37B39CCD365E}"/>
              </a:ext>
            </a:extLst>
          </p:cNvPr>
          <p:cNvSpPr txBox="1"/>
          <p:nvPr/>
        </p:nvSpPr>
        <p:spPr>
          <a:xfrm>
            <a:off x="227626" y="5333257"/>
            <a:ext cx="2627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Speech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Processing </a:t>
            </a:r>
            <a:endParaRPr kumimoji="0" lang="zh-TW" altLang="en-US" sz="24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098" name="Picture 2" descr="Translation and interpreting | Hero Translating">
            <a:extLst>
              <a:ext uri="{FF2B5EF4-FFF2-40B4-BE49-F238E27FC236}">
                <a16:creationId xmlns:a16="http://schemas.microsoft.com/office/drawing/2014/main" id="{BAB3DAFE-7374-4826-9303-44AA3DFBA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86" y="3573149"/>
            <a:ext cx="1645898" cy="116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daLab - Competition">
            <a:extLst>
              <a:ext uri="{FF2B5EF4-FFF2-40B4-BE49-F238E27FC236}">
                <a16:creationId xmlns:a16="http://schemas.microsoft.com/office/drawing/2014/main" id="{C2C84039-057B-442B-A1E4-81FE3D11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81" y="3390640"/>
            <a:ext cx="1419352" cy="141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38F31EE1-7F54-4285-99BE-6EBA762DC204}"/>
              </a:ext>
            </a:extLst>
          </p:cNvPr>
          <p:cNvGrpSpPr/>
          <p:nvPr/>
        </p:nvGrpSpPr>
        <p:grpSpPr>
          <a:xfrm>
            <a:off x="1243668" y="2393064"/>
            <a:ext cx="2783586" cy="680102"/>
            <a:chOff x="6068832" y="917115"/>
            <a:chExt cx="2783586" cy="680102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77CFCCFF-A0A1-4744-A362-508C001D9EA9}"/>
                </a:ext>
              </a:extLst>
            </p:cNvPr>
            <p:cNvSpPr/>
            <p:nvPr/>
          </p:nvSpPr>
          <p:spPr>
            <a:xfrm>
              <a:off x="7041365" y="938012"/>
              <a:ext cx="868627" cy="5319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CNN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636DD01A-49CA-4B7A-AA8D-099849E7BFB8}"/>
                </a:ext>
              </a:extLst>
            </p:cNvPr>
            <p:cNvCxnSpPr>
              <a:cxnSpLocks/>
            </p:cNvCxnSpPr>
            <p:nvPr/>
          </p:nvCxnSpPr>
          <p:spPr>
            <a:xfrm>
              <a:off x="6662561" y="1208763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904C5684-7A36-4FF8-9493-525241F2F10E}"/>
                </a:ext>
              </a:extLst>
            </p:cNvPr>
            <p:cNvCxnSpPr>
              <a:cxnSpLocks/>
            </p:cNvCxnSpPr>
            <p:nvPr/>
          </p:nvCxnSpPr>
          <p:spPr>
            <a:xfrm>
              <a:off x="7941261" y="1203747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3E4E20B-8438-41D3-A8AD-FE0A8ECC1A31}"/>
                </a:ext>
              </a:extLst>
            </p:cNvPr>
            <p:cNvSpPr txBox="1"/>
            <p:nvPr/>
          </p:nvSpPr>
          <p:spPr>
            <a:xfrm>
              <a:off x="8247060" y="1017759"/>
              <a:ext cx="605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cat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E4D2E910-E845-4B13-8D7E-95DE0E8ED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8832" y="917115"/>
              <a:ext cx="638986" cy="680102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C329165-8D5B-4547-8CFB-375F3E11A38F}"/>
              </a:ext>
            </a:extLst>
          </p:cNvPr>
          <p:cNvGrpSpPr/>
          <p:nvPr/>
        </p:nvGrpSpPr>
        <p:grpSpPr>
          <a:xfrm>
            <a:off x="6402491" y="2065864"/>
            <a:ext cx="2362721" cy="898972"/>
            <a:chOff x="6552400" y="1987108"/>
            <a:chExt cx="2362721" cy="898972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25ADC5C-DDA9-41B1-9A23-F3C3711D9BDA}"/>
                </a:ext>
              </a:extLst>
            </p:cNvPr>
            <p:cNvSpPr txBox="1"/>
            <p:nvPr/>
          </p:nvSpPr>
          <p:spPr>
            <a:xfrm>
              <a:off x="7436567" y="1987108"/>
              <a:ext cx="14785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Image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generation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28" name="Picture 2" descr="輝夜姬想讓人告白- 輝夜姬想讓人告白a changé sa photo de profil. | Facebook">
              <a:extLst>
                <a:ext uri="{FF2B5EF4-FFF2-40B4-BE49-F238E27FC236}">
                  <a16:creationId xmlns:a16="http://schemas.microsoft.com/office/drawing/2014/main" id="{C0C72EC1-9195-446C-BBE7-939FBF4D25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400" y="2021159"/>
              <a:ext cx="864921" cy="864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952FE7A-9334-42D1-9715-1646C1E115D0}"/>
              </a:ext>
            </a:extLst>
          </p:cNvPr>
          <p:cNvSpPr txBox="1"/>
          <p:nvPr/>
        </p:nvSpPr>
        <p:spPr>
          <a:xfrm>
            <a:off x="6007999" y="4953201"/>
            <a:ext cx="210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RL</a:t>
            </a:r>
            <a:endParaRPr kumimoji="0" lang="zh-TW" altLang="en-US" sz="24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37E7E92A-EA0C-410C-915E-0C90F58A1A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9055" y="595993"/>
            <a:ext cx="2054584" cy="999177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02301E8A-E7B4-450D-A43F-15562A56E904}"/>
              </a:ext>
            </a:extLst>
          </p:cNvPr>
          <p:cNvSpPr/>
          <p:nvPr/>
        </p:nvSpPr>
        <p:spPr>
          <a:xfrm>
            <a:off x="568986" y="1751379"/>
            <a:ext cx="8011679" cy="152090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8448D1E-04FD-40EE-BD26-D200AFE68C2D}"/>
              </a:ext>
            </a:extLst>
          </p:cNvPr>
          <p:cNvSpPr/>
          <p:nvPr/>
        </p:nvSpPr>
        <p:spPr>
          <a:xfrm>
            <a:off x="581892" y="3448787"/>
            <a:ext cx="8011679" cy="136120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B6ABF01-607A-43CE-B5F4-84A1F9A86D57}"/>
              </a:ext>
            </a:extLst>
          </p:cNvPr>
          <p:cNvSpPr/>
          <p:nvPr/>
        </p:nvSpPr>
        <p:spPr>
          <a:xfrm>
            <a:off x="575440" y="4956376"/>
            <a:ext cx="5084424" cy="16625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67ACC6A-D15D-4C5F-A43E-637256352F61}"/>
              </a:ext>
            </a:extLst>
          </p:cNvPr>
          <p:cNvSpPr/>
          <p:nvPr/>
        </p:nvSpPr>
        <p:spPr>
          <a:xfrm>
            <a:off x="5836593" y="4971750"/>
            <a:ext cx="2744072" cy="161319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949F66F-1947-4FA6-9C43-89EC64A1E66C}"/>
              </a:ext>
            </a:extLst>
          </p:cNvPr>
          <p:cNvSpPr txBox="1"/>
          <p:nvPr/>
        </p:nvSpPr>
        <p:spPr>
          <a:xfrm>
            <a:off x="5476330" y="938192"/>
            <a:ext cx="119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HW1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70D465A-4B39-4FA8-BD8F-421AA5E73934}"/>
              </a:ext>
            </a:extLst>
          </p:cNvPr>
          <p:cNvSpPr txBox="1"/>
          <p:nvPr/>
        </p:nvSpPr>
        <p:spPr>
          <a:xfrm>
            <a:off x="3114175" y="1860603"/>
            <a:ext cx="113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HW 3, 8, 9, 10,11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ABC624C-DEDA-41AF-B2B4-EEB296894ABC}"/>
              </a:ext>
            </a:extLst>
          </p:cNvPr>
          <p:cNvSpPr txBox="1"/>
          <p:nvPr/>
        </p:nvSpPr>
        <p:spPr>
          <a:xfrm>
            <a:off x="2702320" y="6123540"/>
            <a:ext cx="119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HW 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2C75238-D6C2-4529-ADCF-E3EA71720346}"/>
              </a:ext>
            </a:extLst>
          </p:cNvPr>
          <p:cNvSpPr txBox="1"/>
          <p:nvPr/>
        </p:nvSpPr>
        <p:spPr>
          <a:xfrm>
            <a:off x="4181092" y="6159398"/>
            <a:ext cx="119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HW 4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363B4F9-97D3-4101-B134-09C51BAEA9A5}"/>
              </a:ext>
            </a:extLst>
          </p:cNvPr>
          <p:cNvSpPr txBox="1"/>
          <p:nvPr/>
        </p:nvSpPr>
        <p:spPr>
          <a:xfrm>
            <a:off x="5470851" y="4260027"/>
            <a:ext cx="119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HW 5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0A1B4FF-EBA9-4A21-BCF2-5ED13617C405}"/>
              </a:ext>
            </a:extLst>
          </p:cNvPr>
          <p:cNvSpPr txBox="1"/>
          <p:nvPr/>
        </p:nvSpPr>
        <p:spPr>
          <a:xfrm>
            <a:off x="7402935" y="4292925"/>
            <a:ext cx="119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HW 7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6B9E6EC-6196-4347-9D2F-CC13DFAB63A3}"/>
              </a:ext>
            </a:extLst>
          </p:cNvPr>
          <p:cNvSpPr txBox="1"/>
          <p:nvPr/>
        </p:nvSpPr>
        <p:spPr>
          <a:xfrm>
            <a:off x="6160679" y="5981320"/>
            <a:ext cx="119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HW 12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074" name="Picture 2" descr="蘋果專利侵權：Apple Siri 語音辨識技術與小I 機器人的技術特徵解析- 鷹眼觀察">
            <a:extLst>
              <a:ext uri="{FF2B5EF4-FFF2-40B4-BE49-F238E27FC236}">
                <a16:creationId xmlns:a16="http://schemas.microsoft.com/office/drawing/2014/main" id="{690B78FA-B883-476B-BDF2-9625786F1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523" y="5135770"/>
            <a:ext cx="1023843" cy="102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文字方塊 52">
            <a:extLst>
              <a:ext uri="{FF2B5EF4-FFF2-40B4-BE49-F238E27FC236}">
                <a16:creationId xmlns:a16="http://schemas.microsoft.com/office/drawing/2014/main" id="{9F6EB900-5E62-4CD3-8E88-C31C05849769}"/>
              </a:ext>
            </a:extLst>
          </p:cNvPr>
          <p:cNvSpPr txBox="1"/>
          <p:nvPr/>
        </p:nvSpPr>
        <p:spPr>
          <a:xfrm>
            <a:off x="7113740" y="2645886"/>
            <a:ext cx="8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HW 6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75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2" grpId="0"/>
      <p:bldP spid="13" grpId="0"/>
      <p:bldP spid="14" grpId="0"/>
      <p:bldP spid="15" grpId="0"/>
      <p:bldP spid="16" grpId="0"/>
      <p:bldP spid="42" grpId="0"/>
      <p:bldP spid="49" grpId="0" animBg="1"/>
      <p:bldP spid="50" grpId="0" animBg="1"/>
      <p:bldP spid="51" grpId="0" animBg="1"/>
      <p:bldP spid="52" grpId="0" animBg="1"/>
      <p:bldP spid="5" grpId="0"/>
      <p:bldP spid="45" grpId="0"/>
      <p:bldP spid="47" grpId="0"/>
      <p:bldP spid="48" grpId="0"/>
      <p:bldP spid="54" grpId="0"/>
      <p:bldP spid="55" grpId="0"/>
      <p:bldP spid="56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836FF-1CA7-4ECB-AD12-5AB0282A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Webpage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4F6791-56A1-4766-8DBF-DB361A49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the recording and assignments will be available on the course webpage.</a:t>
            </a:r>
          </a:p>
          <a:p>
            <a:r>
              <a:rPr lang="en-US" altLang="zh-TW" dirty="0"/>
              <a:t>Course webpage: https://speech.ee.ntu.edu.tw/~hylee/ml/2022-spring.php</a:t>
            </a:r>
            <a:endParaRPr lang="zh-TW" altLang="en-US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4FDD26-2EA0-4300-92AD-C6701E41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92" y="3904314"/>
            <a:ext cx="2588558" cy="258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33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5E004-D57B-498C-BC5A-71088DEF6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58069D-F3CC-4C7B-AF87-5F6D88C35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09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2904C-DDCE-4552-BEB5-BAE68001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A04AF-D976-42B3-BAEB-A1899A76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5032375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Most assignments include report, leaderboard, and code submission. </a:t>
            </a:r>
          </a:p>
          <a:p>
            <a:pPr lvl="1"/>
            <a:r>
              <a:rPr lang="en-US" altLang="zh-TW" dirty="0"/>
              <a:t>Report: answer some questions</a:t>
            </a:r>
          </a:p>
          <a:p>
            <a:pPr lvl="1"/>
            <a:r>
              <a:rPr lang="en-US" altLang="zh-TW" dirty="0"/>
              <a:t>Leaderboard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排行榜</a:t>
            </a:r>
            <a:r>
              <a:rPr lang="en-US" altLang="zh-TW" dirty="0"/>
              <a:t>): Kaggle or JudgeBoi (our in-house Kaggle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r>
              <a:rPr lang="en-US" altLang="zh-TW" dirty="0"/>
              <a:t> )</a:t>
            </a:r>
          </a:p>
          <a:p>
            <a:pPr lvl="2"/>
            <a:r>
              <a:rPr lang="en-US" altLang="zh-TW" sz="2400" dirty="0"/>
              <a:t>Simple, medium, strong, boss baselines</a:t>
            </a:r>
          </a:p>
          <a:p>
            <a:pPr lvl="1"/>
            <a:r>
              <a:rPr lang="en-US" altLang="zh-TW" dirty="0"/>
              <a:t>Submit the related codes of each assignment via NTU COOL.</a:t>
            </a:r>
          </a:p>
          <a:p>
            <a:r>
              <a:rPr lang="en-US" altLang="zh-TW" sz="2400" dirty="0"/>
              <a:t>All assignments can be done by Google </a:t>
            </a:r>
            <a:r>
              <a:rPr lang="en-US" altLang="zh-TW" sz="2400" dirty="0" err="1"/>
              <a:t>Colab</a:t>
            </a:r>
            <a:r>
              <a:rPr lang="en-US" altLang="zh-TW" sz="2400" dirty="0"/>
              <a:t>. You can </a:t>
            </a:r>
            <a:r>
              <a:rPr lang="en-US" altLang="zh-TW" sz="2400" b="1" dirty="0"/>
              <a:t>pass</a:t>
            </a:r>
            <a:r>
              <a:rPr lang="en-US" altLang="zh-TW" sz="2400" dirty="0"/>
              <a:t> this course without preparing hardware or install anything. 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But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usually more computing resources lead to better performance.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9827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39B00-6502-441F-AE47-03E908DB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Criterion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4C9EF2-5EA4-4D38-93D1-D8922921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There are </a:t>
            </a:r>
            <a:r>
              <a:rPr lang="en-US" altLang="zh-TW" dirty="0">
                <a:solidFill>
                  <a:srgbClr val="FF0000"/>
                </a:solidFill>
              </a:rPr>
              <a:t>15</a:t>
            </a:r>
            <a:r>
              <a:rPr lang="en-US" altLang="zh-TW" dirty="0"/>
              <a:t> assignments. </a:t>
            </a:r>
          </a:p>
          <a:p>
            <a:r>
              <a:rPr lang="en-US" altLang="zh-TW" dirty="0"/>
              <a:t>Each has </a:t>
            </a:r>
            <a:r>
              <a:rPr lang="en-US" altLang="zh-TW" dirty="0">
                <a:solidFill>
                  <a:srgbClr val="0000FF"/>
                </a:solidFill>
              </a:rPr>
              <a:t>10 points</a:t>
            </a:r>
            <a:r>
              <a:rPr lang="en-US" altLang="zh-TW" dirty="0"/>
              <a:t>, only count the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 assignments with the highest points.</a:t>
            </a:r>
          </a:p>
          <a:p>
            <a:r>
              <a:rPr lang="en-US" altLang="zh-TW" dirty="0"/>
              <a:t>You don’t need to do all the assignments. Choose the ones you are interested in.</a:t>
            </a:r>
          </a:p>
          <a:p>
            <a:r>
              <a:rPr lang="en-US" altLang="zh-TW" dirty="0"/>
              <a:t>You are encouraged to complete all </a:t>
            </a:r>
            <a:r>
              <a:rPr lang="en-US" altLang="zh-TW" dirty="0">
                <a:solidFill>
                  <a:srgbClr val="FF0000"/>
                </a:solidFill>
              </a:rPr>
              <a:t>15</a:t>
            </a:r>
            <a:r>
              <a:rPr lang="en-US" altLang="zh-TW" dirty="0"/>
              <a:t> assignments! </a:t>
            </a:r>
          </a:p>
          <a:p>
            <a:pPr lvl="1"/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8089F1-9BE5-46BD-B7EC-6A9D5FA00929}"/>
              </a:ext>
            </a:extLst>
          </p:cNvPr>
          <p:cNvSpPr txBox="1"/>
          <p:nvPr/>
        </p:nvSpPr>
        <p:spPr>
          <a:xfrm>
            <a:off x="1164771" y="5130523"/>
            <a:ext cx="7133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You decide how much you want to learn.</a:t>
            </a:r>
            <a:endParaRPr lang="zh-TW" altLang="en-US" sz="32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ED8D48-3383-45E5-8C33-FDC5361916F5}"/>
              </a:ext>
            </a:extLst>
          </p:cNvPr>
          <p:cNvSpPr/>
          <p:nvPr/>
        </p:nvSpPr>
        <p:spPr>
          <a:xfrm>
            <a:off x="473982" y="5715298"/>
            <a:ext cx="85153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  <a:ea typeface="新細明體" panose="02020500000000000000" pitchFamily="18" charset="-120"/>
              </a:rPr>
              <a:t>It’s buffet style. </a:t>
            </a:r>
            <a:endParaRPr lang="zh-TW" alt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BDD313-C812-48CF-9D9B-8EACF1E18EC9}"/>
              </a:ext>
            </a:extLst>
          </p:cNvPr>
          <p:cNvSpPr txBox="1"/>
          <p:nvPr/>
        </p:nvSpPr>
        <p:spPr>
          <a:xfrm>
            <a:off x="5270269" y="440630"/>
            <a:ext cx="35578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分數與等第換算按照學校建議</a:t>
            </a:r>
            <a:endParaRPr lang="en-US" altLang="zh-TW" dirty="0"/>
          </a:p>
          <a:p>
            <a:r>
              <a:rPr lang="en-US" altLang="zh-TW" dirty="0"/>
              <a:t>http://www.bebi.ntu.edu.tw/uploads/root/Regulations.pdf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594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2993</TotalTime>
  <Words>2029</Words>
  <Application>Microsoft Office PowerPoint</Application>
  <PresentationFormat>如螢幕大小 (4:3)</PresentationFormat>
  <Paragraphs>293</Paragraphs>
  <Slides>35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微軟正黑體</vt:lpstr>
      <vt:lpstr>Arial</vt:lpstr>
      <vt:lpstr>Calibri</vt:lpstr>
      <vt:lpstr>Calibri Light</vt:lpstr>
      <vt:lpstr>Segoe UI Historic</vt:lpstr>
      <vt:lpstr>Office 佈景主題</vt:lpstr>
      <vt:lpstr>點陣圖影像</vt:lpstr>
      <vt:lpstr>2022 機器學習 課程規定</vt:lpstr>
      <vt:lpstr>About this course </vt:lpstr>
      <vt:lpstr>About this course </vt:lpstr>
      <vt:lpstr>About this course </vt:lpstr>
      <vt:lpstr>Applications</vt:lpstr>
      <vt:lpstr>Webpage</vt:lpstr>
      <vt:lpstr>Assignment</vt:lpstr>
      <vt:lpstr>Assignment </vt:lpstr>
      <vt:lpstr>Grading Criterion </vt:lpstr>
      <vt:lpstr>Disclaimers </vt:lpstr>
      <vt:lpstr>Lecture Schedule</vt:lpstr>
      <vt:lpstr>課程網站</vt:lpstr>
      <vt:lpstr>Lecture Schedule </vt:lpstr>
      <vt:lpstr>Kaggle</vt:lpstr>
      <vt:lpstr>Kaggle (JudgeBoi is similar) </vt:lpstr>
      <vt:lpstr>PowerPoint 簡報</vt:lpstr>
      <vt:lpstr>Kaggle</vt:lpstr>
      <vt:lpstr>PowerPoint 簡報</vt:lpstr>
      <vt:lpstr>Kaggle – Pokémon &amp; Digimon</vt:lpstr>
      <vt:lpstr>Kaggle – Pokémon &amp; Digimon</vt:lpstr>
      <vt:lpstr>Kaggle</vt:lpstr>
      <vt:lpstr>Rules</vt:lpstr>
      <vt:lpstr>Rules – Common Sense</vt:lpstr>
      <vt:lpstr>Rules – Common Sense</vt:lpstr>
      <vt:lpstr>Rules – For Kaggle and JudgeBoi</vt:lpstr>
      <vt:lpstr>Rules – For Kaggle and JudgeBoi</vt:lpstr>
      <vt:lpstr>Rules - Codes</vt:lpstr>
      <vt:lpstr>Punishment</vt:lpstr>
      <vt:lpstr>加簽</vt:lpstr>
      <vt:lpstr>加簽</vt:lpstr>
      <vt:lpstr>加簽</vt:lpstr>
      <vt:lpstr>旁聽</vt:lpstr>
      <vt:lpstr>Questions?</vt:lpstr>
      <vt:lpstr>Questions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2020</dc:title>
  <dc:creator>Hung-yi Lee</dc:creator>
  <cp:lastModifiedBy>Hung-yi Lee</cp:lastModifiedBy>
  <cp:revision>205</cp:revision>
  <dcterms:created xsi:type="dcterms:W3CDTF">2020-03-04T16:00:20Z</dcterms:created>
  <dcterms:modified xsi:type="dcterms:W3CDTF">2022-02-18T05:05:17Z</dcterms:modified>
</cp:coreProperties>
</file>