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1148000" cy="19202400"/>
  <p:notesSz cx="6858000" cy="9144000"/>
  <p:defaultTextStyle>
    <a:defPPr>
      <a:defRPr lang="en-US"/>
    </a:defPPr>
    <a:lvl1pPr marL="0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70E26"/>
    <a:srgbClr val="0F1B49"/>
    <a:srgbClr val="081227"/>
    <a:srgbClr val="0B1731"/>
    <a:srgbClr val="0B1D31"/>
    <a:srgbClr val="0813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0" y="-864"/>
      </p:cViewPr>
      <p:guideLst>
        <p:guide orient="horz" pos="6048"/>
        <p:guide pos="12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CD603-6CD8-3547-B973-087475E71BF4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4475" y="685800"/>
            <a:ext cx="734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3963F-059A-F942-B5E2-FC104F9B79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007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014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022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6029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0036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4043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8051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2058" algn="l" defTabSz="1724007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965193"/>
            <a:ext cx="3497580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0881360"/>
            <a:ext cx="2880360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0" y="768988"/>
            <a:ext cx="9258300" cy="163842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0" y="768988"/>
            <a:ext cx="27089100" cy="163842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12339323"/>
            <a:ext cx="34975800" cy="3813810"/>
          </a:xfrm>
        </p:spPr>
        <p:txBody>
          <a:bodyPr anchor="t"/>
          <a:lstStyle>
            <a:lvl1pPr algn="l">
              <a:defRPr sz="15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8138798"/>
            <a:ext cx="34975800" cy="4200523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00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2pPr>
            <a:lvl3pPr marL="344801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17202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602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00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404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805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205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4480560"/>
            <a:ext cx="181737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0" y="4480560"/>
            <a:ext cx="18173700" cy="12672698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298318"/>
            <a:ext cx="18180846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6089650"/>
            <a:ext cx="18180846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4298318"/>
            <a:ext cx="18187988" cy="1791333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007" indent="0">
              <a:buNone/>
              <a:defRPr sz="7500" b="1"/>
            </a:lvl2pPr>
            <a:lvl3pPr marL="3448014" indent="0">
              <a:buNone/>
              <a:defRPr sz="6700" b="1"/>
            </a:lvl3pPr>
            <a:lvl4pPr marL="5172022" indent="0">
              <a:buNone/>
              <a:defRPr sz="6100" b="1"/>
            </a:lvl4pPr>
            <a:lvl5pPr marL="6896029" indent="0">
              <a:buNone/>
              <a:defRPr sz="6100" b="1"/>
            </a:lvl5pPr>
            <a:lvl6pPr marL="8620036" indent="0">
              <a:buNone/>
              <a:defRPr sz="6100" b="1"/>
            </a:lvl6pPr>
            <a:lvl7pPr marL="10344043" indent="0">
              <a:buNone/>
              <a:defRPr sz="6100" b="1"/>
            </a:lvl7pPr>
            <a:lvl8pPr marL="12068051" indent="0">
              <a:buNone/>
              <a:defRPr sz="6100" b="1"/>
            </a:lvl8pPr>
            <a:lvl9pPr marL="13792058" indent="0">
              <a:buNone/>
              <a:defRPr sz="6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6089650"/>
            <a:ext cx="18187988" cy="11063608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7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3" y="764540"/>
            <a:ext cx="13537409" cy="325374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5" y="764540"/>
            <a:ext cx="23002875" cy="16388718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3" y="4018280"/>
            <a:ext cx="13537409" cy="13134978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13441680"/>
            <a:ext cx="24688800" cy="1586868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1715770"/>
            <a:ext cx="24688800" cy="11521440"/>
          </a:xfrm>
        </p:spPr>
        <p:txBody>
          <a:bodyPr/>
          <a:lstStyle>
            <a:lvl1pPr marL="0" indent="0">
              <a:buNone/>
              <a:defRPr sz="12100"/>
            </a:lvl1pPr>
            <a:lvl2pPr marL="1724007" indent="0">
              <a:buNone/>
              <a:defRPr sz="10600"/>
            </a:lvl2pPr>
            <a:lvl3pPr marL="3448014" indent="0">
              <a:buNone/>
              <a:defRPr sz="9100"/>
            </a:lvl3pPr>
            <a:lvl4pPr marL="5172022" indent="0">
              <a:buNone/>
              <a:defRPr sz="7500"/>
            </a:lvl4pPr>
            <a:lvl5pPr marL="6896029" indent="0">
              <a:buNone/>
              <a:defRPr sz="7500"/>
            </a:lvl5pPr>
            <a:lvl6pPr marL="8620036" indent="0">
              <a:buNone/>
              <a:defRPr sz="7500"/>
            </a:lvl6pPr>
            <a:lvl7pPr marL="10344043" indent="0">
              <a:buNone/>
              <a:defRPr sz="7500"/>
            </a:lvl7pPr>
            <a:lvl8pPr marL="12068051" indent="0">
              <a:buNone/>
              <a:defRPr sz="7500"/>
            </a:lvl8pPr>
            <a:lvl9pPr marL="13792058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15028548"/>
            <a:ext cx="24688800" cy="2253613"/>
          </a:xfrm>
        </p:spPr>
        <p:txBody>
          <a:bodyPr/>
          <a:lstStyle>
            <a:lvl1pPr marL="0" indent="0">
              <a:buNone/>
              <a:defRPr sz="5300"/>
            </a:lvl1pPr>
            <a:lvl2pPr marL="1724007" indent="0">
              <a:buNone/>
              <a:defRPr sz="4500"/>
            </a:lvl2pPr>
            <a:lvl3pPr marL="3448014" indent="0">
              <a:buNone/>
              <a:defRPr sz="3800"/>
            </a:lvl3pPr>
            <a:lvl4pPr marL="5172022" indent="0">
              <a:buNone/>
              <a:defRPr sz="3400"/>
            </a:lvl4pPr>
            <a:lvl5pPr marL="6896029" indent="0">
              <a:buNone/>
              <a:defRPr sz="3400"/>
            </a:lvl5pPr>
            <a:lvl6pPr marL="8620036" indent="0">
              <a:buNone/>
              <a:defRPr sz="3400"/>
            </a:lvl6pPr>
            <a:lvl7pPr marL="10344043" indent="0">
              <a:buNone/>
              <a:defRPr sz="3400"/>
            </a:lvl7pPr>
            <a:lvl8pPr marL="12068051" indent="0">
              <a:buNone/>
              <a:defRPr sz="3400"/>
            </a:lvl8pPr>
            <a:lvl9pPr marL="13792058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8270-718C-D14D-BC56-854E11C91F7D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768988"/>
            <a:ext cx="37033200" cy="3200400"/>
          </a:xfrm>
          <a:prstGeom prst="rect">
            <a:avLst/>
          </a:prstGeom>
        </p:spPr>
        <p:txBody>
          <a:bodyPr vert="horz" lIns="344801" tIns="172401" rIns="344801" bIns="1724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4480560"/>
            <a:ext cx="37033200" cy="12672698"/>
          </a:xfrm>
          <a:prstGeom prst="rect">
            <a:avLst/>
          </a:prstGeom>
        </p:spPr>
        <p:txBody>
          <a:bodyPr vert="horz" lIns="344801" tIns="172401" rIns="344801" bIns="1724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17797783"/>
            <a:ext cx="9601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8270-718C-D14D-BC56-854E11C91F7D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0" y="17797783"/>
            <a:ext cx="13030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17797783"/>
            <a:ext cx="9601200" cy="1022350"/>
          </a:xfrm>
          <a:prstGeom prst="rect">
            <a:avLst/>
          </a:prstGeom>
        </p:spPr>
        <p:txBody>
          <a:bodyPr vert="horz" lIns="344801" tIns="172401" rIns="344801" bIns="172401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B1EC-7669-EC4C-86B4-FFEA13548D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4007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005" indent="-1293005" algn="l" defTabSz="1724007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512" indent="-1077505" algn="l" defTabSz="1724007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019" indent="-862003" algn="l" defTabSz="1724007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026" indent="-862003" algn="l" defTabSz="1724007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8033" indent="-862003" algn="l" defTabSz="1724007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2039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6047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054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4061" indent="-862003" algn="l" defTabSz="1724007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007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014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022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96029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036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4043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8051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2058" algn="l" defTabSz="1724007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70E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72160"/>
            <a:ext cx="41147998" cy="215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Effects of Baseline Regional </a:t>
            </a:r>
            <a:r>
              <a:rPr lang="en-US" sz="7000" b="1" dirty="0" err="1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Amyloid</a:t>
            </a: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 Deposition Patterns </a:t>
            </a:r>
          </a:p>
          <a:p>
            <a:pPr algn="ctr">
              <a:lnSpc>
                <a:spcPts val="8000"/>
              </a:lnSpc>
            </a:pPr>
            <a:r>
              <a:rPr lang="en-US" sz="70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on Subsequent Accumulation</a:t>
            </a:r>
            <a:endParaRPr lang="en-US" sz="70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5" name="Text Box 1384"/>
          <p:cNvSpPr txBox="1">
            <a:spLocks noChangeArrowheads="1"/>
          </p:cNvSpPr>
          <p:nvPr/>
        </p:nvSpPr>
        <p:spPr bwMode="auto">
          <a:xfrm>
            <a:off x="0" y="2463825"/>
            <a:ext cx="41147999" cy="157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38912" tIns="219456" rIns="438912" bIns="219456">
            <a:prstTxWarp prst="textNoShape">
              <a:avLst/>
            </a:prstTxWarp>
            <a:spAutoFit/>
          </a:bodyPr>
          <a:lstStyle/>
          <a:p>
            <a:pPr algn="ctr" defTabSz="4389438">
              <a:lnSpc>
                <a:spcPts val="4500"/>
              </a:lnSpc>
            </a:pP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Andy Horng, William J. </a:t>
            </a:r>
            <a:r>
              <a:rPr lang="en-US" sz="4500" b="1" dirty="0" err="1" smtClean="0">
                <a:solidFill>
                  <a:schemeClr val="bg1"/>
                </a:solidFill>
                <a:latin typeface="Arial"/>
              </a:rPr>
              <a:t>Jagust</a:t>
            </a:r>
            <a:r>
              <a:rPr lang="en-US" sz="4500" b="1" dirty="0" smtClean="0">
                <a:solidFill>
                  <a:schemeClr val="bg1"/>
                </a:solidFill>
                <a:latin typeface="Arial"/>
              </a:rPr>
              <a:t>, Susan M. Landau</a:t>
            </a:r>
          </a:p>
          <a:p>
            <a:pPr algn="ctr" defTabSz="4389438">
              <a:lnSpc>
                <a:spcPts val="45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Helen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Wills Neuroscience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Institute, </a:t>
            </a:r>
            <a:r>
              <a:rPr lang="en-US" sz="3000" b="1" dirty="0">
                <a:solidFill>
                  <a:schemeClr val="bg1"/>
                </a:solidFill>
                <a:latin typeface="Arial"/>
              </a:rPr>
              <a:t>University of California at </a:t>
            </a:r>
            <a:r>
              <a:rPr lang="en-US" sz="3000" b="1" dirty="0" smtClean="0">
                <a:solidFill>
                  <a:schemeClr val="bg1"/>
                </a:solidFill>
                <a:latin typeface="Arial"/>
              </a:rPr>
              <a:t>Berkeley, Lawrence Berkeley National Laboratory</a:t>
            </a:r>
            <a:endParaRPr lang="en-US" sz="3000" b="1" baseline="30000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" name="Picture 5" descr="Berkeley_Lab_Logo_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617" y="770554"/>
            <a:ext cx="3234539" cy="2451870"/>
          </a:xfrm>
          <a:prstGeom prst="rect">
            <a:avLst/>
          </a:prstGeom>
        </p:spPr>
      </p:pic>
      <p:pic>
        <p:nvPicPr>
          <p:cNvPr id="7" name="Picture 6" descr="ucberkeleyseal_874_540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058366" y="395390"/>
            <a:ext cx="3234539" cy="32345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11951" y="3933461"/>
            <a:ext cx="5443057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Introduction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93527" y="3933461"/>
            <a:ext cx="4141573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Methods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99886" y="3933461"/>
            <a:ext cx="4262530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Subjects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01513" y="3933461"/>
            <a:ext cx="9737024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500" b="1" dirty="0" smtClean="0">
                <a:ln w="38100" cmpd="sng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</a:rPr>
              <a:t>Results and Summary</a:t>
            </a:r>
            <a:endParaRPr lang="en-US" sz="6500" b="1" dirty="0">
              <a:ln w="38100" cmpd="sng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1913" y="5167131"/>
            <a:ext cx="7650519" cy="5794504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043628" y="5167132"/>
            <a:ext cx="7862193" cy="5794503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6026777" y="5167132"/>
            <a:ext cx="7862193" cy="13732868"/>
          </a:xfrm>
          <a:prstGeom prst="roundRect">
            <a:avLst>
              <a:gd name="adj" fmla="val 5513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4009927" y="5167132"/>
            <a:ext cx="16873480" cy="13732868"/>
          </a:xfrm>
          <a:prstGeom prst="roundRect">
            <a:avLst>
              <a:gd name="adj" fmla="val 397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8000" y="5272750"/>
            <a:ext cx="7033846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 smtClean="0">
                <a:latin typeface="Arial"/>
              </a:rPr>
              <a:t>The cortical summary SUVR of </a:t>
            </a:r>
            <a:r>
              <a:rPr lang="en-US" sz="1600" baseline="30000" dirty="0" smtClean="0">
                <a:latin typeface="Arial"/>
              </a:rPr>
              <a:t>18</a:t>
            </a:r>
            <a:r>
              <a:rPr lang="en-US" sz="1600" dirty="0" smtClean="0">
                <a:latin typeface="Arial"/>
              </a:rPr>
              <a:t>F-AV-45 PET scans </a:t>
            </a:r>
            <a:r>
              <a:rPr lang="en-US" sz="1600" dirty="0" smtClean="0">
                <a:latin typeface="Arial"/>
              </a:rPr>
              <a:t>(frontal/parietal/temporal/</a:t>
            </a:r>
            <a:r>
              <a:rPr lang="en-US" sz="1600" dirty="0" err="1" smtClean="0">
                <a:latin typeface="Arial"/>
              </a:rPr>
              <a:t>cingulate</a:t>
            </a:r>
            <a:r>
              <a:rPr lang="en-US" sz="1600" dirty="0" smtClean="0">
                <a:latin typeface="Arial"/>
              </a:rPr>
              <a:t> ROI)</a:t>
            </a:r>
            <a:r>
              <a:rPr lang="en-US" sz="1600" dirty="0" smtClean="0">
                <a:latin typeface="Arial"/>
              </a:rPr>
              <a:t> is a conveniently calculated measure of global </a:t>
            </a:r>
            <a:r>
              <a:rPr lang="en-US" sz="1600" dirty="0" err="1" smtClean="0">
                <a:latin typeface="Arial"/>
                <a:ea typeface="Times New Roman" pitchFamily="4" charset="0"/>
                <a:cs typeface="Times New Roman" pitchFamily="4" charset="0"/>
              </a:rPr>
              <a:t>ß-Amyloid</a:t>
            </a:r>
            <a:r>
              <a:rPr lang="en-US" sz="1600" dirty="0" smtClean="0">
                <a:latin typeface="Arial"/>
              </a:rPr>
              <a:t> burden.</a:t>
            </a:r>
          </a:p>
          <a:p>
            <a:endParaRPr lang="en-US" sz="1600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600" dirty="0" smtClean="0">
                <a:latin typeface="Arial"/>
              </a:rPr>
              <a:t> Cortical summary SUVR is impaired by:</a:t>
            </a:r>
          </a:p>
          <a:p>
            <a:r>
              <a:rPr lang="en-US" sz="1600" dirty="0" smtClean="0">
                <a:latin typeface="Arial"/>
              </a:rPr>
              <a:t>     - noise introduced in choosing a reference region</a:t>
            </a:r>
          </a:p>
          <a:p>
            <a:r>
              <a:rPr lang="en-US" sz="1600" dirty="0" smtClean="0">
                <a:latin typeface="Arial"/>
              </a:rPr>
              <a:t>     - ignorance of potentially interesting regional variations inside the ROI</a:t>
            </a:r>
          </a:p>
          <a:p>
            <a:r>
              <a:rPr lang="en-US" sz="1600" dirty="0" smtClean="0">
                <a:latin typeface="Arial"/>
              </a:rPr>
              <a:t>     - ignorance of potentially interesting regional contrasts (except ROI/ref)</a:t>
            </a:r>
          </a:p>
          <a:p>
            <a:pPr>
              <a:buFont typeface="Arial"/>
              <a:buChar char="•"/>
            </a:pPr>
            <a:endParaRPr lang="en-US" sz="1600" dirty="0" smtClean="0">
              <a:latin typeface="Arial"/>
            </a:endParaRPr>
          </a:p>
          <a:p>
            <a:r>
              <a:rPr lang="en-US" sz="1600" b="1" dirty="0" smtClean="0">
                <a:latin typeface="Arial"/>
              </a:rPr>
              <a:t>Goals:</a:t>
            </a:r>
          </a:p>
          <a:p>
            <a:endParaRPr lang="en-US" sz="16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600" b="1" dirty="0" smtClean="0">
                <a:latin typeface="Arial"/>
              </a:rPr>
              <a:t> Convert regional uptakes of</a:t>
            </a:r>
            <a:r>
              <a:rPr lang="en-US" sz="1600" b="1" dirty="0" smtClean="0">
                <a:latin typeface="Arial"/>
              </a:rPr>
              <a:t> ADNI </a:t>
            </a:r>
            <a:r>
              <a:rPr lang="en-US" sz="1600" b="1" baseline="30000" dirty="0" smtClean="0">
                <a:latin typeface="Arial"/>
              </a:rPr>
              <a:t>18</a:t>
            </a:r>
            <a:r>
              <a:rPr lang="en-US" sz="1600" b="1" dirty="0" smtClean="0">
                <a:latin typeface="Arial"/>
              </a:rPr>
              <a:t>F-AV-45 and </a:t>
            </a:r>
            <a:r>
              <a:rPr lang="en-US" sz="1600" b="1" baseline="30000" dirty="0" smtClean="0">
                <a:latin typeface="Arial"/>
              </a:rPr>
              <a:t>18</a:t>
            </a:r>
            <a:r>
              <a:rPr lang="en-US" sz="1600" b="1" dirty="0" smtClean="0">
                <a:latin typeface="Arial"/>
              </a:rPr>
              <a:t>F-AV-1451 PET scans</a:t>
            </a:r>
            <a:r>
              <a:rPr lang="en-US" sz="1600" b="1" dirty="0" smtClean="0">
                <a:latin typeface="Arial"/>
              </a:rPr>
              <a:t> to standardized units via a regionally-unbiased intensity normalization method.</a:t>
            </a:r>
          </a:p>
          <a:p>
            <a:pPr>
              <a:buFont typeface="Arial"/>
              <a:buChar char="•"/>
            </a:pPr>
            <a:endParaRPr lang="en-US" sz="16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600" b="1" dirty="0" smtClean="0">
                <a:latin typeface="Arial"/>
              </a:rPr>
              <a:t> Perform a sparse nonparametric factor analysis to the normalized regional dataset</a:t>
            </a:r>
            <a:r>
              <a:rPr lang="en-US" sz="1600" b="1" dirty="0" smtClean="0">
                <a:latin typeface="Arial"/>
              </a:rPr>
              <a:t>, </a:t>
            </a:r>
            <a:r>
              <a:rPr lang="en-US" sz="1600" b="1" dirty="0" smtClean="0">
                <a:latin typeface="Arial"/>
              </a:rPr>
              <a:t>determining a set of recurring uptake topographies underlying the variance in individual uptake patterns.</a:t>
            </a:r>
          </a:p>
          <a:p>
            <a:pPr>
              <a:buFont typeface="Arial"/>
              <a:buChar char="•"/>
            </a:pPr>
            <a:endParaRPr lang="en-US" sz="1600" b="1" dirty="0" smtClean="0">
              <a:latin typeface="Arial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Arial"/>
              </a:rPr>
              <a:t> </a:t>
            </a:r>
            <a:r>
              <a:rPr lang="en-US" sz="1600" b="1" dirty="0" smtClean="0">
                <a:latin typeface="Arial"/>
              </a:rPr>
              <a:t>Explore the efficacy of topographical factor scores (derived from the factor model) as alternative summary measures of Alzheimer’s disease severity.</a:t>
            </a:r>
            <a:endParaRPr lang="en-US" sz="1600" dirty="0" smtClean="0">
              <a:latin typeface="Arial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3446380"/>
              </p:ext>
            </p:extLst>
          </p:nvPr>
        </p:nvGraphicFramePr>
        <p:xfrm>
          <a:off x="8511635" y="5429062"/>
          <a:ext cx="6904211" cy="5199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49442"/>
                <a:gridCol w="2266460"/>
                <a:gridCol w="2188309"/>
              </a:tblGrid>
              <a:tr h="43277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AV45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AV1451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3138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1064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081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Age (years)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73.77 </a:t>
                      </a:r>
                      <a:r>
                        <a:rPr lang="en-US" sz="2000" dirty="0" smtClean="0"/>
                        <a:t>(7.48)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76.04 (6.98)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272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Sex (M/F)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569/494 </a:t>
                      </a:r>
                      <a:r>
                        <a:rPr lang="en-US" sz="2000" dirty="0" smtClean="0"/>
                        <a:t>(1 N/A)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31/</a:t>
                      </a:r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1819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Education (years)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16.21 (2.67)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16.72 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smtClean="0"/>
                        <a:t>2.65)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23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APOE ε4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43.2%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34.5%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4231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AV45 +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52.6%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N/A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39511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Normal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259 (24.3%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17 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smtClean="0"/>
                        <a:t>30.9%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1423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SMC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 (9.4%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 (10.9%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1923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301 (28.2%)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 (20%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1013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LMCI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215 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smtClean="0"/>
                        <a:t>20.2%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 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smtClean="0"/>
                        <a:t>29.1%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  <a:tr h="401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</a:t>
                      </a:r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189 (17.7%)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(9.1%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marL="127635" marR="127635" marT="63818" marB="63818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320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Horng</dc:creator>
  <cp:lastModifiedBy>Andy Horng</cp:lastModifiedBy>
  <cp:revision>3</cp:revision>
  <dcterms:created xsi:type="dcterms:W3CDTF">2016-07-13T19:11:54Z</dcterms:created>
  <dcterms:modified xsi:type="dcterms:W3CDTF">2016-07-13T22:44:20Z</dcterms:modified>
</cp:coreProperties>
</file>