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1148000" cy="19202400"/>
  <p:notesSz cx="6858000" cy="9144000"/>
  <p:defaultTextStyle>
    <a:defPPr>
      <a:defRPr lang="en-US"/>
    </a:defPPr>
    <a:lvl1pPr marL="0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70E26"/>
    <a:srgbClr val="0F1B49"/>
    <a:srgbClr val="081227"/>
    <a:srgbClr val="0B1731"/>
    <a:srgbClr val="0B1D31"/>
    <a:srgbClr val="08132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9434" autoAdjust="0"/>
  </p:normalViewPr>
  <p:slideViewPr>
    <p:cSldViewPr snapToGrid="0" snapToObjects="1">
      <p:cViewPr varScale="1">
        <p:scale>
          <a:sx n="65" d="100"/>
          <a:sy n="65" d="100"/>
        </p:scale>
        <p:origin x="-120" y="-144"/>
      </p:cViewPr>
      <p:guideLst>
        <p:guide orient="horz" pos="6048"/>
        <p:guide pos="12960"/>
      </p:guideLst>
    </p:cSldViewPr>
  </p:slideViewPr>
  <p:notesTextViewPr>
    <p:cViewPr>
      <p:scale>
        <a:sx n="100" d="100"/>
        <a:sy n="100" d="100"/>
      </p:scale>
      <p:origin x="0" y="104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D603-6CD8-3547-B973-087475E71BF4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963F-059A-F942-B5E2-FC104F9B79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800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AV45 Factor loadings:</a:t>
            </a:r>
          </a:p>
          <a:p>
            <a:pPr>
              <a:buFontTx/>
              <a:buChar char="-"/>
            </a:pPr>
            <a:r>
              <a:rPr lang="en-US" baseline="0" dirty="0" smtClean="0"/>
              <a:t>Factor loadings as regional correlations, regional summaries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AV45 comparison to cortical summary SUVR</a:t>
            </a:r>
          </a:p>
          <a:p>
            <a:pPr>
              <a:buFontTx/>
              <a:buChar char="-"/>
            </a:pPr>
            <a:r>
              <a:rPr lang="en-US" baseline="0" dirty="0" smtClean="0"/>
              <a:t> Brain visualization comparison (NSFA6, NSFA14, NSFA5, cortical summary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mask)</a:t>
            </a:r>
          </a:p>
          <a:p>
            <a:pPr>
              <a:buFontTx/>
              <a:buChar char="-"/>
            </a:pPr>
            <a:r>
              <a:rPr lang="en-US" baseline="0" dirty="0" smtClean="0"/>
              <a:t> linear fit against each other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AV45 penalized regression</a:t>
            </a:r>
          </a:p>
          <a:p>
            <a:pPr>
              <a:buFontTx/>
              <a:buChar char="-"/>
            </a:pPr>
            <a:r>
              <a:rPr lang="en-US" baseline="0" dirty="0" smtClean="0"/>
              <a:t>Of the positive subjects on ADAS-Cog + AVLT</a:t>
            </a:r>
          </a:p>
          <a:p>
            <a:pPr>
              <a:buFontTx/>
              <a:buChar char="-"/>
            </a:pPr>
            <a:r>
              <a:rPr lang="en-US" baseline="0" dirty="0" smtClean="0"/>
              <a:t>Report R2 shrinkage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AV1451 Factor loadings:</a:t>
            </a:r>
          </a:p>
          <a:p>
            <a:pPr>
              <a:buFontTx/>
              <a:buChar char="-"/>
            </a:pPr>
            <a:r>
              <a:rPr lang="en-US" baseline="0" dirty="0" smtClean="0"/>
              <a:t>Factor loadings as regional correlations, regional summaries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AV45 comparison with </a:t>
            </a:r>
            <a:r>
              <a:rPr lang="en-US" baseline="0" dirty="0" err="1" smtClean="0"/>
              <a:t>braak</a:t>
            </a:r>
            <a:r>
              <a:rPr lang="en-US" baseline="0" dirty="0" smtClean="0"/>
              <a:t> regions</a:t>
            </a:r>
          </a:p>
          <a:p>
            <a:pPr>
              <a:buFontTx/>
              <a:buChar char="-"/>
            </a:pPr>
            <a:r>
              <a:rPr lang="en-US" baseline="0" dirty="0" smtClean="0"/>
              <a:t>Brain visualization (NSFA0, </a:t>
            </a:r>
            <a:r>
              <a:rPr lang="en-US" baseline="0" dirty="0" err="1" smtClean="0"/>
              <a:t>braak</a:t>
            </a:r>
            <a:r>
              <a:rPr lang="en-US" baseline="0" dirty="0" smtClean="0"/>
              <a:t> masks)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AV1451 penalized regression</a:t>
            </a:r>
          </a:p>
          <a:p>
            <a:pPr>
              <a:buFontTx/>
              <a:buChar char="-"/>
            </a:pPr>
            <a:r>
              <a:rPr lang="en-US" baseline="0" dirty="0" smtClean="0"/>
              <a:t>- against ADAS-COG + AVLT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3963F-059A-F942-B5E2-FC104F9B79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65193"/>
            <a:ext cx="349758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0881360"/>
            <a:ext cx="288036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768988"/>
            <a:ext cx="92583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768988"/>
            <a:ext cx="270891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2339323"/>
            <a:ext cx="34975800" cy="3813810"/>
          </a:xfrm>
        </p:spPr>
        <p:txBody>
          <a:bodyPr anchor="t"/>
          <a:lstStyle>
            <a:lvl1pPr algn="l">
              <a:defRPr sz="1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8138798"/>
            <a:ext cx="34975800" cy="4200523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00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4801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17202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602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00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98318"/>
            <a:ext cx="18180846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9650"/>
            <a:ext cx="18180846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4298318"/>
            <a:ext cx="18187988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6089650"/>
            <a:ext cx="18187988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764540"/>
            <a:ext cx="13537409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764540"/>
            <a:ext cx="23002875" cy="16388718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4018280"/>
            <a:ext cx="13537409" cy="13134978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3441680"/>
            <a:ext cx="24688800" cy="1586868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1715770"/>
            <a:ext cx="246888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007" indent="0">
              <a:buNone/>
              <a:defRPr sz="10600"/>
            </a:lvl2pPr>
            <a:lvl3pPr marL="3448014" indent="0">
              <a:buNone/>
              <a:defRPr sz="9100"/>
            </a:lvl3pPr>
            <a:lvl4pPr marL="5172022" indent="0">
              <a:buNone/>
              <a:defRPr sz="7500"/>
            </a:lvl4pPr>
            <a:lvl5pPr marL="6896029" indent="0">
              <a:buNone/>
              <a:defRPr sz="7500"/>
            </a:lvl5pPr>
            <a:lvl6pPr marL="8620036" indent="0">
              <a:buNone/>
              <a:defRPr sz="7500"/>
            </a:lvl6pPr>
            <a:lvl7pPr marL="10344043" indent="0">
              <a:buNone/>
              <a:defRPr sz="7500"/>
            </a:lvl7pPr>
            <a:lvl8pPr marL="12068051" indent="0">
              <a:buNone/>
              <a:defRPr sz="7500"/>
            </a:lvl8pPr>
            <a:lvl9pPr marL="13792058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15028548"/>
            <a:ext cx="24688800" cy="2253613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768988"/>
            <a:ext cx="37033200" cy="3200400"/>
          </a:xfrm>
          <a:prstGeom prst="rect">
            <a:avLst/>
          </a:prstGeom>
        </p:spPr>
        <p:txBody>
          <a:bodyPr vert="horz" lIns="344801" tIns="172401" rIns="344801" bIns="172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480560"/>
            <a:ext cx="37033200" cy="12672698"/>
          </a:xfrm>
          <a:prstGeom prst="rect">
            <a:avLst/>
          </a:prstGeom>
        </p:spPr>
        <p:txBody>
          <a:bodyPr vert="horz" lIns="344801" tIns="172401" rIns="344801" bIns="172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17797783"/>
            <a:ext cx="13030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007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005" indent="-1293005" algn="l" defTabSz="1724007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512" indent="-1077505" algn="l" defTabSz="1724007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019" indent="-862003" algn="l" defTabSz="172400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026" indent="-862003" algn="l" defTabSz="17240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033" indent="-862003" algn="l" defTabSz="17240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039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047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054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061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07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014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022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029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36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043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051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058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70E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72160"/>
            <a:ext cx="41147998" cy="215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Effects of Baseline Regional </a:t>
            </a:r>
            <a:r>
              <a:rPr lang="en-US" sz="7000" b="1" dirty="0" err="1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Amyloid</a:t>
            </a: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 Deposition Patterns </a:t>
            </a:r>
          </a:p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on Subsequent Accumulation</a:t>
            </a:r>
            <a:endParaRPr lang="en-US" sz="70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5" name="Text Box 1384"/>
          <p:cNvSpPr txBox="1">
            <a:spLocks noChangeArrowheads="1"/>
          </p:cNvSpPr>
          <p:nvPr/>
        </p:nvSpPr>
        <p:spPr bwMode="auto">
          <a:xfrm>
            <a:off x="0" y="2463825"/>
            <a:ext cx="41147999" cy="15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8912" tIns="219456" rIns="438912" bIns="219456">
            <a:prstTxWarp prst="textNoShape">
              <a:avLst/>
            </a:prstTxWarp>
            <a:spAutoFit/>
          </a:bodyPr>
          <a:lstStyle/>
          <a:p>
            <a:pPr algn="ctr" defTabSz="4389438">
              <a:lnSpc>
                <a:spcPts val="4500"/>
              </a:lnSpc>
            </a:pP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Andy Horng, William J. </a:t>
            </a:r>
            <a:r>
              <a:rPr lang="en-US" sz="4500" b="1" dirty="0" err="1" smtClean="0">
                <a:solidFill>
                  <a:schemeClr val="bg1"/>
                </a:solidFill>
                <a:latin typeface="Arial"/>
              </a:rPr>
              <a:t>Jagust</a:t>
            </a: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, Susan M. Landau</a:t>
            </a:r>
          </a:p>
          <a:p>
            <a:pPr algn="ctr" defTabSz="4389438">
              <a:lnSpc>
                <a:spcPts val="45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Helen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Wills Neuroscience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Institute,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University of California at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Berkeley, Lawrence Berkeley National Laboratory</a:t>
            </a:r>
            <a:endParaRPr lang="en-US" sz="3000" b="1" baseline="300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" name="Picture 5" descr="Berkeley_Lab_Logo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617" y="770554"/>
            <a:ext cx="3234539" cy="2451870"/>
          </a:xfrm>
          <a:prstGeom prst="rect">
            <a:avLst/>
          </a:prstGeom>
        </p:spPr>
      </p:pic>
      <p:pic>
        <p:nvPicPr>
          <p:cNvPr id="7" name="Picture 6" descr="ucberkeleyseal_874_540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66" y="395390"/>
            <a:ext cx="3234539" cy="3234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951" y="4004015"/>
            <a:ext cx="5443057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Introduction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9736" y="4004014"/>
            <a:ext cx="4141573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Methods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2145" y="11942379"/>
            <a:ext cx="3926665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Subjects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49460" y="3951229"/>
            <a:ext cx="9737024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Results and Summary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2630" y="5261203"/>
            <a:ext cx="7650519" cy="665765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32630" y="13199568"/>
            <a:ext cx="7650519" cy="579450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218329" y="5261203"/>
            <a:ext cx="7862193" cy="1373286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322434" y="5261203"/>
            <a:ext cx="24470255" cy="13732868"/>
          </a:xfrm>
          <a:prstGeom prst="roundRect">
            <a:avLst>
              <a:gd name="adj" fmla="val 397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6565" y="5666353"/>
            <a:ext cx="6904211" cy="594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The cortical summary SUVR of </a:t>
            </a:r>
            <a:r>
              <a:rPr lang="en-US" sz="1800" baseline="30000" dirty="0" smtClean="0">
                <a:latin typeface="Arial"/>
              </a:rPr>
              <a:t>18</a:t>
            </a:r>
            <a:r>
              <a:rPr lang="en-US" sz="1800" dirty="0" smtClean="0">
                <a:latin typeface="Arial"/>
              </a:rPr>
              <a:t>F-AV-45 PET scans (frontal/parietal/temporal/cingulate ROI) is a conveniently calculated measure of global </a:t>
            </a:r>
            <a:r>
              <a:rPr lang="en-US" sz="1800" dirty="0" err="1" smtClean="0">
                <a:latin typeface="Arial"/>
                <a:ea typeface="Times New Roman" pitchFamily="4" charset="0"/>
                <a:cs typeface="Times New Roman" pitchFamily="4" charset="0"/>
              </a:rPr>
              <a:t>ß</a:t>
            </a:r>
            <a:r>
              <a:rPr lang="en-US" sz="1800" dirty="0" smtClean="0">
                <a:latin typeface="Arial"/>
                <a:ea typeface="Times New Roman" pitchFamily="4" charset="0"/>
                <a:cs typeface="Times New Roman" pitchFamily="4" charset="0"/>
              </a:rPr>
              <a:t>-Amyloid</a:t>
            </a:r>
            <a:r>
              <a:rPr lang="en-US" sz="1800" dirty="0" smtClean="0">
                <a:latin typeface="Arial"/>
              </a:rPr>
              <a:t> burden.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Cortical summary SUVR is impaired by:</a:t>
            </a:r>
          </a:p>
          <a:p>
            <a:r>
              <a:rPr lang="en-US" sz="1800" dirty="0" smtClean="0">
                <a:latin typeface="Arial"/>
              </a:rPr>
              <a:t>     - noise introduced in choosing a reference region</a:t>
            </a:r>
          </a:p>
          <a:p>
            <a:r>
              <a:rPr lang="en-US" sz="1800" dirty="0" smtClean="0">
                <a:latin typeface="Arial"/>
              </a:rPr>
              <a:t>     - ignorance of regional variations within the ROI</a:t>
            </a:r>
          </a:p>
          <a:p>
            <a:r>
              <a:rPr lang="en-US" sz="1800" dirty="0" smtClean="0">
                <a:latin typeface="Arial"/>
              </a:rPr>
              <a:t>     - ignorance of regional contrasts (except ROI/ref)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r>
              <a:rPr lang="en-US" sz="2000" b="1" dirty="0" smtClean="0">
                <a:latin typeface="Arial"/>
              </a:rPr>
              <a:t>Goals:</a:t>
            </a:r>
          </a:p>
          <a:p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Convert regional uptakes of ADNI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F-AV-45 and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F-AV-1451 PET scans to standardized units via a regionally-unbiased intensity normalization method.</a:t>
            </a: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Perform a sparse nonparametric factor analysis of the normalized regional dataset, determining a set of recurring uptake topographies underlying the variance in individual uptake patterns.</a:t>
            </a: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</a:rPr>
              <a:t> </a:t>
            </a:r>
            <a:r>
              <a:rPr lang="en-US" sz="1800" b="1" dirty="0" smtClean="0">
                <a:latin typeface="Arial"/>
              </a:rPr>
              <a:t>Explore the efficacy of topographical factor scores (derived from the factor model) as alternative summary measures of Alzheimer’s disease severity.</a:t>
            </a:r>
            <a:endParaRPr lang="en-US" sz="1800" dirty="0" smtClean="0">
              <a:latin typeface="Arial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3446380"/>
              </p:ext>
            </p:extLst>
          </p:nvPr>
        </p:nvGraphicFramePr>
        <p:xfrm>
          <a:off x="706565" y="13485016"/>
          <a:ext cx="6904211" cy="5199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9442"/>
                <a:gridCol w="2266460"/>
                <a:gridCol w="2188309"/>
              </a:tblGrid>
              <a:tr h="4327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AV1451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313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1064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8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73.77 (7.48)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76.04 (6.98)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72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 (M/F)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569/494 (1 N/A)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31/24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16.21 (2.67)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16.72 (2.65)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3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APOE ε4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43.2%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34.5%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52.6%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3951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259 (24.3%)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 (30.9%)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42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SMC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(9.4%)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(10.9%)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9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301 (28.2%)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 (20%)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01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 (20.2%)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 (29.1%)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1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189 (17.7%)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(9.1%)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32653" y="5546505"/>
            <a:ext cx="7033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Data Normalization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45 bilateral </a:t>
            </a:r>
            <a:r>
              <a:rPr lang="en-US" sz="1800" dirty="0" err="1" smtClean="0">
                <a:latin typeface="Arial"/>
              </a:rPr>
              <a:t>Freesurfer</a:t>
            </a:r>
            <a:r>
              <a:rPr lang="en-US" sz="1800" dirty="0" smtClean="0">
                <a:latin typeface="Arial"/>
              </a:rPr>
              <a:t>-defined regions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Correction for partial volume effects with the </a:t>
            </a:r>
            <a:r>
              <a:rPr lang="en-US" sz="1800" dirty="0" err="1" smtClean="0">
                <a:latin typeface="Arial"/>
              </a:rPr>
              <a:t>Rousset</a:t>
            </a:r>
            <a:r>
              <a:rPr lang="en-US" sz="1800" dirty="0" smtClean="0">
                <a:latin typeface="Arial"/>
              </a:rPr>
              <a:t> algorithm (geometry-dependent transfer matrix)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Intensity normalization by Manhattan (L1) norm, mapping each scan (row) onto a regional standard simplex and preserving uptake ratios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Standardize each region (column) to zero mean, unit variance</a:t>
            </a:r>
          </a:p>
          <a:p>
            <a:pPr>
              <a:buFont typeface="Arial"/>
              <a:buChar char="•"/>
            </a:pPr>
            <a:endParaRPr lang="en-US" sz="1600" dirty="0" smtClean="0">
              <a:latin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114525" y="8267719"/>
            <a:ext cx="4053770" cy="1911661"/>
            <a:chOff x="28001513" y="11888509"/>
            <a:chExt cx="4053770" cy="1911661"/>
          </a:xfrm>
        </p:grpSpPr>
        <p:pic>
          <p:nvPicPr>
            <p:cNvPr id="23" name="Picture 22" descr="Screen Shot 2016-06-14 at 11.07.1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28001513" y="12241583"/>
              <a:ext cx="2989900" cy="155858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8584131" y="12331129"/>
              <a:ext cx="2322576" cy="31089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584131" y="12307611"/>
              <a:ext cx="502920" cy="1444752"/>
            </a:xfrm>
            <a:prstGeom prst="rect">
              <a:avLst/>
            </a:prstGeom>
            <a:solidFill>
              <a:srgbClr val="3366FF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94234" y="11888509"/>
              <a:ext cx="22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Freesurfer Regions</a:t>
              </a:r>
              <a:endParaRPr lang="en-US" sz="1800" b="1" dirty="0">
                <a:latin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44377" y="12806718"/>
              <a:ext cx="1110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Scans</a:t>
              </a:r>
              <a:endParaRPr lang="en-US" sz="1800" b="1" dirty="0">
                <a:latin typeface="Arial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32653" y="10622694"/>
            <a:ext cx="70338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Nonparametric Sparse Factor Analysis (NSFA)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</a:t>
            </a:r>
            <a:r>
              <a:rPr lang="en-US" sz="1800" dirty="0" err="1" smtClean="0">
                <a:latin typeface="Arial"/>
              </a:rPr>
              <a:t>Sparsity</a:t>
            </a:r>
            <a:r>
              <a:rPr lang="en-US" sz="1800" dirty="0" smtClean="0">
                <a:latin typeface="Arial"/>
              </a:rPr>
              <a:t> improves interpretability of latent factors and downstream predictive performance. 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Nonparametric models remove manual specification of the number of factors.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Potential pitfalls include the assumption of a causal model, and results are only as good as the data.</a:t>
            </a:r>
          </a:p>
        </p:txBody>
      </p:sp>
      <p:pic>
        <p:nvPicPr>
          <p:cNvPr id="30" name="Content Placeholder 9" descr="Screen Shot 2016-06-14 at 11.21.46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94"/>
          <a:stretch/>
        </p:blipFill>
        <p:spPr>
          <a:xfrm>
            <a:off x="9212162" y="13112996"/>
            <a:ext cx="1987901" cy="226298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366890" y="13887088"/>
            <a:ext cx="375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</a:rPr>
              <a:t>Figure 1. Graphical Model. Adapted from “Nonparametric Bayesian sparse factor models with application to gene expression modeling” by D. Knowles and Z. </a:t>
            </a:r>
            <a:r>
              <a:rPr lang="en-US" sz="1200" dirty="0" err="1" smtClean="0">
                <a:latin typeface="Arial"/>
              </a:rPr>
              <a:t>Ghahramani</a:t>
            </a:r>
            <a:r>
              <a:rPr lang="en-US" sz="1200" dirty="0" smtClean="0">
                <a:latin typeface="Arial"/>
              </a:rPr>
              <a:t>, 2011 </a:t>
            </a:r>
            <a:endParaRPr lang="en-US" sz="1200" dirty="0"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32653" y="15545360"/>
            <a:ext cx="70338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NSFA Output and Analyses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loadings (regional topographies per factor)</a:t>
            </a:r>
          </a:p>
          <a:p>
            <a:r>
              <a:rPr lang="en-US" sz="1800" dirty="0" smtClean="0">
                <a:latin typeface="Arial"/>
              </a:rPr>
              <a:t>     - Loadings are regional correlations</a:t>
            </a:r>
          </a:p>
          <a:p>
            <a:r>
              <a:rPr lang="en-US" sz="1800" dirty="0" smtClean="0">
                <a:latin typeface="Arial"/>
              </a:rPr>
              <a:t>     - Summary by lobe</a:t>
            </a:r>
          </a:p>
          <a:p>
            <a:r>
              <a:rPr lang="en-US" sz="1800" dirty="0" smtClean="0">
                <a:latin typeface="Arial"/>
              </a:rPr>
              <a:t>     - Overlap with de facto </a:t>
            </a:r>
            <a:r>
              <a:rPr lang="en-US" sz="1800" dirty="0" err="1" smtClean="0">
                <a:latin typeface="Arial"/>
              </a:rPr>
              <a:t>ROIs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score estimates (factor representations per scan)</a:t>
            </a:r>
          </a:p>
          <a:p>
            <a:r>
              <a:rPr lang="en-US" sz="1800" dirty="0" smtClean="0">
                <a:latin typeface="Arial"/>
              </a:rPr>
              <a:t>     - Correlation with cortical summary SUVR</a:t>
            </a:r>
          </a:p>
          <a:p>
            <a:r>
              <a:rPr lang="en-US" sz="1800" dirty="0" smtClean="0">
                <a:latin typeface="Arial"/>
              </a:rPr>
              <a:t>     - Longitudinal behavior</a:t>
            </a:r>
          </a:p>
          <a:p>
            <a:r>
              <a:rPr lang="en-US" sz="1800" dirty="0" smtClean="0">
                <a:latin typeface="Arial"/>
              </a:rPr>
              <a:t>     - Penalized linear regression </a:t>
            </a:r>
            <a:r>
              <a:rPr lang="en-US" sz="1800" dirty="0" smtClean="0">
                <a:latin typeface="Arial"/>
              </a:rPr>
              <a:t>models (LARS) </a:t>
            </a:r>
            <a:r>
              <a:rPr lang="en-US" sz="1800" dirty="0" smtClean="0">
                <a:latin typeface="Arial"/>
              </a:rPr>
              <a:t>targeting </a:t>
            </a:r>
            <a:r>
              <a:rPr lang="en-US" sz="1800" dirty="0" smtClean="0">
                <a:latin typeface="Arial"/>
              </a:rPr>
              <a:t>memory</a:t>
            </a:r>
            <a:r>
              <a:rPr lang="en-US" sz="1800" dirty="0" smtClean="0">
                <a:latin typeface="Arial"/>
              </a:rPr>
              <a:t> </a:t>
            </a:r>
          </a:p>
          <a:p>
            <a:r>
              <a:rPr lang="en-US" sz="1800" dirty="0" smtClean="0">
                <a:latin typeface="Arial"/>
              </a:rPr>
              <a:t>        and subsequent </a:t>
            </a:r>
            <a:r>
              <a:rPr lang="en-US" sz="1800" dirty="0" smtClean="0">
                <a:latin typeface="Arial"/>
              </a:rPr>
              <a:t>accumulation</a:t>
            </a:r>
          </a:p>
          <a:p>
            <a:endParaRPr lang="en-US" sz="1800" dirty="0" smtClean="0"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941650" y="5666353"/>
            <a:ext cx="500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 smtClean="0">
                <a:latin typeface="Arial"/>
              </a:rPr>
              <a:t>18</a:t>
            </a:r>
            <a:r>
              <a:rPr lang="en-US" sz="2000" b="1" dirty="0" smtClean="0">
                <a:latin typeface="Arial"/>
              </a:rPr>
              <a:t>F-AV-45 Factor Loadings (29 Factors)</a:t>
            </a:r>
            <a:endParaRPr lang="en-US" sz="2000" b="1" dirty="0" smtClean="0"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99324" y="5666353"/>
            <a:ext cx="5612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 smtClean="0">
                <a:latin typeface="Arial"/>
              </a:rPr>
              <a:t>18</a:t>
            </a:r>
            <a:r>
              <a:rPr lang="en-US" sz="2000" b="1" dirty="0" smtClean="0">
                <a:latin typeface="Arial"/>
              </a:rPr>
              <a:t>F-AV-1451 Factor Loadings (29 Factors)</a:t>
            </a:r>
            <a:endParaRPr lang="en-US" sz="2000" b="1" dirty="0" smtClean="0">
              <a:latin typeface="Arial"/>
            </a:endParaRPr>
          </a:p>
        </p:txBody>
      </p:sp>
      <p:pic>
        <p:nvPicPr>
          <p:cNvPr id="36" name="Content Placeholder 9" descr="AV45_sumsquared_loadings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-589" r="-589"/>
          <a:stretch/>
        </p:blipFill>
        <p:spPr>
          <a:xfrm>
            <a:off x="16746830" y="6188569"/>
            <a:ext cx="5180724" cy="3215491"/>
          </a:xfrm>
          <a:prstGeom prst="rect">
            <a:avLst/>
          </a:prstGeom>
        </p:spPr>
      </p:pic>
      <p:pic>
        <p:nvPicPr>
          <p:cNvPr id="37" name="Content Placeholder 5" descr="AV45_regional_loadings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-589" r="134"/>
          <a:stretch/>
        </p:blipFill>
        <p:spPr>
          <a:xfrm>
            <a:off x="22532339" y="6182421"/>
            <a:ext cx="4743426" cy="337283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358771" y="13887088"/>
            <a:ext cx="359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 smtClean="0">
                <a:latin typeface="Arial"/>
              </a:rPr>
              <a:t>18</a:t>
            </a:r>
            <a:r>
              <a:rPr lang="en-US" sz="2000" b="1" dirty="0" smtClean="0">
                <a:latin typeface="Arial"/>
              </a:rPr>
              <a:t>F-AV-45 Factor Scores</a:t>
            </a:r>
            <a:endParaRPr lang="en-US" sz="2000" b="1" dirty="0" smtClean="0">
              <a:latin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51724" y="13887088"/>
            <a:ext cx="3342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30000" dirty="0" smtClean="0">
                <a:latin typeface="Arial"/>
              </a:rPr>
              <a:t>18</a:t>
            </a:r>
            <a:r>
              <a:rPr lang="en-US" sz="2000" b="1" dirty="0" smtClean="0">
                <a:latin typeface="Arial"/>
              </a:rPr>
              <a:t>F-AV-1451 Factor Scores</a:t>
            </a:r>
            <a:endParaRPr lang="en-US" sz="2000" b="1" dirty="0" smtClean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661</Words>
  <Application>Microsoft Macintosh PowerPoint</Application>
  <PresentationFormat>Custom</PresentationFormat>
  <Paragraphs>104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Horng</dc:creator>
  <cp:lastModifiedBy>Andy Horng</cp:lastModifiedBy>
  <cp:revision>9</cp:revision>
  <dcterms:created xsi:type="dcterms:W3CDTF">2016-07-14T22:36:55Z</dcterms:created>
  <dcterms:modified xsi:type="dcterms:W3CDTF">2016-07-14T23:54:22Z</dcterms:modified>
</cp:coreProperties>
</file>