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0E26"/>
    <a:srgbClr val="0F1B49"/>
    <a:srgbClr val="081227"/>
    <a:srgbClr val="0B1731"/>
    <a:srgbClr val="0B1D31"/>
    <a:srgbClr val="08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756" autoAdjust="0"/>
    <p:restoredTop sz="79434" autoAdjust="0"/>
  </p:normalViewPr>
  <p:slideViewPr>
    <p:cSldViewPr snapToGrid="0" snapToObjects="1">
      <p:cViewPr>
        <p:scale>
          <a:sx n="65" d="100"/>
          <a:sy n="65" d="100"/>
        </p:scale>
        <p:origin x="6112" y="4408"/>
      </p:cViewPr>
      <p:guideLst>
        <p:guide orient="horz" pos="6048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3" y="685800"/>
            <a:ext cx="6530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513" y="685800"/>
            <a:ext cx="6530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3963F-059A-F942-B5E2-FC104F9B79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65193"/>
            <a:ext cx="310896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881360"/>
            <a:ext cx="256032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768988"/>
            <a:ext cx="82296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68988"/>
            <a:ext cx="240792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2339323"/>
            <a:ext cx="310896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138805"/>
            <a:ext cx="310896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480560"/>
            <a:ext cx="161544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480560"/>
            <a:ext cx="161544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298324"/>
            <a:ext cx="16160752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089650"/>
            <a:ext cx="16160752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4298324"/>
            <a:ext cx="16167100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6089650"/>
            <a:ext cx="16167100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764540"/>
            <a:ext cx="12033252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764540"/>
            <a:ext cx="20447000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4018280"/>
            <a:ext cx="12033252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3441680"/>
            <a:ext cx="219456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715770"/>
            <a:ext cx="219456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5028555"/>
            <a:ext cx="219456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68988"/>
            <a:ext cx="329184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480560"/>
            <a:ext cx="329184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7797783"/>
            <a:ext cx="85344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7797783"/>
            <a:ext cx="115824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7797783"/>
            <a:ext cx="85344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50" Type="http://schemas.openxmlformats.org/officeDocument/2006/relationships/image" Target="../media/image48.jpeg"/><Relationship Id="rId51" Type="http://schemas.openxmlformats.org/officeDocument/2006/relationships/image" Target="../media/image49.jpeg"/><Relationship Id="rId52" Type="http://schemas.openxmlformats.org/officeDocument/2006/relationships/image" Target="../media/image50.jpeg"/><Relationship Id="rId53" Type="http://schemas.openxmlformats.org/officeDocument/2006/relationships/image" Target="../media/image51.jpeg"/><Relationship Id="rId54" Type="http://schemas.openxmlformats.org/officeDocument/2006/relationships/image" Target="../media/image52.jpeg"/><Relationship Id="rId55" Type="http://schemas.openxmlformats.org/officeDocument/2006/relationships/image" Target="../media/image53.jpeg"/><Relationship Id="rId56" Type="http://schemas.openxmlformats.org/officeDocument/2006/relationships/image" Target="../media/image54.png"/><Relationship Id="rId40" Type="http://schemas.openxmlformats.org/officeDocument/2006/relationships/image" Target="../media/image38.png"/><Relationship Id="rId41" Type="http://schemas.openxmlformats.org/officeDocument/2006/relationships/image" Target="../media/image39.png"/><Relationship Id="rId42" Type="http://schemas.openxmlformats.org/officeDocument/2006/relationships/image" Target="../media/image40.png"/><Relationship Id="rId43" Type="http://schemas.openxmlformats.org/officeDocument/2006/relationships/image" Target="../media/image41.png"/><Relationship Id="rId44" Type="http://schemas.openxmlformats.org/officeDocument/2006/relationships/image" Target="../media/image42.png"/><Relationship Id="rId45" Type="http://schemas.openxmlformats.org/officeDocument/2006/relationships/image" Target="../media/image43.png"/><Relationship Id="rId46" Type="http://schemas.openxmlformats.org/officeDocument/2006/relationships/image" Target="../media/image44.png"/><Relationship Id="rId47" Type="http://schemas.openxmlformats.org/officeDocument/2006/relationships/image" Target="../media/image45.png"/><Relationship Id="rId48" Type="http://schemas.openxmlformats.org/officeDocument/2006/relationships/image" Target="../media/image46.png"/><Relationship Id="rId4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Relationship Id="rId38" Type="http://schemas.openxmlformats.org/officeDocument/2006/relationships/image" Target="../media/image36.png"/><Relationship Id="rId39" Type="http://schemas.openxmlformats.org/officeDocument/2006/relationships/image" Target="../media/image3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1" y="163314"/>
            <a:ext cx="36575999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5" name="Text Box 1384"/>
          <p:cNvSpPr txBox="1">
            <a:spLocks noChangeArrowheads="1"/>
          </p:cNvSpPr>
          <p:nvPr/>
        </p:nvSpPr>
        <p:spPr bwMode="auto">
          <a:xfrm>
            <a:off x="5" y="2246133"/>
            <a:ext cx="36575996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6" name="Picture 105" descr="Berkeley_Lab_Logo_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2546" y="823714"/>
            <a:ext cx="3234539" cy="2451870"/>
          </a:xfrm>
          <a:prstGeom prst="rect">
            <a:avLst/>
          </a:prstGeom>
        </p:spPr>
      </p:pic>
      <p:pic>
        <p:nvPicPr>
          <p:cNvPr id="111" name="Picture 110" descr="ucberkeleyseal_874_540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5" y="399154"/>
            <a:ext cx="3234539" cy="323453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223777" y="3568610"/>
            <a:ext cx="727814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23245" y="3568636"/>
            <a:ext cx="7624918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3777" y="11826293"/>
            <a:ext cx="727814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411450" y="3566651"/>
            <a:ext cx="20928692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23777" y="4857093"/>
            <a:ext cx="7278146" cy="6969825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223777" y="13126950"/>
            <a:ext cx="7278146" cy="586211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7648645" y="4857093"/>
            <a:ext cx="7607808" cy="14131969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5411450" y="4857094"/>
            <a:ext cx="20928692" cy="141319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1367.62570846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07207" y="5054094"/>
            <a:ext cx="6904211" cy="652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Overview</a:t>
            </a:r>
          </a:p>
          <a:p>
            <a:pPr>
              <a:buFont typeface="Arial"/>
              <a:buChar char="•"/>
            </a:pPr>
            <a:endParaRPr lang="en-US" sz="1800" dirty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The cortical summary (CS) SUVR of </a:t>
            </a:r>
            <a:r>
              <a:rPr lang="en-US" sz="1800" baseline="30000" dirty="0" smtClean="0">
                <a:latin typeface="Arial"/>
              </a:rPr>
              <a:t>18</a:t>
            </a:r>
            <a:r>
              <a:rPr lang="en-US" sz="1800" dirty="0" smtClean="0">
                <a:latin typeface="Arial"/>
              </a:rPr>
              <a:t>F-AV-45 PET scans (frontal/parietal/temporal/cingulate ROI) is a conveniently calculated measure of global </a:t>
            </a:r>
            <a:r>
              <a:rPr lang="en-US" sz="18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</a:t>
            </a:r>
            <a:r>
              <a:rPr lang="en-US" sz="1800" dirty="0" smtClean="0">
                <a:latin typeface="Arial"/>
                <a:ea typeface="Times New Roman" pitchFamily="4" charset="0"/>
                <a:cs typeface="Times New Roman" pitchFamily="4" charset="0"/>
              </a:rPr>
              <a:t>-Amyloid</a:t>
            </a:r>
            <a:r>
              <a:rPr lang="en-US" sz="1800" dirty="0" smtClean="0">
                <a:latin typeface="Arial"/>
              </a:rPr>
              <a:t> burden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CS SUVR is impaired by:</a:t>
            </a:r>
          </a:p>
          <a:p>
            <a:r>
              <a:rPr lang="en-US" sz="1800" dirty="0" smtClean="0">
                <a:latin typeface="Arial"/>
              </a:rPr>
              <a:t>     - noise introduced via choosing a reference region</a:t>
            </a:r>
          </a:p>
          <a:p>
            <a:r>
              <a:rPr lang="en-US" sz="1800" dirty="0" smtClean="0">
                <a:latin typeface="Arial"/>
              </a:rPr>
              <a:t>     - ignorance of regional variations within the ROI</a:t>
            </a:r>
          </a:p>
          <a:p>
            <a:r>
              <a:rPr lang="en-US" sz="1800" dirty="0" smtClean="0">
                <a:latin typeface="Arial"/>
              </a:rPr>
              <a:t>     - ignorance of regional contrasts (except ROI/ref)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 algn="ctr"/>
            <a:r>
              <a:rPr lang="en-US" sz="2000" b="1" dirty="0" smtClean="0">
                <a:latin typeface="Arial"/>
              </a:rPr>
              <a:t>Goals</a:t>
            </a:r>
          </a:p>
          <a:p>
            <a:endParaRPr lang="en-US" sz="18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Convert regional uptakes of ADNI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F-AV-45 and </a:t>
            </a:r>
            <a:r>
              <a:rPr lang="en-US" sz="1800" b="1" baseline="30000" dirty="0" smtClean="0">
                <a:latin typeface="Arial"/>
              </a:rPr>
              <a:t>18</a:t>
            </a:r>
            <a:r>
              <a:rPr lang="en-US" sz="1800" b="1" dirty="0" smtClean="0">
                <a:latin typeface="Arial"/>
              </a:rPr>
              <a:t>F-AV-1451 PET scans to standardized units via a regionally-unbiased intensity normalization method</a:t>
            </a:r>
          </a:p>
          <a:p>
            <a:pPr>
              <a:buFont typeface="Arial"/>
              <a:buChar char="•"/>
            </a:pPr>
            <a:r>
              <a:rPr lang="en-US" sz="1800" b="1" dirty="0" smtClean="0">
                <a:latin typeface="Arial"/>
              </a:rPr>
              <a:t> Perform a sparse nonparametric factor analysis of the normalized regional dataset, determining a set of recurring uptake topographies underlying the variance in individual uptake patterns</a:t>
            </a: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</a:rPr>
              <a:t> </a:t>
            </a:r>
            <a:r>
              <a:rPr lang="en-US" sz="1800" b="1" dirty="0" smtClean="0">
                <a:latin typeface="Arial"/>
              </a:rPr>
              <a:t>Explore the efficacy of topographical factor scores (derived from the factor model) as an alternative summary measure of Alzheimer’s disease severity</a:t>
            </a:r>
            <a:endParaRPr lang="en-US" sz="1800" dirty="0" smtClean="0">
              <a:latin typeface="Arial"/>
            </a:endParaRP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12995"/>
              </p:ext>
            </p:extLst>
          </p:nvPr>
        </p:nvGraphicFramePr>
        <p:xfrm>
          <a:off x="620801" y="13448734"/>
          <a:ext cx="6437182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8056"/>
                <a:gridCol w="2068286"/>
                <a:gridCol w="2340840"/>
              </a:tblGrid>
              <a:tr h="4327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ADNI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30000" dirty="0" smtClean="0"/>
                        <a:t>18</a:t>
                      </a:r>
                      <a:r>
                        <a:rPr lang="en-US" sz="2000" baseline="0" dirty="0" smtClean="0"/>
                        <a:t>F-</a:t>
                      </a:r>
                      <a:r>
                        <a:rPr lang="en-US" sz="2000" dirty="0" smtClean="0"/>
                        <a:t>AV-45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ADNI </a:t>
                      </a:r>
                      <a:r>
                        <a:rPr lang="en-US" sz="2000" baseline="30000" dirty="0" smtClean="0"/>
                        <a:t>18</a:t>
                      </a:r>
                      <a:r>
                        <a:rPr lang="en-US" sz="2000" dirty="0" smtClean="0"/>
                        <a:t>F-AV-1451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1064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</a:t>
                      </a:r>
                      <a:r>
                        <a:rPr lang="en-US" sz="2000" dirty="0" err="1" smtClean="0"/>
                        <a:t>yrs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73.77 (7.48)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76.04 (6.98)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569/494 (1 N/A)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31/24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</a:t>
                      </a:r>
                      <a:r>
                        <a:rPr lang="en-US" sz="2000" dirty="0" err="1" smtClean="0"/>
                        <a:t>yrs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16.21 (2.67)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16.72 (2.65)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43.2%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34.5%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52.6%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259 (24.3%)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 (30.9%)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100 (9.4%)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 (10.9%)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301 (28.2%)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(20%)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 (20.2%)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 (29.1%)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189 (17.7%)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(9.1%)</a:t>
                      </a:r>
                      <a:endParaRPr lang="en-US" sz="18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7942314" y="5054094"/>
            <a:ext cx="70225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Data Normalization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45 bilateral </a:t>
            </a:r>
            <a:r>
              <a:rPr lang="en-US" sz="1800" dirty="0" err="1" smtClean="0">
                <a:latin typeface="Arial"/>
              </a:rPr>
              <a:t>Freesurfer</a:t>
            </a:r>
            <a:r>
              <a:rPr lang="en-US" sz="1800" dirty="0" smtClean="0">
                <a:latin typeface="Arial"/>
              </a:rPr>
              <a:t>-defined regions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Correction for partial volume effects with the Rousset algorithm (geometry-dependent transfer matrix)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Intensity normalization by Manhattan (L1) norm maps each scan (row) onto a regional standard simplex and preserves uptake ratios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Standardize each region (column) to zero mean, unit variance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0038556" y="7835044"/>
            <a:ext cx="2322576" cy="31089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0038556" y="7811526"/>
            <a:ext cx="502920" cy="1444752"/>
          </a:xfrm>
          <a:prstGeom prst="rect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942314" y="9442822"/>
            <a:ext cx="70338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Nonparametric Sparse Factor Analysis (NSFA)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</a:t>
            </a:r>
            <a:r>
              <a:rPr lang="en-US" sz="1800" dirty="0" err="1" smtClean="0">
                <a:latin typeface="Arial"/>
              </a:rPr>
              <a:t>Sparsity</a:t>
            </a:r>
            <a:r>
              <a:rPr lang="en-US" sz="1800" dirty="0" smtClean="0">
                <a:latin typeface="Arial"/>
              </a:rPr>
              <a:t> improves interpretability of latent factors and downstream predictive performance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Nonparametric models remove manual specification of the number of factors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Potential pitfalls include the assumption of a linear causal model, and the results are only as good as the data</a:t>
            </a: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G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dirty="0" smtClean="0">
                <a:latin typeface="Arial"/>
                <a:cs typeface="Arial"/>
              </a:rPr>
              <a:t>the matrix </a:t>
            </a:r>
            <a:r>
              <a:rPr lang="en-US" sz="1800" dirty="0">
                <a:latin typeface="Arial"/>
                <a:cs typeface="Arial"/>
              </a:rPr>
              <a:t>of factor </a:t>
            </a:r>
            <a:r>
              <a:rPr lang="en-US" sz="1800" dirty="0" smtClean="0">
                <a:latin typeface="Arial"/>
                <a:cs typeface="Arial"/>
              </a:rPr>
              <a:t>loadings</a:t>
            </a: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X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dirty="0" smtClean="0">
                <a:latin typeface="Arial"/>
                <a:cs typeface="Arial"/>
              </a:rPr>
              <a:t>the matrix </a:t>
            </a:r>
            <a:r>
              <a:rPr lang="en-US" sz="1800" dirty="0">
                <a:latin typeface="Arial"/>
                <a:cs typeface="Arial"/>
              </a:rPr>
              <a:t>of independent hidden </a:t>
            </a:r>
            <a:r>
              <a:rPr lang="en-US" sz="1800" dirty="0" smtClean="0">
                <a:latin typeface="Arial"/>
                <a:cs typeface="Arial"/>
              </a:rPr>
              <a:t>factors</a:t>
            </a: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Lucida Grande"/>
                <a:cs typeface="Arial"/>
              </a:rPr>
              <a:t> </a:t>
            </a:r>
            <a:r>
              <a:rPr lang="el-GR" sz="1800" b="1" dirty="0" smtClean="0">
                <a:latin typeface="Arial"/>
                <a:ea typeface="Lucida Grande"/>
                <a:cs typeface="Arial"/>
              </a:rPr>
              <a:t>Ψ</a:t>
            </a:r>
            <a:r>
              <a:rPr lang="en-US" sz="1800" dirty="0" smtClean="0">
                <a:latin typeface="Arial"/>
                <a:ea typeface="Lucida Grande"/>
                <a:cs typeface="Arial"/>
              </a:rPr>
              <a:t> </a:t>
            </a:r>
            <a:r>
              <a:rPr lang="en-US" sz="1800" dirty="0">
                <a:latin typeface="Arial"/>
                <a:ea typeface="Lucida Grande"/>
                <a:cs typeface="Arial"/>
              </a:rPr>
              <a:t>is Gaussian noise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553575" y="12614108"/>
            <a:ext cx="5912019" cy="2262981"/>
            <a:chOff x="8894663" y="12890727"/>
            <a:chExt cx="5912019" cy="2262981"/>
          </a:xfrm>
        </p:grpSpPr>
        <p:pic>
          <p:nvPicPr>
            <p:cNvPr id="154" name="Content Placeholder 9" descr="Screen Shot 2016-06-14 at 11.21.46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4"/>
            <a:stretch/>
          </p:blipFill>
          <p:spPr>
            <a:xfrm>
              <a:off x="8894663" y="12890727"/>
              <a:ext cx="1987901" cy="2262981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11049393" y="13696576"/>
              <a:ext cx="37572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Figure 1. Graphical Model. Adapted from “Nonparametric Bayesian sparse factor models with application to gene expression modeling” by D. Knowles and Z. </a:t>
              </a:r>
              <a:r>
                <a:rPr lang="en-US" sz="1200" dirty="0" err="1" smtClean="0">
                  <a:latin typeface="Arial"/>
                </a:rPr>
                <a:t>Ghahramani</a:t>
              </a:r>
              <a:r>
                <a:rPr lang="en-US" sz="1200" dirty="0" smtClean="0">
                  <a:latin typeface="Arial"/>
                </a:rPr>
                <a:t>, 2011 </a:t>
              </a:r>
              <a:endParaRPr lang="en-US" sz="1200" dirty="0">
                <a:latin typeface="Arial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942314" y="14924089"/>
            <a:ext cx="7033847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NSFA Output and Analyses</a:t>
            </a:r>
          </a:p>
          <a:p>
            <a:pPr>
              <a:buFont typeface="Arial"/>
              <a:buChar char="•"/>
            </a:pP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loadings (regional topographies per factor)</a:t>
            </a:r>
          </a:p>
          <a:p>
            <a:r>
              <a:rPr lang="en-US" sz="1800" dirty="0" smtClean="0">
                <a:latin typeface="Arial"/>
              </a:rPr>
              <a:t>     - Loadings as regional correlations</a:t>
            </a:r>
          </a:p>
          <a:p>
            <a:r>
              <a:rPr lang="en-US" sz="1800" dirty="0" smtClean="0">
                <a:latin typeface="Arial"/>
              </a:rPr>
              <a:t>     - Summary by lobe</a:t>
            </a:r>
          </a:p>
          <a:p>
            <a:r>
              <a:rPr lang="en-US" sz="1800" dirty="0" smtClean="0">
                <a:latin typeface="Arial"/>
              </a:rPr>
              <a:t>     - Overlap with de facto </a:t>
            </a:r>
            <a:r>
              <a:rPr lang="en-US" sz="1800" dirty="0" err="1" smtClean="0">
                <a:latin typeface="Arial"/>
              </a:rPr>
              <a:t>ROIs</a:t>
            </a:r>
            <a:endParaRPr lang="en-US" sz="18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latin typeface="Arial"/>
              </a:rPr>
              <a:t> Factor score estimates (factor representations per scan)</a:t>
            </a:r>
          </a:p>
          <a:p>
            <a:r>
              <a:rPr lang="en-US" sz="1800" dirty="0" smtClean="0">
                <a:latin typeface="Arial"/>
              </a:rPr>
              <a:t>     - Correlation with cortical summary SUVR</a:t>
            </a:r>
          </a:p>
          <a:p>
            <a:r>
              <a:rPr lang="en-US" sz="1800" dirty="0" smtClean="0">
                <a:latin typeface="Arial"/>
              </a:rPr>
              <a:t>     - Longitudinal behavior</a:t>
            </a:r>
          </a:p>
          <a:p>
            <a:r>
              <a:rPr lang="en-US" sz="1800" dirty="0" smtClean="0">
                <a:latin typeface="Arial"/>
              </a:rPr>
              <a:t>     - Penalized linear regression models (LARS) targeting cognition </a:t>
            </a:r>
          </a:p>
          <a:p>
            <a:r>
              <a:rPr lang="en-US" sz="1800" dirty="0" smtClean="0">
                <a:latin typeface="Arial"/>
              </a:rPr>
              <a:t>        and annualized change in global burden</a:t>
            </a:r>
          </a:p>
          <a:p>
            <a:pPr marL="914400" lvl="1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Covariates: Age, Sex, </a:t>
            </a:r>
            <a:r>
              <a:rPr lang="en-US" sz="1800" dirty="0" err="1" smtClean="0">
                <a:latin typeface="Arial"/>
              </a:rPr>
              <a:t>Edu</a:t>
            </a:r>
            <a:r>
              <a:rPr lang="en-US" sz="1800" dirty="0" smtClean="0">
                <a:latin typeface="Arial"/>
              </a:rPr>
              <a:t> (</a:t>
            </a:r>
            <a:r>
              <a:rPr lang="en-US" sz="1800" dirty="0" err="1" smtClean="0">
                <a:latin typeface="Arial"/>
              </a:rPr>
              <a:t>yrs</a:t>
            </a:r>
            <a:r>
              <a:rPr lang="en-US" sz="1800" dirty="0" smtClean="0">
                <a:latin typeface="Arial"/>
              </a:rPr>
              <a:t>), </a:t>
            </a:r>
            <a:r>
              <a:rPr lang="en-US" sz="1800" dirty="0">
                <a:latin typeface="Arial"/>
                <a:cs typeface="Arial"/>
              </a:rPr>
              <a:t>APOE </a:t>
            </a:r>
            <a:r>
              <a:rPr lang="en-US" sz="1800" dirty="0" smtClean="0">
                <a:latin typeface="Arial"/>
                <a:cs typeface="Arial"/>
              </a:rPr>
              <a:t>ε4 status</a:t>
            </a:r>
          </a:p>
          <a:p>
            <a:pPr marL="914400" lvl="1" indent="-285750"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Test model performance with 10-fold cross validation</a:t>
            </a:r>
            <a:endParaRPr lang="en-US" sz="1800" dirty="0" smtClean="0">
              <a:latin typeface="Arial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11450" y="5055890"/>
            <a:ext cx="103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</a:rPr>
              <a:t>Amyloid Deposition Topography Factors (29 Factors)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5799846" y="5048000"/>
            <a:ext cx="10540296" cy="46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</a:rPr>
              <a:t>Tau Deposition Topography Factors (12 Factors)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25799846" y="5233894"/>
            <a:ext cx="0" cy="133138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19890157" y="5770893"/>
            <a:ext cx="5627074" cy="8326590"/>
          </a:xfrm>
          <a:prstGeom prst="roundRect">
            <a:avLst>
              <a:gd name="adj" fmla="val 65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0528768" y="5837131"/>
            <a:ext cx="4721054" cy="312216"/>
            <a:chOff x="22088752" y="6228363"/>
            <a:chExt cx="4721054" cy="312216"/>
          </a:xfrm>
        </p:grpSpPr>
        <p:pic>
          <p:nvPicPr>
            <p:cNvPr id="183" name="Picture 182" descr="blue-green-colorba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3827" y="6279350"/>
              <a:ext cx="1039414" cy="233885"/>
            </a:xfrm>
            <a:prstGeom prst="rect">
              <a:avLst/>
            </a:prstGeom>
          </p:spPr>
        </p:pic>
        <p:pic>
          <p:nvPicPr>
            <p:cNvPr id="184" name="Picture 183" descr="red-yellow-colorba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5238" y="6268561"/>
              <a:ext cx="1039414" cy="242455"/>
            </a:xfrm>
            <a:prstGeom prst="rect">
              <a:avLst/>
            </a:prstGeom>
          </p:spPr>
        </p:pic>
        <p:sp>
          <p:nvSpPr>
            <p:cNvPr id="185" name="TextBox 184"/>
            <p:cNvSpPr txBox="1"/>
            <p:nvPr/>
          </p:nvSpPr>
          <p:spPr>
            <a:xfrm>
              <a:off x="22088752" y="6228753"/>
              <a:ext cx="61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419958" y="6228363"/>
              <a:ext cx="698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651081" y="6228753"/>
              <a:ext cx="669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009632" y="6232802"/>
              <a:ext cx="80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-1.0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084220" y="6479341"/>
            <a:ext cx="5211760" cy="3535640"/>
            <a:chOff x="16635507" y="13553291"/>
            <a:chExt cx="4918909" cy="3336971"/>
          </a:xfrm>
        </p:grpSpPr>
        <p:pic>
          <p:nvPicPr>
            <p:cNvPr id="168" name="Picture 167" descr="av45_pos_ant_nsfa6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772" y="13553292"/>
              <a:ext cx="1199915" cy="1196895"/>
            </a:xfrm>
            <a:prstGeom prst="rect">
              <a:avLst/>
            </a:prstGeom>
          </p:spPr>
        </p:pic>
        <p:pic>
          <p:nvPicPr>
            <p:cNvPr id="169" name="Picture 168" descr="av45_pos_lh_inf_nsfa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984" y="13558134"/>
              <a:ext cx="546782" cy="1192052"/>
            </a:xfrm>
            <a:prstGeom prst="rect">
              <a:avLst/>
            </a:prstGeom>
          </p:spPr>
        </p:pic>
        <p:pic>
          <p:nvPicPr>
            <p:cNvPr id="170" name="Picture 169" descr="av45_pos_lh_lateral_nsfa6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5507" y="14767657"/>
              <a:ext cx="1222704" cy="900303"/>
            </a:xfrm>
            <a:prstGeom prst="rect">
              <a:avLst/>
            </a:prstGeom>
          </p:spPr>
        </p:pic>
        <p:pic>
          <p:nvPicPr>
            <p:cNvPr id="171" name="Picture 170" descr="av45_pos_lh_medial_nsfa6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211" y="15636057"/>
              <a:ext cx="1230982" cy="866133"/>
            </a:xfrm>
            <a:prstGeom prst="rect">
              <a:avLst/>
            </a:prstGeom>
          </p:spPr>
        </p:pic>
        <p:pic>
          <p:nvPicPr>
            <p:cNvPr id="172" name="Picture 171" descr="av45_pos_rh_inf_nsfa6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010" y="13553291"/>
              <a:ext cx="517800" cy="1201738"/>
            </a:xfrm>
            <a:prstGeom prst="rect">
              <a:avLst/>
            </a:prstGeom>
          </p:spPr>
        </p:pic>
        <p:pic>
          <p:nvPicPr>
            <p:cNvPr id="173" name="Picture 172" descr="av45_pos_rh_lateral_nsfa6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212" y="14767657"/>
              <a:ext cx="1189139" cy="900303"/>
            </a:xfrm>
            <a:prstGeom prst="rect">
              <a:avLst/>
            </a:prstGeom>
          </p:spPr>
        </p:pic>
        <p:pic>
          <p:nvPicPr>
            <p:cNvPr id="174" name="Picture 173" descr="av45_pos_rh_medial_nsfa6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2203" y="15636055"/>
              <a:ext cx="1179376" cy="864408"/>
            </a:xfrm>
            <a:prstGeom prst="rect">
              <a:avLst/>
            </a:prstGeom>
          </p:spPr>
        </p:pic>
        <p:pic>
          <p:nvPicPr>
            <p:cNvPr id="175" name="Picture 174" descr="av45_neg_ant_nsfa6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8016" y="13558134"/>
              <a:ext cx="1202273" cy="1192052"/>
            </a:xfrm>
            <a:prstGeom prst="rect">
              <a:avLst/>
            </a:prstGeom>
          </p:spPr>
        </p:pic>
        <p:pic>
          <p:nvPicPr>
            <p:cNvPr id="176" name="Picture 175" descr="av45_neg_lh_inf_nsfa6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0878" y="13558136"/>
              <a:ext cx="533561" cy="1201739"/>
            </a:xfrm>
            <a:prstGeom prst="rect">
              <a:avLst/>
            </a:prstGeom>
          </p:spPr>
        </p:pic>
        <p:pic>
          <p:nvPicPr>
            <p:cNvPr id="177" name="Picture 176" descr="av45_neg_lh_lateral_nsfa6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1304" y="14767658"/>
              <a:ext cx="1209998" cy="878803"/>
            </a:xfrm>
            <a:prstGeom prst="rect">
              <a:avLst/>
            </a:prstGeom>
          </p:spPr>
        </p:pic>
        <p:pic>
          <p:nvPicPr>
            <p:cNvPr id="178" name="Picture 177" descr="av45_neg_lh_medial_nsfa6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2600" y="15625234"/>
              <a:ext cx="1241816" cy="864918"/>
            </a:xfrm>
            <a:prstGeom prst="rect">
              <a:avLst/>
            </a:prstGeom>
          </p:spPr>
        </p:pic>
        <p:pic>
          <p:nvPicPr>
            <p:cNvPr id="179" name="Picture 178" descr="av45_neg_rh_inf_nsfa6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3720" y="13558136"/>
              <a:ext cx="528873" cy="1196895"/>
            </a:xfrm>
            <a:prstGeom prst="rect">
              <a:avLst/>
            </a:prstGeom>
          </p:spPr>
        </p:pic>
        <p:pic>
          <p:nvPicPr>
            <p:cNvPr id="180" name="Picture 179" descr="av45_neg_rh_lateral_nsfa6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750" y="14759873"/>
              <a:ext cx="1187906" cy="886586"/>
            </a:xfrm>
            <a:prstGeom prst="rect">
              <a:avLst/>
            </a:prstGeom>
          </p:spPr>
        </p:pic>
        <p:pic>
          <p:nvPicPr>
            <p:cNvPr id="181" name="Picture 180" descr="av45_neg_rh_medial_nsfa6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930" y="15620821"/>
              <a:ext cx="1201130" cy="879642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18404928" y="16490152"/>
              <a:ext cx="1390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Factor #6 </a:t>
              </a:r>
              <a:endParaRPr lang="en-US" sz="2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013665" y="10195578"/>
            <a:ext cx="5382455" cy="3839583"/>
            <a:chOff x="21959857" y="13623551"/>
            <a:chExt cx="4880943" cy="3481828"/>
          </a:xfrm>
        </p:grpSpPr>
        <p:pic>
          <p:nvPicPr>
            <p:cNvPr id="197" name="Picture 196" descr="av45_lh_neg_lateral_nsfa14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3040" y="14882115"/>
              <a:ext cx="1211762" cy="927588"/>
            </a:xfrm>
            <a:prstGeom prst="rect">
              <a:avLst/>
            </a:prstGeom>
          </p:spPr>
        </p:pic>
        <p:pic>
          <p:nvPicPr>
            <p:cNvPr id="189" name="Picture 188" descr="av45_lh_pos_inf_nsfa14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3372" y="13699882"/>
              <a:ext cx="538340" cy="1182237"/>
            </a:xfrm>
            <a:prstGeom prst="rect">
              <a:avLst/>
            </a:prstGeom>
          </p:spPr>
        </p:pic>
        <p:pic>
          <p:nvPicPr>
            <p:cNvPr id="190" name="Picture 189" descr="av45_lh_pos_lateral_nsfa14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4483" y="14882665"/>
              <a:ext cx="1200161" cy="908086"/>
            </a:xfrm>
            <a:prstGeom prst="rect">
              <a:avLst/>
            </a:prstGeom>
          </p:spPr>
        </p:pic>
        <p:pic>
          <p:nvPicPr>
            <p:cNvPr id="191" name="Picture 190" descr="av45_lh_pos_medial_nsfa14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3828" y="15769505"/>
              <a:ext cx="1245182" cy="910393"/>
            </a:xfrm>
            <a:prstGeom prst="rect">
              <a:avLst/>
            </a:prstGeom>
          </p:spPr>
        </p:pic>
        <p:pic>
          <p:nvPicPr>
            <p:cNvPr id="192" name="Picture 191" descr="av45_rh_pos_inf_nsfa14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1658" y="13699882"/>
              <a:ext cx="540298" cy="1182237"/>
            </a:xfrm>
            <a:prstGeom prst="rect">
              <a:avLst/>
            </a:prstGeom>
          </p:spPr>
        </p:pic>
        <p:pic>
          <p:nvPicPr>
            <p:cNvPr id="193" name="Picture 192" descr="av45_rh_pos_lateral_nsfa14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0566" y="14882115"/>
              <a:ext cx="1199467" cy="927588"/>
            </a:xfrm>
            <a:prstGeom prst="rect">
              <a:avLst/>
            </a:prstGeom>
          </p:spPr>
        </p:pic>
        <p:pic>
          <p:nvPicPr>
            <p:cNvPr id="194" name="Picture 193" descr="av45_rh_pos_medial_nsfa14.png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9857" y="15782877"/>
              <a:ext cx="1211960" cy="910393"/>
            </a:xfrm>
            <a:prstGeom prst="rect">
              <a:avLst/>
            </a:prstGeom>
          </p:spPr>
        </p:pic>
        <p:pic>
          <p:nvPicPr>
            <p:cNvPr id="195" name="Picture 194" descr="av45_pos_ant_nsfa14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5236" y="13677129"/>
              <a:ext cx="1178060" cy="1204986"/>
            </a:xfrm>
            <a:prstGeom prst="rect">
              <a:avLst/>
            </a:prstGeom>
          </p:spPr>
        </p:pic>
        <p:pic>
          <p:nvPicPr>
            <p:cNvPr id="196" name="Picture 195" descr="av45_lh_neg_inf_nsfa14.pn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6582" y="13689955"/>
              <a:ext cx="527785" cy="1182237"/>
            </a:xfrm>
            <a:prstGeom prst="rect">
              <a:avLst/>
            </a:prstGeom>
          </p:spPr>
        </p:pic>
        <p:pic>
          <p:nvPicPr>
            <p:cNvPr id="198" name="Picture 197" descr="av45_lh_neg_medial_nsfa14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7497" y="15809708"/>
              <a:ext cx="1199467" cy="886810"/>
            </a:xfrm>
            <a:prstGeom prst="rect">
              <a:avLst/>
            </a:prstGeom>
          </p:spPr>
        </p:pic>
        <p:pic>
          <p:nvPicPr>
            <p:cNvPr id="199" name="Picture 198" descr="av45_neg_ant_nsfa14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2867" y="13623551"/>
              <a:ext cx="1237933" cy="1258564"/>
            </a:xfrm>
            <a:prstGeom prst="rect">
              <a:avLst/>
            </a:prstGeom>
          </p:spPr>
        </p:pic>
        <p:pic>
          <p:nvPicPr>
            <p:cNvPr id="200" name="Picture 199" descr="av45_rh_neg_inf_nsfa14.png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123" y="13691746"/>
              <a:ext cx="534629" cy="1200186"/>
            </a:xfrm>
            <a:prstGeom prst="rect">
              <a:avLst/>
            </a:prstGeom>
          </p:spPr>
        </p:pic>
        <p:pic>
          <p:nvPicPr>
            <p:cNvPr id="201" name="Picture 200" descr="av45_rh_neg_lateral_nsfa14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5864" y="14882117"/>
              <a:ext cx="1195677" cy="927588"/>
            </a:xfrm>
            <a:prstGeom prst="rect">
              <a:avLst/>
            </a:prstGeom>
          </p:spPr>
        </p:pic>
        <p:pic>
          <p:nvPicPr>
            <p:cNvPr id="202" name="Picture 201" descr="av45_rh_neg_medial_nsfa14.png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5240" y="15829156"/>
              <a:ext cx="1163798" cy="867359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23694163" y="16705269"/>
              <a:ext cx="1527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Factor #14 </a:t>
              </a:r>
              <a:endParaRPr lang="en-US" sz="2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06" name="Rounded Rectangle 205"/>
          <p:cNvSpPr/>
          <p:nvPr/>
        </p:nvSpPr>
        <p:spPr>
          <a:xfrm>
            <a:off x="30429200" y="5762954"/>
            <a:ext cx="5617885" cy="4432624"/>
          </a:xfrm>
          <a:prstGeom prst="roundRect">
            <a:avLst>
              <a:gd name="adj" fmla="val 65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0570568" y="6407382"/>
            <a:ext cx="5344900" cy="3725527"/>
            <a:chOff x="16580029" y="14461554"/>
            <a:chExt cx="4886213" cy="3401288"/>
          </a:xfrm>
        </p:grpSpPr>
        <p:pic>
          <p:nvPicPr>
            <p:cNvPr id="216" name="Picture 215" descr="AV1451_NSFA0_lh_pos_lateral.png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029" y="15679758"/>
              <a:ext cx="1183202" cy="893975"/>
            </a:xfrm>
            <a:prstGeom prst="rect">
              <a:avLst/>
            </a:prstGeom>
          </p:spPr>
        </p:pic>
        <p:pic>
          <p:nvPicPr>
            <p:cNvPr id="217" name="Picture 216" descr="AV1451_NSFA0_lh_pos_medial.png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2707" y="16561295"/>
              <a:ext cx="1232867" cy="893975"/>
            </a:xfrm>
            <a:prstGeom prst="rect">
              <a:avLst/>
            </a:prstGeom>
          </p:spPr>
        </p:pic>
        <p:pic>
          <p:nvPicPr>
            <p:cNvPr id="218" name="Picture 217" descr="AV1451_NSFA0_lh_pos_inf.png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138" y="14486900"/>
              <a:ext cx="499472" cy="1151843"/>
            </a:xfrm>
            <a:prstGeom prst="rect">
              <a:avLst/>
            </a:prstGeom>
          </p:spPr>
        </p:pic>
        <p:pic>
          <p:nvPicPr>
            <p:cNvPr id="219" name="Picture 218" descr="AV1451_NSFA0_lh_neg_inf.png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4375" y="14461554"/>
              <a:ext cx="499472" cy="1136554"/>
            </a:xfrm>
            <a:prstGeom prst="rect">
              <a:avLst/>
            </a:prstGeom>
          </p:spPr>
        </p:pic>
        <p:pic>
          <p:nvPicPr>
            <p:cNvPr id="220" name="Picture 219" descr="AV1451_NSFA0_lh_neg_lateral.png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6306" y="15691352"/>
              <a:ext cx="1214364" cy="908086"/>
            </a:xfrm>
            <a:prstGeom prst="rect">
              <a:avLst/>
            </a:prstGeom>
          </p:spPr>
        </p:pic>
        <p:pic>
          <p:nvPicPr>
            <p:cNvPr id="221" name="Picture 220" descr="AV1451_NSFA0_lh_neg_medial.png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776" y="16569594"/>
              <a:ext cx="1263466" cy="893961"/>
            </a:xfrm>
            <a:prstGeom prst="rect">
              <a:avLst/>
            </a:prstGeom>
          </p:spPr>
        </p:pic>
        <p:pic>
          <p:nvPicPr>
            <p:cNvPr id="222" name="Picture 221" descr="AV1451_NSFA0_rh_pos_medial.png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888" y="16553101"/>
              <a:ext cx="1179190" cy="897087"/>
            </a:xfrm>
            <a:prstGeom prst="rect">
              <a:avLst/>
            </a:prstGeom>
          </p:spPr>
        </p:pic>
        <p:pic>
          <p:nvPicPr>
            <p:cNvPr id="223" name="Picture 222" descr="AV1451_NSFA0_rh_pos_lateral.png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313" y="15678729"/>
              <a:ext cx="1163255" cy="889244"/>
            </a:xfrm>
            <a:prstGeom prst="rect">
              <a:avLst/>
            </a:prstGeom>
          </p:spPr>
        </p:pic>
        <p:pic>
          <p:nvPicPr>
            <p:cNvPr id="224" name="Picture 223" descr="AV1451_NSFA0_rh_pos_inf.png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0518" y="14486900"/>
              <a:ext cx="505560" cy="1151843"/>
            </a:xfrm>
            <a:prstGeom prst="rect">
              <a:avLst/>
            </a:prstGeom>
          </p:spPr>
        </p:pic>
        <p:pic>
          <p:nvPicPr>
            <p:cNvPr id="225" name="Picture 224" descr="AV1451_NSFA0_rh_neg_inf.png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9128" y="14461555"/>
              <a:ext cx="504261" cy="1159282"/>
            </a:xfrm>
            <a:prstGeom prst="rect">
              <a:avLst/>
            </a:prstGeom>
          </p:spPr>
        </p:pic>
        <p:pic>
          <p:nvPicPr>
            <p:cNvPr id="226" name="Picture 225" descr="AV1451_NSFA0_rh_neg_medial.png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8183" y="16569002"/>
              <a:ext cx="1206205" cy="894554"/>
            </a:xfrm>
            <a:prstGeom prst="rect">
              <a:avLst/>
            </a:prstGeom>
          </p:spPr>
        </p:pic>
        <p:pic>
          <p:nvPicPr>
            <p:cNvPr id="227" name="Picture 226" descr="AV1451_NSFA0_rh_neg_lateral.png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5826" y="15691353"/>
              <a:ext cx="1185548" cy="901016"/>
            </a:xfrm>
            <a:prstGeom prst="rect">
              <a:avLst/>
            </a:prstGeom>
          </p:spPr>
        </p:pic>
        <p:pic>
          <p:nvPicPr>
            <p:cNvPr id="228" name="Picture 227" descr="AV1451_NSFA0_pos_ant.png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8832" y="14486899"/>
              <a:ext cx="1180049" cy="1180048"/>
            </a:xfrm>
            <a:prstGeom prst="rect">
              <a:avLst/>
            </a:prstGeom>
          </p:spPr>
        </p:pic>
        <p:pic>
          <p:nvPicPr>
            <p:cNvPr id="229" name="Picture 228" descr="AV1451_NSFA0_neg_ant.png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4994" y="14483607"/>
              <a:ext cx="1154882" cy="1174456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18364607" y="17462732"/>
              <a:ext cx="1527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Factor #0 </a:t>
              </a:r>
              <a:endParaRPr lang="en-US" sz="200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0934767" y="5833300"/>
            <a:ext cx="4884105" cy="312216"/>
            <a:chOff x="22088752" y="6228363"/>
            <a:chExt cx="4721054" cy="312216"/>
          </a:xfrm>
        </p:grpSpPr>
        <p:pic>
          <p:nvPicPr>
            <p:cNvPr id="232" name="Picture 231" descr="blue-green-colorba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3827" y="6279350"/>
              <a:ext cx="1039414" cy="233885"/>
            </a:xfrm>
            <a:prstGeom prst="rect">
              <a:avLst/>
            </a:prstGeom>
          </p:spPr>
        </p:pic>
        <p:pic>
          <p:nvPicPr>
            <p:cNvPr id="233" name="Picture 232" descr="red-yellow-colorba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5238" y="6268561"/>
              <a:ext cx="1039414" cy="242455"/>
            </a:xfrm>
            <a:prstGeom prst="rect">
              <a:avLst/>
            </a:prstGeom>
          </p:spPr>
        </p:pic>
        <p:sp>
          <p:nvSpPr>
            <p:cNvPr id="234" name="TextBox 233"/>
            <p:cNvSpPr txBox="1"/>
            <p:nvPr/>
          </p:nvSpPr>
          <p:spPr>
            <a:xfrm>
              <a:off x="22088752" y="6228753"/>
              <a:ext cx="618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3419958" y="6228363"/>
              <a:ext cx="698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4651081" y="6228753"/>
              <a:ext cx="669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0.0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6009632" y="6232802"/>
              <a:ext cx="800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-1.0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635927" y="12290920"/>
            <a:ext cx="4069939" cy="1806563"/>
            <a:chOff x="15635927" y="12269758"/>
            <a:chExt cx="4069939" cy="1806563"/>
          </a:xfrm>
        </p:grpSpPr>
        <p:sp>
          <p:nvSpPr>
            <p:cNvPr id="159" name="TextBox 158"/>
            <p:cNvSpPr txBox="1"/>
            <p:nvPr/>
          </p:nvSpPr>
          <p:spPr>
            <a:xfrm>
              <a:off x="15635927" y="12269758"/>
              <a:ext cx="40699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/>
                </a:rPr>
                <a:t>Factor #6 Score vs. CS SUVR</a:t>
              </a:r>
            </a:p>
          </p:txBody>
        </p:sp>
        <p:pic>
          <p:nvPicPr>
            <p:cNvPr id="238" name="Picture 237" descr="AV45_cspvc_vs_nsfa6.jpeg"/>
            <p:cNvPicPr>
              <a:picLocks noChangeAspect="1"/>
            </p:cNvPicPr>
            <p:nvPr/>
          </p:nvPicPr>
          <p:blipFill rotWithShape="1"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" t="8358" r="1794" b="278"/>
            <a:stretch/>
          </p:blipFill>
          <p:spPr>
            <a:xfrm>
              <a:off x="15635927" y="12650905"/>
              <a:ext cx="4069939" cy="1425416"/>
            </a:xfrm>
            <a:prstGeom prst="rect">
              <a:avLst/>
            </a:prstGeom>
          </p:spPr>
        </p:pic>
      </p:grpSp>
      <p:sp>
        <p:nvSpPr>
          <p:cNvPr id="47" name="Rounded Rectangle 46"/>
          <p:cNvSpPr/>
          <p:nvPr/>
        </p:nvSpPr>
        <p:spPr>
          <a:xfrm>
            <a:off x="26085800" y="15646400"/>
            <a:ext cx="9961285" cy="300178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26178864" y="15740979"/>
            <a:ext cx="97886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Summary</a:t>
            </a:r>
          </a:p>
          <a:p>
            <a:pPr algn="ctr"/>
            <a:endParaRPr lang="en-US" sz="1200" dirty="0" smtClean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The predominant </a:t>
            </a:r>
            <a:r>
              <a:rPr lang="en-US" sz="1800" baseline="30000" dirty="0">
                <a:latin typeface="Arial"/>
              </a:rPr>
              <a:t>18</a:t>
            </a:r>
            <a:r>
              <a:rPr lang="en-US" sz="1800" dirty="0">
                <a:latin typeface="Arial"/>
              </a:rPr>
              <a:t>F-AV-</a:t>
            </a:r>
            <a:r>
              <a:rPr lang="en-US" sz="1800" dirty="0" smtClean="0">
                <a:latin typeface="Arial"/>
              </a:rPr>
              <a:t>45 factor (#6) recapitulates cortical summary SUVR in regional topography and its relationships to </a:t>
            </a:r>
            <a:r>
              <a:rPr lang="en-US" sz="1800" dirty="0" smtClean="0">
                <a:latin typeface="Arial"/>
              </a:rPr>
              <a:t>longitudinal </a:t>
            </a:r>
            <a:r>
              <a:rPr lang="en-US" sz="1800" dirty="0" smtClean="0">
                <a:latin typeface="Arial"/>
              </a:rPr>
              <a:t>amyloid deposition </a:t>
            </a:r>
            <a:r>
              <a:rPr lang="en-US" sz="1800" dirty="0" smtClean="0">
                <a:latin typeface="Arial"/>
              </a:rPr>
              <a:t>and ADAS-cog amongst </a:t>
            </a:r>
            <a:r>
              <a:rPr lang="en-US" sz="1800" dirty="0" smtClean="0">
                <a:latin typeface="Arial"/>
              </a:rPr>
              <a:t>florbetapir positive subjects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A </a:t>
            </a:r>
            <a:r>
              <a:rPr lang="en-US" sz="1800" baseline="30000" dirty="0" smtClean="0">
                <a:latin typeface="Arial"/>
              </a:rPr>
              <a:t>18</a:t>
            </a:r>
            <a:r>
              <a:rPr lang="en-US" sz="1800" dirty="0" smtClean="0">
                <a:latin typeface="Arial"/>
              </a:rPr>
              <a:t>F-AV-45 factor (#14) tracks variation between the cingulate and frontal/inferior temporal regions, providing predictive power </a:t>
            </a:r>
            <a:r>
              <a:rPr lang="en-US" sz="1800" dirty="0">
                <a:latin typeface="Arial"/>
              </a:rPr>
              <a:t>for </a:t>
            </a:r>
            <a:r>
              <a:rPr lang="en-US" sz="1800" dirty="0" smtClean="0">
                <a:latin typeface="Arial"/>
              </a:rPr>
              <a:t>ADAS-cog beyond the cortical summary SUVR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Arial"/>
              </a:rPr>
              <a:t>A </a:t>
            </a:r>
            <a:r>
              <a:rPr lang="en-US" sz="1800" baseline="30000" dirty="0">
                <a:latin typeface="Arial"/>
              </a:rPr>
              <a:t>18</a:t>
            </a:r>
            <a:r>
              <a:rPr lang="en-US" sz="1800" dirty="0">
                <a:latin typeface="Arial"/>
              </a:rPr>
              <a:t>F-AV-1451 factor (#0) outperforms all </a:t>
            </a:r>
            <a:r>
              <a:rPr lang="en-US" sz="1800" dirty="0" err="1">
                <a:latin typeface="Arial"/>
              </a:rPr>
              <a:t>Braak</a:t>
            </a:r>
            <a:r>
              <a:rPr lang="en-US" sz="1800" dirty="0">
                <a:latin typeface="Arial"/>
              </a:rPr>
              <a:t> region SUVRs </a:t>
            </a:r>
            <a:r>
              <a:rPr lang="en-US" sz="1800" dirty="0" smtClean="0">
                <a:latin typeface="Arial"/>
              </a:rPr>
              <a:t>in relation with ADAS-cog</a:t>
            </a:r>
            <a:endParaRPr lang="en-US" sz="1800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Results encourage further investigation of inter-modal factor associations, the </a:t>
            </a:r>
            <a:r>
              <a:rPr lang="en-US" sz="1800" dirty="0" smtClean="0">
                <a:latin typeface="Arial"/>
              </a:rPr>
              <a:t>value of factor scores as longitudinal measures, and a voxel-wise factor analysis</a:t>
            </a:r>
            <a:endParaRPr lang="en-US" sz="2000" dirty="0">
              <a:latin typeface="Arial"/>
            </a:endParaRPr>
          </a:p>
        </p:txBody>
      </p:sp>
      <p:graphicFrame>
        <p:nvGraphicFramePr>
          <p:cNvPr id="240" name="Table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81288"/>
              </p:ext>
            </p:extLst>
          </p:nvPr>
        </p:nvGraphicFramePr>
        <p:xfrm>
          <a:off x="15721087" y="14924089"/>
          <a:ext cx="9796144" cy="37374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4362"/>
                <a:gridCol w="1616867"/>
                <a:gridCol w="2095938"/>
                <a:gridCol w="2395359"/>
                <a:gridCol w="2043618"/>
              </a:tblGrid>
              <a:tr h="456305">
                <a:tc rowSpan="2"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>
                          <a:latin typeface="Arial"/>
                          <a:cs typeface="Arial"/>
                        </a:rPr>
                        <a:t>Dependent: CS change (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n=616)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Dependent:</a:t>
                      </a:r>
                      <a:r>
                        <a:rPr lang="en-US" sz="1800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ADAS-cog</a:t>
                      </a:r>
                      <a:r>
                        <a:rPr lang="en-US" sz="1800" b="1" baseline="0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n=516, AV45+)</a:t>
                      </a:r>
                    </a:p>
                  </a:txBody>
                  <a:tcPr marL="128070" marR="128070" marT="44825" marB="44825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33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Factors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lang="en-US" sz="1800" b="1" baseline="0" dirty="0" smtClean="0">
                          <a:latin typeface="Arial"/>
                          <a:cs typeface="Arial"/>
                        </a:rPr>
                        <a:t> SUVR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Factors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CS SUVR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974595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Non-zero predictors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#6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uk-UA" sz="1800" dirty="0" smtClean="0"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016,</a:t>
                      </a:r>
                      <a:endParaRPr lang="en-US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p=3e-9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="1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lang="nb-NO" sz="1800" b="1" baseline="0" dirty="0" smtClean="0">
                          <a:latin typeface="Arial"/>
                          <a:cs typeface="Arial"/>
                        </a:rPr>
                        <a:t> SUVR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pl-PL" sz="1800" baseline="0" dirty="0" smtClean="0">
                          <a:latin typeface="Arial"/>
                          <a:cs typeface="Arial"/>
                        </a:rPr>
                        <a:t>0.021,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p=3e-4</a:t>
                      </a:r>
                    </a:p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APOE ε4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=0.015</a:t>
                      </a:r>
                      <a:r>
                        <a:rPr lang="pl-PL" sz="1800" baseline="0" dirty="0" smtClean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p=5e-3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#6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=5.43,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p&lt;2e-16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#14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=-1.86,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p=3e-7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="1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lang="nb-NO" sz="1800" b="1" baseline="0" dirty="0" smtClean="0">
                          <a:latin typeface="Arial"/>
                          <a:cs typeface="Arial"/>
                        </a:rPr>
                        <a:t> SUVR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pl-PL" sz="1800" baseline="0" dirty="0" smtClean="0">
                          <a:latin typeface="Arial"/>
                          <a:cs typeface="Arial"/>
                        </a:rPr>
                        <a:t>8.98,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p&lt;2e-16</a:t>
                      </a:r>
                    </a:p>
                  </a:txBody>
                  <a:tcPr marL="128070" marR="128070" marT="44825" marB="44825"/>
                </a:tc>
              </a:tr>
              <a:tr h="23215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baseline="0" dirty="0" smtClean="0">
                          <a:latin typeface="Arial"/>
                          <a:cs typeface="Arial"/>
                        </a:rPr>
                        <a:t>0.055</a:t>
                      </a:r>
                    </a:p>
                  </a:txBody>
                  <a:tcPr marL="128070" marR="128070" marT="44825" marB="44825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aseline="0" dirty="0" smtClean="0">
                          <a:latin typeface="Arial"/>
                          <a:cs typeface="Arial"/>
                        </a:rPr>
                        <a:t>0.059</a:t>
                      </a: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0.19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0.17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2015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Adj.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0.054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0.056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nb-NO" sz="1800" dirty="0" smtClean="0">
                          <a:latin typeface="Arial"/>
                          <a:cs typeface="Arial"/>
                        </a:rPr>
                        <a:t>0.19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0.17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2185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Shrinkage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0.048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0.045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0.18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0.16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  <a:tr h="4160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Likelihood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ratio test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 = 35.9,</a:t>
                      </a:r>
                    </a:p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3e-9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dirty="0" smtClean="0">
                          <a:latin typeface="Arial"/>
                          <a:cs typeface="Arial"/>
                        </a:rPr>
                        <a:t>F = 19.2,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8e-9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F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60.1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p&lt;2.2e-16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107.7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is-IS" sz="1800" dirty="0" smtClean="0">
                          <a:latin typeface="Arial"/>
                          <a:cs typeface="Arial"/>
                        </a:rPr>
                        <a:t>2.2e-16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128070" marR="128070" marT="44825" marB="44825"/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88348"/>
              </p:ext>
            </p:extLst>
          </p:nvPr>
        </p:nvGraphicFramePr>
        <p:xfrm>
          <a:off x="30429200" y="11122201"/>
          <a:ext cx="5617886" cy="43111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6017"/>
                <a:gridCol w="2061753"/>
                <a:gridCol w="2040116"/>
              </a:tblGrid>
              <a:tr h="276968">
                <a:tc rowSpan="2">
                  <a:txBody>
                    <a:bodyPr/>
                    <a:lstStyle/>
                    <a:p>
                      <a:pPr algn="ctr"/>
                      <a:endParaRPr lang="en-US" sz="2200" b="1" dirty="0" smtClean="0">
                        <a:latin typeface="Arial"/>
                      </a:endParaRPr>
                    </a:p>
                  </a:txBody>
                  <a:tcPr marL="208023" marR="208023" marT="72808" marB="72808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Dependent: ADAS-Cog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n=60)</a:t>
                      </a:r>
                    </a:p>
                  </a:txBody>
                  <a:tcPr marL="208023" marR="208023" marT="72808" marB="72808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2221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Factors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Arial"/>
                          <a:cs typeface="Arial"/>
                        </a:rPr>
                        <a:t>Braak</a:t>
                      </a:r>
                      <a:r>
                        <a:rPr lang="en-US" sz="1800" b="1" baseline="0" dirty="0" smtClean="0">
                          <a:latin typeface="Arial"/>
                          <a:cs typeface="Arial"/>
                        </a:rPr>
                        <a:t> SUVR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10721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Non-zero predictors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#0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=-4.6,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p=6e-11</a:t>
                      </a:r>
                    </a:p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#9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</a:t>
                      </a:r>
                    </a:p>
                    <a:p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=0.92,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p=0.3</a:t>
                      </a:r>
                    </a:p>
                  </a:txBody>
                  <a:tcPr marL="208023" marR="208023" marT="72808" marB="72808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Arial"/>
                          <a:cs typeface="Arial"/>
                        </a:rPr>
                        <a:t>Braak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 V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: ***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29.2, p=8e-4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  <a:p>
                      <a:r>
                        <a:rPr lang="en-US" sz="1800" b="1" dirty="0" err="1" smtClean="0">
                          <a:latin typeface="Arial"/>
                          <a:cs typeface="Arial"/>
                        </a:rPr>
                        <a:t>Braak</a:t>
                      </a:r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 III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Arial"/>
                          <a:cs typeface="Arial"/>
                        </a:rPr>
                        <a:t>β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-5.5, p=0.47</a:t>
                      </a:r>
                      <a:endParaRPr lang="nb-NO" sz="1800" baseline="0" dirty="0" smtClean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2579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Arial"/>
                          <a:cs typeface="Arial"/>
                        </a:rPr>
                        <a:t>0.53</a:t>
                      </a:r>
                    </a:p>
                  </a:txBody>
                  <a:tcPr marL="208023" marR="208023" marT="72808" marB="72808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0.34</a:t>
                      </a:r>
                      <a:endParaRPr lang="en-US" sz="1800" b="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2348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Adj. 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nb-NO" sz="1800" dirty="0" smtClean="0">
                          <a:latin typeface="Arial"/>
                          <a:cs typeface="Arial"/>
                        </a:rPr>
                        <a:t>0.52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0.32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3705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aseline="300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Shrinkage</a:t>
                      </a:r>
                      <a:endParaRPr lang="en-US" sz="1800" baseline="300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0.40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0.08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  <a:tr h="4223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Likelihood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ratio test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F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32.4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p&lt;4e-10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hr-HR" sz="1800" dirty="0" smtClean="0">
                          <a:latin typeface="Arial"/>
                          <a:cs typeface="Arial"/>
                        </a:rPr>
                        <a:t>14.9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r>
                        <a:rPr lang="pt-BR" sz="180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lang="pt-BR" sz="180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6e-6 ***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208023" marR="208023" marT="72808" marB="72808"/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5721087" y="14386175"/>
            <a:ext cx="958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latin typeface="Arial"/>
              </a:rPr>
              <a:t>Penalized Regression: Factors Associated with Amyloid Change &amp; ADAS-cog</a:t>
            </a:r>
            <a:endParaRPr lang="en-US" sz="2000" b="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16748" y="10354801"/>
            <a:ext cx="5430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</a:rPr>
              <a:t>Penalized Regression: Factors Associated with ADAS-Cog</a:t>
            </a:r>
            <a:endParaRPr lang="en-US" sz="2000" b="1" dirty="0"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635926" y="5599854"/>
            <a:ext cx="4069939" cy="3218799"/>
            <a:chOff x="15635926" y="5681326"/>
            <a:chExt cx="4069939" cy="3218799"/>
          </a:xfrm>
        </p:grpSpPr>
        <p:pic>
          <p:nvPicPr>
            <p:cNvPr id="161" name="Picture 160" descr="AV45_ss_loadings.jpeg"/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7" b="-104"/>
            <a:stretch/>
          </p:blipFill>
          <p:spPr>
            <a:xfrm>
              <a:off x="15635927" y="6384146"/>
              <a:ext cx="4069938" cy="2515979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15635926" y="5681326"/>
              <a:ext cx="4069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/>
                </a:rPr>
                <a:t>Averaged Regional Correlations, by Factor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635926" y="8869453"/>
            <a:ext cx="4069940" cy="3300972"/>
            <a:chOff x="15635926" y="8881852"/>
            <a:chExt cx="4069940" cy="3300972"/>
          </a:xfrm>
        </p:grpSpPr>
        <p:pic>
          <p:nvPicPr>
            <p:cNvPr id="162" name="Picture 161" descr="AV45_regional_loadings.jpeg"/>
            <p:cNvPicPr>
              <a:picLocks noChangeAspect="1"/>
            </p:cNvPicPr>
            <p:nvPr/>
          </p:nvPicPr>
          <p:blipFill rotWithShape="1"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" t="6386" r="2485" b="264"/>
            <a:stretch/>
          </p:blipFill>
          <p:spPr>
            <a:xfrm>
              <a:off x="15635927" y="9561026"/>
              <a:ext cx="4069939" cy="2621798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5635926" y="8881852"/>
              <a:ext cx="4069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/>
                </a:rPr>
                <a:t>Factor Loadings, </a:t>
              </a:r>
            </a:p>
            <a:p>
              <a:pPr algn="ctr"/>
              <a:r>
                <a:rPr lang="en-US" sz="2000" b="1" dirty="0" smtClean="0">
                  <a:latin typeface="Arial"/>
                </a:rPr>
                <a:t>Summarized by Region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088947" y="5618493"/>
            <a:ext cx="4087379" cy="3244181"/>
            <a:chOff x="25751572" y="5688699"/>
            <a:chExt cx="4087379" cy="3244181"/>
          </a:xfrm>
        </p:grpSpPr>
        <p:pic>
          <p:nvPicPr>
            <p:cNvPr id="163" name="Picture 162" descr="AV1451_ss_loadings.jpeg"/>
            <p:cNvPicPr>
              <a:picLocks noChangeAspect="1"/>
            </p:cNvPicPr>
            <p:nvPr/>
          </p:nvPicPr>
          <p:blipFill rotWithShape="1"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50" b="-400"/>
            <a:stretch/>
          </p:blipFill>
          <p:spPr>
            <a:xfrm>
              <a:off x="25751572" y="6391812"/>
              <a:ext cx="4087379" cy="2541068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25757624" y="5688699"/>
              <a:ext cx="40699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/>
                </a:rPr>
                <a:t>Averaged Regional Correlations, by Factor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085800" y="8843752"/>
            <a:ext cx="4087380" cy="3326673"/>
            <a:chOff x="25751572" y="8921335"/>
            <a:chExt cx="4087380" cy="3326673"/>
          </a:xfrm>
        </p:grpSpPr>
        <p:pic>
          <p:nvPicPr>
            <p:cNvPr id="164" name="Picture 163" descr="AV1451_region_loadings.jpeg"/>
            <p:cNvPicPr>
              <a:picLocks noChangeAspect="1"/>
            </p:cNvPicPr>
            <p:nvPr/>
          </p:nvPicPr>
          <p:blipFill rotWithShape="1"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" t="6362" r="2301" b="-314"/>
            <a:stretch/>
          </p:blipFill>
          <p:spPr>
            <a:xfrm>
              <a:off x="25751572" y="9607834"/>
              <a:ext cx="4087380" cy="2640174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25754719" y="8921335"/>
              <a:ext cx="4084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/>
                </a:rPr>
                <a:t>Factor Loadings, </a:t>
              </a:r>
            </a:p>
            <a:p>
              <a:pPr algn="ctr"/>
              <a:r>
                <a:rPr lang="en-US" sz="2000" b="1" dirty="0" smtClean="0">
                  <a:latin typeface="Arial"/>
                </a:rPr>
                <a:t>Summarized by Region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085800" y="12120817"/>
            <a:ext cx="4075990" cy="3312536"/>
            <a:chOff x="25751572" y="12273217"/>
            <a:chExt cx="4075990" cy="3312536"/>
          </a:xfrm>
        </p:grpSpPr>
        <p:pic>
          <p:nvPicPr>
            <p:cNvPr id="165" name="Picture 164" descr="AV1451_braak_loadings.jpeg"/>
            <p:cNvPicPr>
              <a:picLocks noChangeAspect="1"/>
            </p:cNvPicPr>
            <p:nvPr/>
          </p:nvPicPr>
          <p:blipFill rotWithShape="1"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" t="6382" r="2133" b="-53"/>
            <a:stretch/>
          </p:blipFill>
          <p:spPr>
            <a:xfrm>
              <a:off x="25751572" y="12965474"/>
              <a:ext cx="4075989" cy="2620279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25751572" y="12273217"/>
              <a:ext cx="4075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/>
                </a:rPr>
                <a:t>Factor Loadings, </a:t>
              </a:r>
            </a:p>
            <a:p>
              <a:pPr algn="ctr"/>
              <a:r>
                <a:rPr lang="en-US" sz="2000" b="1" dirty="0" smtClean="0">
                  <a:latin typeface="Arial"/>
                </a:rPr>
                <a:t>Summarized by </a:t>
              </a:r>
              <a:r>
                <a:rPr lang="en-US" sz="2000" b="1" dirty="0" err="1" smtClean="0">
                  <a:latin typeface="Arial"/>
                </a:rPr>
                <a:t>Braak</a:t>
              </a:r>
              <a:r>
                <a:rPr lang="en-US" sz="2000" b="1" dirty="0" smtClean="0">
                  <a:latin typeface="Arial"/>
                </a:rPr>
                <a:t> Stage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439048" y="7411963"/>
            <a:ext cx="4070660" cy="1751387"/>
            <a:chOff x="9439048" y="7392424"/>
            <a:chExt cx="4070660" cy="1751387"/>
          </a:xfrm>
        </p:grpSpPr>
        <p:pic>
          <p:nvPicPr>
            <p:cNvPr id="131" name="Picture 130" descr="Screen Shot 2016-06-14 at 11.07.16 PM.png"/>
            <p:cNvPicPr>
              <a:picLocks noChangeAspect="1"/>
            </p:cNvPicPr>
            <p:nvPr/>
          </p:nvPicPr>
          <p:blipFill rotWithShape="1"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r="-5476"/>
            <a:stretch/>
          </p:blipFill>
          <p:spPr>
            <a:xfrm>
              <a:off x="9875520" y="7745499"/>
              <a:ext cx="2734056" cy="1398312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10048659" y="7392424"/>
              <a:ext cx="22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Freesurfer Regions</a:t>
              </a:r>
              <a:endParaRPr lang="en-US" sz="1800" b="1" dirty="0">
                <a:latin typeface="Arial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398802" y="8217050"/>
              <a:ext cx="1110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Scans</a:t>
              </a:r>
              <a:endParaRPr lang="en-US" sz="1800" b="1" dirty="0">
                <a:latin typeface="Aria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439048" y="8314065"/>
              <a:ext cx="65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Arial"/>
                </a:rPr>
                <a:t>Y =</a:t>
              </a:r>
              <a:endParaRPr lang="en-US" sz="1800" b="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1106</Words>
  <Application>Microsoft Macintosh PowerPoint</Application>
  <PresentationFormat>Custom</PresentationFormat>
  <Paragraphs>190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94</cp:revision>
  <dcterms:created xsi:type="dcterms:W3CDTF">2016-07-14T22:36:55Z</dcterms:created>
  <dcterms:modified xsi:type="dcterms:W3CDTF">2016-07-20T18:54:55Z</dcterms:modified>
</cp:coreProperties>
</file>