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19202400"/>
  <p:notesSz cx="6858000" cy="9144000"/>
  <p:defaultTextStyle>
    <a:defPPr>
      <a:defRPr lang="en-US"/>
    </a:defPPr>
    <a:lvl1pPr marL="0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0E26"/>
    <a:srgbClr val="0F1B49"/>
    <a:srgbClr val="081227"/>
    <a:srgbClr val="0B1731"/>
    <a:srgbClr val="0B1D31"/>
    <a:srgbClr val="08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2756" autoAdjust="0"/>
    <p:restoredTop sz="79434" autoAdjust="0"/>
  </p:normalViewPr>
  <p:slideViewPr>
    <p:cSldViewPr snapToGrid="0" snapToObjects="1">
      <p:cViewPr>
        <p:scale>
          <a:sx n="20" d="100"/>
          <a:sy n="20" d="100"/>
        </p:scale>
        <p:origin x="-2208" y="-592"/>
      </p:cViewPr>
      <p:guideLst>
        <p:guide orient="horz" pos="6048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CD603-6CD8-3547-B973-087475E71BF4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513" y="685800"/>
            <a:ext cx="6530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963F-059A-F942-B5E2-FC104F9B79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513" y="685800"/>
            <a:ext cx="6530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3963F-059A-F942-B5E2-FC104F9B79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65193"/>
            <a:ext cx="310896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881360"/>
            <a:ext cx="256032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768988"/>
            <a:ext cx="8229600" cy="163842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768988"/>
            <a:ext cx="24079200" cy="163842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2339323"/>
            <a:ext cx="31089600" cy="3813810"/>
          </a:xfrm>
        </p:spPr>
        <p:txBody>
          <a:bodyPr anchor="t"/>
          <a:lstStyle>
            <a:lvl1pPr algn="l">
              <a:defRPr sz="15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138805"/>
            <a:ext cx="31089600" cy="4200523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00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4801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17202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602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00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480560"/>
            <a:ext cx="161544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480560"/>
            <a:ext cx="161544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298324"/>
            <a:ext cx="16160752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089650"/>
            <a:ext cx="16160752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4298324"/>
            <a:ext cx="16167100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6089650"/>
            <a:ext cx="16167100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764540"/>
            <a:ext cx="12033252" cy="32537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764540"/>
            <a:ext cx="20447000" cy="16388718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4018280"/>
            <a:ext cx="12033252" cy="13134978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3441680"/>
            <a:ext cx="21945600" cy="1586868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1715770"/>
            <a:ext cx="21945600" cy="11521440"/>
          </a:xfrm>
        </p:spPr>
        <p:txBody>
          <a:bodyPr/>
          <a:lstStyle>
            <a:lvl1pPr marL="0" indent="0">
              <a:buNone/>
              <a:defRPr sz="12100"/>
            </a:lvl1pPr>
            <a:lvl2pPr marL="1724007" indent="0">
              <a:buNone/>
              <a:defRPr sz="10600"/>
            </a:lvl2pPr>
            <a:lvl3pPr marL="3448014" indent="0">
              <a:buNone/>
              <a:defRPr sz="9100"/>
            </a:lvl3pPr>
            <a:lvl4pPr marL="5172022" indent="0">
              <a:buNone/>
              <a:defRPr sz="7500"/>
            </a:lvl4pPr>
            <a:lvl5pPr marL="6896029" indent="0">
              <a:buNone/>
              <a:defRPr sz="7500"/>
            </a:lvl5pPr>
            <a:lvl6pPr marL="8620036" indent="0">
              <a:buNone/>
              <a:defRPr sz="7500"/>
            </a:lvl6pPr>
            <a:lvl7pPr marL="10344043" indent="0">
              <a:buNone/>
              <a:defRPr sz="7500"/>
            </a:lvl7pPr>
            <a:lvl8pPr marL="12068051" indent="0">
              <a:buNone/>
              <a:defRPr sz="7500"/>
            </a:lvl8pPr>
            <a:lvl9pPr marL="13792058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5028555"/>
            <a:ext cx="21945600" cy="2253613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68988"/>
            <a:ext cx="32918400" cy="3200400"/>
          </a:xfrm>
          <a:prstGeom prst="rect">
            <a:avLst/>
          </a:prstGeom>
        </p:spPr>
        <p:txBody>
          <a:bodyPr vert="horz" lIns="344801" tIns="172401" rIns="344801" bIns="172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480560"/>
            <a:ext cx="32918400" cy="12672698"/>
          </a:xfrm>
          <a:prstGeom prst="rect">
            <a:avLst/>
          </a:prstGeom>
        </p:spPr>
        <p:txBody>
          <a:bodyPr vert="horz" lIns="344801" tIns="172401" rIns="344801" bIns="172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17797783"/>
            <a:ext cx="85344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8270-718C-D14D-BC56-854E11C91F7D}" type="datetimeFigureOut">
              <a:rPr lang="en-US" smtClean="0"/>
              <a:pPr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17797783"/>
            <a:ext cx="115824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17797783"/>
            <a:ext cx="85344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007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005" indent="-1293005" algn="l" defTabSz="1724007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512" indent="-1077505" algn="l" defTabSz="1724007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019" indent="-862003" algn="l" defTabSz="172400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026" indent="-862003" algn="l" defTabSz="1724007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033" indent="-862003" algn="l" defTabSz="1724007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039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047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054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061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07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014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022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029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36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043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051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058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50" Type="http://schemas.openxmlformats.org/officeDocument/2006/relationships/image" Target="../media/image48.png"/><Relationship Id="rId51" Type="http://schemas.openxmlformats.org/officeDocument/2006/relationships/image" Target="../media/image49.png"/><Relationship Id="rId52" Type="http://schemas.openxmlformats.org/officeDocument/2006/relationships/image" Target="../media/image50.png"/><Relationship Id="rId53" Type="http://schemas.openxmlformats.org/officeDocument/2006/relationships/image" Target="../media/image51.png"/><Relationship Id="rId54" Type="http://schemas.openxmlformats.org/officeDocument/2006/relationships/image" Target="../media/image52.png"/><Relationship Id="rId55" Type="http://schemas.openxmlformats.org/officeDocument/2006/relationships/image" Target="../media/image53.png"/><Relationship Id="rId56" Type="http://schemas.openxmlformats.org/officeDocument/2006/relationships/image" Target="../media/image54.jpeg"/><Relationship Id="rId40" Type="http://schemas.openxmlformats.org/officeDocument/2006/relationships/image" Target="../media/image38.png"/><Relationship Id="rId41" Type="http://schemas.openxmlformats.org/officeDocument/2006/relationships/image" Target="../media/image39.png"/><Relationship Id="rId42" Type="http://schemas.openxmlformats.org/officeDocument/2006/relationships/image" Target="../media/image40.png"/><Relationship Id="rId43" Type="http://schemas.openxmlformats.org/officeDocument/2006/relationships/image" Target="../media/image41.png"/><Relationship Id="rId44" Type="http://schemas.openxmlformats.org/officeDocument/2006/relationships/image" Target="../media/image42.png"/><Relationship Id="rId45" Type="http://schemas.openxmlformats.org/officeDocument/2006/relationships/image" Target="../media/image43.png"/><Relationship Id="rId46" Type="http://schemas.openxmlformats.org/officeDocument/2006/relationships/image" Target="../media/image44.png"/><Relationship Id="rId47" Type="http://schemas.openxmlformats.org/officeDocument/2006/relationships/image" Target="../media/image45.png"/><Relationship Id="rId48" Type="http://schemas.openxmlformats.org/officeDocument/2006/relationships/image" Target="../media/image46.png"/><Relationship Id="rId4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Relationship Id="rId38" Type="http://schemas.openxmlformats.org/officeDocument/2006/relationships/image" Target="../media/image36.png"/><Relationship Id="rId39" Type="http://schemas.openxmlformats.org/officeDocument/2006/relationships/image" Target="../media/image3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E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1" y="272160"/>
            <a:ext cx="36575999" cy="215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Effects of Baseline Regional </a:t>
            </a:r>
            <a:r>
              <a:rPr lang="en-US" sz="7000" b="1" dirty="0" err="1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Amyloid</a:t>
            </a: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 Deposition Patterns </a:t>
            </a:r>
          </a:p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on Subsequent Accumulation</a:t>
            </a:r>
            <a:endParaRPr lang="en-US" sz="70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05" name="Text Box 1384"/>
          <p:cNvSpPr txBox="1">
            <a:spLocks noChangeArrowheads="1"/>
          </p:cNvSpPr>
          <p:nvPr/>
        </p:nvSpPr>
        <p:spPr bwMode="auto">
          <a:xfrm>
            <a:off x="5" y="2463825"/>
            <a:ext cx="36575996" cy="15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8912" tIns="219456" rIns="438912" bIns="219456">
            <a:prstTxWarp prst="textNoShape">
              <a:avLst/>
            </a:prstTxWarp>
            <a:spAutoFit/>
          </a:bodyPr>
          <a:lstStyle/>
          <a:p>
            <a:pPr algn="ctr" defTabSz="4389438">
              <a:lnSpc>
                <a:spcPts val="4500"/>
              </a:lnSpc>
            </a:pP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Andy Horng, William J. </a:t>
            </a:r>
            <a:r>
              <a:rPr lang="en-US" sz="4500" b="1" dirty="0" err="1" smtClean="0">
                <a:solidFill>
                  <a:schemeClr val="bg1"/>
                </a:solidFill>
                <a:latin typeface="Arial"/>
              </a:rPr>
              <a:t>Jagust</a:t>
            </a: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, Susan M. Landau</a:t>
            </a:r>
          </a:p>
          <a:p>
            <a:pPr algn="ctr" defTabSz="4389438">
              <a:lnSpc>
                <a:spcPts val="45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Helen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Wills Neuroscience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Institute,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University of California at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Berkeley, Lawrence Berkeley National Laboratory</a:t>
            </a:r>
            <a:endParaRPr lang="en-US" sz="3000" b="1" baseline="300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6" name="Picture 105" descr="Berkeley_Lab_Logo_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2546" y="932560"/>
            <a:ext cx="3234539" cy="2451870"/>
          </a:xfrm>
          <a:prstGeom prst="rect">
            <a:avLst/>
          </a:prstGeom>
        </p:spPr>
      </p:pic>
      <p:pic>
        <p:nvPicPr>
          <p:cNvPr id="111" name="Picture 110" descr="ucberkeleyseal_874_540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5" y="508000"/>
            <a:ext cx="3234539" cy="323453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223777" y="4003994"/>
            <a:ext cx="727814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Introduction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59531" y="4004020"/>
            <a:ext cx="7624918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Methods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3777" y="11862575"/>
            <a:ext cx="727814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Subjects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411450" y="4002035"/>
            <a:ext cx="20928692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Results and Summary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23777" y="5292477"/>
            <a:ext cx="7278146" cy="6626383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223777" y="13163232"/>
            <a:ext cx="7278146" cy="5862113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659531" y="5292478"/>
            <a:ext cx="7624918" cy="13732868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15411450" y="5292478"/>
            <a:ext cx="20928692" cy="13732868"/>
          </a:xfrm>
          <a:prstGeom prst="roundRect">
            <a:avLst>
              <a:gd name="adj" fmla="val 397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1367.62570846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07207" y="5489478"/>
            <a:ext cx="6904211" cy="621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Overview</a:t>
            </a:r>
            <a:endParaRPr lang="en-US" sz="2000" b="1" dirty="0" smtClean="0">
              <a:latin typeface="Arial"/>
            </a:endParaRPr>
          </a:p>
          <a:p>
            <a:pPr>
              <a:buFont typeface="Arial"/>
              <a:buChar char="•"/>
            </a:pPr>
            <a:endParaRPr lang="en-US" sz="1800" dirty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The </a:t>
            </a:r>
            <a:r>
              <a:rPr lang="en-US" sz="1800" dirty="0" smtClean="0">
                <a:latin typeface="Arial"/>
              </a:rPr>
              <a:t>cortical </a:t>
            </a:r>
            <a:r>
              <a:rPr lang="en-US" sz="1800" dirty="0" smtClean="0">
                <a:latin typeface="Arial"/>
              </a:rPr>
              <a:t>summary (CS) SUVR of </a:t>
            </a:r>
            <a:r>
              <a:rPr lang="en-US" sz="1800" baseline="30000" dirty="0" smtClean="0">
                <a:latin typeface="Arial"/>
              </a:rPr>
              <a:t>18</a:t>
            </a:r>
            <a:r>
              <a:rPr lang="en-US" sz="1800" dirty="0" smtClean="0">
                <a:latin typeface="Arial"/>
              </a:rPr>
              <a:t>F-AV-45 PET scans (frontal/parietal/temporal/cingulate ROI) is a conveniently calculated measure of global </a:t>
            </a:r>
            <a:r>
              <a:rPr lang="en-US" sz="1800" dirty="0" err="1" smtClean="0">
                <a:latin typeface="Arial"/>
                <a:ea typeface="Times New Roman" pitchFamily="4" charset="0"/>
                <a:cs typeface="Times New Roman" pitchFamily="4" charset="0"/>
              </a:rPr>
              <a:t>ß</a:t>
            </a:r>
            <a:r>
              <a:rPr lang="en-US" sz="1800" dirty="0" smtClean="0">
                <a:latin typeface="Arial"/>
                <a:ea typeface="Times New Roman" pitchFamily="4" charset="0"/>
                <a:cs typeface="Times New Roman" pitchFamily="4" charset="0"/>
              </a:rPr>
              <a:t>-Amyloid</a:t>
            </a:r>
            <a:r>
              <a:rPr lang="en-US" sz="1800" dirty="0" smtClean="0">
                <a:latin typeface="Arial"/>
              </a:rPr>
              <a:t> </a:t>
            </a:r>
            <a:r>
              <a:rPr lang="en-US" sz="1800" dirty="0" smtClean="0">
                <a:latin typeface="Arial"/>
              </a:rPr>
              <a:t>burden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</a:t>
            </a:r>
            <a:r>
              <a:rPr lang="en-US" sz="1800" dirty="0" smtClean="0">
                <a:latin typeface="Arial"/>
              </a:rPr>
              <a:t>CS </a:t>
            </a:r>
            <a:r>
              <a:rPr lang="en-US" sz="1800" dirty="0" smtClean="0">
                <a:latin typeface="Arial"/>
              </a:rPr>
              <a:t>SUVR is impaired by:</a:t>
            </a:r>
          </a:p>
          <a:p>
            <a:r>
              <a:rPr lang="en-US" sz="1800" dirty="0" smtClean="0">
                <a:latin typeface="Arial"/>
              </a:rPr>
              <a:t>     - noise introduced </a:t>
            </a:r>
            <a:r>
              <a:rPr lang="en-US" sz="1800" dirty="0" smtClean="0">
                <a:latin typeface="Arial"/>
              </a:rPr>
              <a:t>via</a:t>
            </a:r>
            <a:r>
              <a:rPr lang="en-US" sz="1800" dirty="0" smtClean="0">
                <a:latin typeface="Arial"/>
              </a:rPr>
              <a:t> </a:t>
            </a:r>
            <a:r>
              <a:rPr lang="en-US" sz="1800" dirty="0" smtClean="0">
                <a:latin typeface="Arial"/>
              </a:rPr>
              <a:t>choosing a reference region</a:t>
            </a:r>
          </a:p>
          <a:p>
            <a:r>
              <a:rPr lang="en-US" sz="1800" dirty="0" smtClean="0">
                <a:latin typeface="Arial"/>
              </a:rPr>
              <a:t>     - ignorance of regional variations within the ROI</a:t>
            </a:r>
          </a:p>
          <a:p>
            <a:r>
              <a:rPr lang="en-US" sz="1800" dirty="0" smtClean="0">
                <a:latin typeface="Arial"/>
              </a:rPr>
              <a:t>     - ignorance of regional contrasts (except ROI/ref</a:t>
            </a:r>
            <a:r>
              <a:rPr lang="en-US" sz="1800" dirty="0" smtClean="0">
                <a:latin typeface="Arial"/>
              </a:rPr>
              <a:t>)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 algn="ctr"/>
            <a:r>
              <a:rPr lang="en-US" sz="2000" b="1" dirty="0" smtClean="0">
                <a:latin typeface="Arial"/>
              </a:rPr>
              <a:t>Goals</a:t>
            </a:r>
          </a:p>
          <a:p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Convert regional uptakes of ADNI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F-AV-45 and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F-AV-1451 PET scans to standardized units via a regionally-unbiased intensity normalization </a:t>
            </a:r>
            <a:r>
              <a:rPr lang="en-US" sz="1800" b="1" dirty="0" smtClean="0">
                <a:latin typeface="Arial"/>
              </a:rPr>
              <a:t>method</a:t>
            </a:r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Perform a sparse nonparametric factor analysis of the normalized regional dataset, determining a set of recurring uptake topographies underlying the variance in individual uptake </a:t>
            </a:r>
            <a:r>
              <a:rPr lang="en-US" sz="1800" b="1" dirty="0" smtClean="0">
                <a:latin typeface="Arial"/>
              </a:rPr>
              <a:t>patterns</a:t>
            </a:r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</a:rPr>
              <a:t> </a:t>
            </a:r>
            <a:r>
              <a:rPr lang="en-US" sz="1800" b="1" dirty="0" smtClean="0">
                <a:latin typeface="Arial"/>
              </a:rPr>
              <a:t>Explore the efficacy of topographical factor scores (derived from the factor model) as alternative summary measures of Alzheimer’s disease </a:t>
            </a:r>
            <a:r>
              <a:rPr lang="en-US" sz="1800" b="1" dirty="0" smtClean="0">
                <a:latin typeface="Arial"/>
              </a:rPr>
              <a:t>severity</a:t>
            </a:r>
            <a:endParaRPr lang="en-US" sz="1800" dirty="0" smtClean="0">
              <a:latin typeface="Arial"/>
            </a:endParaRP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61796"/>
              </p:ext>
            </p:extLst>
          </p:nvPr>
        </p:nvGraphicFramePr>
        <p:xfrm>
          <a:off x="620801" y="13485016"/>
          <a:ext cx="6437182" cy="5199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8056"/>
                <a:gridCol w="2068286"/>
                <a:gridCol w="2340840"/>
              </a:tblGrid>
              <a:tr h="4327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ADNI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30000" dirty="0" smtClean="0"/>
                        <a:t>18</a:t>
                      </a:r>
                      <a:r>
                        <a:rPr lang="en-US" sz="2000" baseline="0" dirty="0" smtClean="0"/>
                        <a:t>F-</a:t>
                      </a:r>
                      <a:r>
                        <a:rPr lang="en-US" sz="2000" dirty="0" smtClean="0"/>
                        <a:t>AV-45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ADNI </a:t>
                      </a:r>
                      <a:r>
                        <a:rPr lang="en-US" sz="2000" baseline="30000" dirty="0" smtClean="0"/>
                        <a:t>18</a:t>
                      </a:r>
                      <a:r>
                        <a:rPr lang="en-US" sz="2000" dirty="0" smtClean="0"/>
                        <a:t>F-AV-1451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313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1064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81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 (</a:t>
                      </a:r>
                      <a:r>
                        <a:rPr lang="en-US" sz="2000" dirty="0" err="1" smtClean="0"/>
                        <a:t>yrs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73.77 (7.48)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76.04 (6.98)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72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 (M/F)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569/494 (1 N/A)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31/24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Education (</a:t>
                      </a:r>
                      <a:r>
                        <a:rPr lang="en-US" sz="2000" dirty="0" err="1" smtClean="0"/>
                        <a:t>yrs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16.21 (2.67)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16.72 (2.65)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3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APOE ε4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43.2%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34.5%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423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52.6%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3951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259 (24.3%)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 (30.9%)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42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SMC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 (9.4%)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 (10.9%)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9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301 (28.2%)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 (20%)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01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 (20.2%)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 (29.1%)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1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189 (17.7%)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(9.1%)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7978600" y="5489478"/>
            <a:ext cx="703384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Data Normalization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45 bilateral </a:t>
            </a:r>
            <a:r>
              <a:rPr lang="en-US" sz="1800" dirty="0" err="1" smtClean="0">
                <a:latin typeface="Arial"/>
              </a:rPr>
              <a:t>Freesurfer</a:t>
            </a:r>
            <a:r>
              <a:rPr lang="en-US" sz="1800" dirty="0" smtClean="0">
                <a:latin typeface="Arial"/>
              </a:rPr>
              <a:t>-defined regions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Correction for partial volume effects with the Rousset algorithm (geometry-dependent transfer matrix</a:t>
            </a:r>
            <a:r>
              <a:rPr lang="en-US" sz="1800" dirty="0" smtClean="0">
                <a:latin typeface="Arial"/>
              </a:rPr>
              <a:t>)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Intensity normalization by Manhattan (L1) norm, mapping each scan (row) onto a regional standard simplex and preserving uptake </a:t>
            </a:r>
            <a:r>
              <a:rPr lang="en-US" sz="1800" dirty="0" smtClean="0">
                <a:latin typeface="Arial"/>
              </a:rPr>
              <a:t>ratios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Standardize each region (column) to zero mean, unit variance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9492224" y="8190628"/>
            <a:ext cx="4053770" cy="1911661"/>
            <a:chOff x="28001513" y="11888509"/>
            <a:chExt cx="4053770" cy="1911661"/>
          </a:xfrm>
        </p:grpSpPr>
        <p:pic>
          <p:nvPicPr>
            <p:cNvPr id="131" name="Picture 130" descr="Screen Shot 2016-06-14 at 11.07.16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1513" y="12241583"/>
              <a:ext cx="2989900" cy="1558587"/>
            </a:xfrm>
            <a:prstGeom prst="rect">
              <a:avLst/>
            </a:prstGeom>
          </p:spPr>
        </p:pic>
        <p:sp>
          <p:nvSpPr>
            <p:cNvPr id="149" name="Rectangle 148"/>
            <p:cNvSpPr/>
            <p:nvPr/>
          </p:nvSpPr>
          <p:spPr>
            <a:xfrm>
              <a:off x="28584131" y="12331129"/>
              <a:ext cx="2322576" cy="31089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584131" y="12307611"/>
              <a:ext cx="502920" cy="1444752"/>
            </a:xfrm>
            <a:prstGeom prst="rect">
              <a:avLst/>
            </a:prstGeom>
            <a:solidFill>
              <a:srgbClr val="3366FF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8594234" y="11888509"/>
              <a:ext cx="22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Freesurfer Regions</a:t>
              </a:r>
              <a:endParaRPr lang="en-US" sz="1800" b="1" dirty="0">
                <a:latin typeface="Arial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0944377" y="12806718"/>
              <a:ext cx="1110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Scans</a:t>
              </a:r>
              <a:endParaRPr lang="en-US" sz="1800" b="1" dirty="0">
                <a:latin typeface="Arial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7978600" y="10282900"/>
            <a:ext cx="70338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Nonparametric Sparse Factor Analysis (NSFA)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</a:t>
            </a:r>
            <a:r>
              <a:rPr lang="en-US" sz="1800" dirty="0" err="1" smtClean="0">
                <a:latin typeface="Arial"/>
              </a:rPr>
              <a:t>Sparsity</a:t>
            </a:r>
            <a:r>
              <a:rPr lang="en-US" sz="1800" dirty="0" smtClean="0">
                <a:latin typeface="Arial"/>
              </a:rPr>
              <a:t> improves interpretability of latent factors and downstream predictive </a:t>
            </a:r>
            <a:r>
              <a:rPr lang="en-US" sz="1800" dirty="0" smtClean="0">
                <a:latin typeface="Arial"/>
              </a:rPr>
              <a:t>performance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Nonparametric models remove manual specification of the number of </a:t>
            </a:r>
            <a:r>
              <a:rPr lang="en-US" sz="1800" dirty="0" smtClean="0">
                <a:latin typeface="Arial"/>
              </a:rPr>
              <a:t>factors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Potential pitfalls include the assumption of a </a:t>
            </a:r>
            <a:r>
              <a:rPr lang="en-US" sz="1800" dirty="0" smtClean="0">
                <a:latin typeface="Arial"/>
              </a:rPr>
              <a:t>linear causal </a:t>
            </a:r>
            <a:r>
              <a:rPr lang="en-US" sz="1800" dirty="0" smtClean="0">
                <a:latin typeface="Arial"/>
              </a:rPr>
              <a:t>model, and </a:t>
            </a:r>
            <a:r>
              <a:rPr lang="en-US" sz="1800" dirty="0" smtClean="0">
                <a:latin typeface="Arial"/>
              </a:rPr>
              <a:t>the results </a:t>
            </a:r>
            <a:r>
              <a:rPr lang="en-US" sz="1800" dirty="0" smtClean="0">
                <a:latin typeface="Arial"/>
              </a:rPr>
              <a:t>are only as good as the </a:t>
            </a:r>
            <a:r>
              <a:rPr lang="en-US" sz="1800" dirty="0" smtClean="0">
                <a:latin typeface="Arial"/>
              </a:rPr>
              <a:t>data</a:t>
            </a:r>
            <a:endParaRPr lang="en-US" sz="1800" dirty="0" smtClean="0">
              <a:latin typeface="Arial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589861" y="12686672"/>
            <a:ext cx="5912019" cy="2262981"/>
            <a:chOff x="8894663" y="12890727"/>
            <a:chExt cx="5912019" cy="2262981"/>
          </a:xfrm>
        </p:grpSpPr>
        <p:pic>
          <p:nvPicPr>
            <p:cNvPr id="154" name="Content Placeholder 9" descr="Screen Shot 2016-06-14 at 11.21.46 PM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4"/>
            <a:stretch/>
          </p:blipFill>
          <p:spPr>
            <a:xfrm>
              <a:off x="8894663" y="12890727"/>
              <a:ext cx="1987901" cy="2262981"/>
            </a:xfrm>
            <a:prstGeom prst="rect">
              <a:avLst/>
            </a:prstGeom>
          </p:spPr>
        </p:pic>
        <p:sp>
          <p:nvSpPr>
            <p:cNvPr id="155" name="TextBox 154"/>
            <p:cNvSpPr txBox="1"/>
            <p:nvPr/>
          </p:nvSpPr>
          <p:spPr>
            <a:xfrm>
              <a:off x="11049393" y="13696576"/>
              <a:ext cx="37572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Figure 1. Graphical Model. Adapted from “Nonparametric Bayesian sparse factor models with application to gene expression modeling” by D. Knowles and Z. </a:t>
              </a:r>
              <a:r>
                <a:rPr lang="en-US" sz="1200" dirty="0" err="1" smtClean="0">
                  <a:latin typeface="Arial"/>
                </a:rPr>
                <a:t>Ghahramani</a:t>
              </a:r>
              <a:r>
                <a:rPr lang="en-US" sz="1200" dirty="0" smtClean="0">
                  <a:latin typeface="Arial"/>
                </a:rPr>
                <a:t>, 2011 </a:t>
              </a:r>
              <a:endParaRPr lang="en-US" sz="1200" dirty="0">
                <a:latin typeface="Arial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978600" y="15013646"/>
            <a:ext cx="7033847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NSFA Output and Analyses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loadings (regional topographies per factor)</a:t>
            </a:r>
          </a:p>
          <a:p>
            <a:r>
              <a:rPr lang="en-US" sz="1800" dirty="0" smtClean="0">
                <a:latin typeface="Arial"/>
              </a:rPr>
              <a:t>     - Loadings are regional correlations</a:t>
            </a:r>
          </a:p>
          <a:p>
            <a:r>
              <a:rPr lang="en-US" sz="1800" dirty="0" smtClean="0">
                <a:latin typeface="Arial"/>
              </a:rPr>
              <a:t>     - Summary by lobe</a:t>
            </a:r>
          </a:p>
          <a:p>
            <a:r>
              <a:rPr lang="en-US" sz="1800" dirty="0" smtClean="0">
                <a:latin typeface="Arial"/>
              </a:rPr>
              <a:t>     - Overlap with de facto </a:t>
            </a:r>
            <a:r>
              <a:rPr lang="en-US" sz="1800" dirty="0" err="1" smtClean="0">
                <a:latin typeface="Arial"/>
              </a:rPr>
              <a:t>ROIs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score estimates (factor representations per scan)</a:t>
            </a:r>
          </a:p>
          <a:p>
            <a:r>
              <a:rPr lang="en-US" sz="1800" dirty="0" smtClean="0">
                <a:latin typeface="Arial"/>
              </a:rPr>
              <a:t>     - Correlation with cortical summary SUVR</a:t>
            </a:r>
          </a:p>
          <a:p>
            <a:r>
              <a:rPr lang="en-US" sz="1800" dirty="0" smtClean="0">
                <a:latin typeface="Arial"/>
              </a:rPr>
              <a:t>     - Longitudinal behavior</a:t>
            </a:r>
          </a:p>
          <a:p>
            <a:r>
              <a:rPr lang="en-US" sz="1800" dirty="0" smtClean="0">
                <a:latin typeface="Arial"/>
              </a:rPr>
              <a:t>     - Penalized linear regression models (LARS) targeting </a:t>
            </a:r>
            <a:r>
              <a:rPr lang="en-US" sz="1800" dirty="0" smtClean="0">
                <a:latin typeface="Arial"/>
              </a:rPr>
              <a:t>cognition </a:t>
            </a:r>
            <a:endParaRPr lang="en-US" sz="1800" dirty="0" smtClean="0">
              <a:latin typeface="Arial"/>
            </a:endParaRPr>
          </a:p>
          <a:p>
            <a:r>
              <a:rPr lang="en-US" sz="1800" dirty="0" smtClean="0">
                <a:latin typeface="Arial"/>
              </a:rPr>
              <a:t>        and </a:t>
            </a:r>
            <a:r>
              <a:rPr lang="en-US" sz="1800" dirty="0" smtClean="0">
                <a:latin typeface="Arial"/>
              </a:rPr>
              <a:t>annualized change in global burden</a:t>
            </a:r>
          </a:p>
          <a:p>
            <a:pPr marL="914400" lvl="1" indent="-285750">
              <a:buFont typeface="Arial"/>
              <a:buChar char="•"/>
            </a:pPr>
            <a:r>
              <a:rPr lang="en-US" sz="1800" dirty="0" smtClean="0">
                <a:latin typeface="Arial"/>
              </a:rPr>
              <a:t>Covariates: Age, Sex, </a:t>
            </a:r>
            <a:r>
              <a:rPr lang="en-US" sz="1800" dirty="0" err="1" smtClean="0">
                <a:latin typeface="Arial"/>
              </a:rPr>
              <a:t>Edu</a:t>
            </a:r>
            <a:r>
              <a:rPr lang="en-US" sz="1800" dirty="0" smtClean="0">
                <a:latin typeface="Arial"/>
              </a:rPr>
              <a:t> (</a:t>
            </a:r>
            <a:r>
              <a:rPr lang="en-US" sz="1800" dirty="0" err="1" smtClean="0">
                <a:latin typeface="Arial"/>
              </a:rPr>
              <a:t>yrs</a:t>
            </a:r>
            <a:r>
              <a:rPr lang="en-US" sz="1800" dirty="0" smtClean="0">
                <a:latin typeface="Arial"/>
              </a:rPr>
              <a:t>), </a:t>
            </a:r>
            <a:r>
              <a:rPr lang="en-US" sz="1800" dirty="0">
                <a:latin typeface="Arial"/>
                <a:cs typeface="Arial"/>
              </a:rPr>
              <a:t>APOE </a:t>
            </a:r>
            <a:r>
              <a:rPr lang="en-US" sz="1800" dirty="0" smtClean="0">
                <a:latin typeface="Arial"/>
                <a:cs typeface="Arial"/>
              </a:rPr>
              <a:t>ε4 status</a:t>
            </a:r>
          </a:p>
          <a:p>
            <a:pPr marL="914400" lvl="1" indent="-285750"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Test model performance with 10-fold cross validation</a:t>
            </a:r>
            <a:endParaRPr lang="en-US" sz="1800" dirty="0" smtClean="0">
              <a:latin typeface="Arial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721087" y="5546498"/>
            <a:ext cx="406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baseline="30000" dirty="0" smtClean="0">
                <a:latin typeface="Arial"/>
              </a:rPr>
              <a:t>18</a:t>
            </a:r>
            <a:r>
              <a:rPr lang="en-US" sz="2000" b="1" dirty="0" smtClean="0">
                <a:latin typeface="Arial"/>
              </a:rPr>
              <a:t>F-AV-45 Factor Loadings </a:t>
            </a:r>
          </a:p>
          <a:p>
            <a:pPr algn="ctr"/>
            <a:r>
              <a:rPr lang="en-US" sz="2000" b="1" dirty="0" smtClean="0">
                <a:latin typeface="Arial"/>
              </a:rPr>
              <a:t>(29 Factors)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6259968" y="5552985"/>
            <a:ext cx="4087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baseline="30000" dirty="0" smtClean="0">
                <a:latin typeface="Arial"/>
              </a:rPr>
              <a:t>18</a:t>
            </a:r>
            <a:r>
              <a:rPr lang="en-US" sz="2000" b="1" dirty="0" smtClean="0">
                <a:latin typeface="Arial"/>
              </a:rPr>
              <a:t>F-AV-1451 Factor Loadings </a:t>
            </a:r>
          </a:p>
          <a:p>
            <a:pPr algn="ctr"/>
            <a:r>
              <a:rPr lang="en-US" sz="2000" b="1" dirty="0" smtClean="0">
                <a:latin typeface="Arial"/>
              </a:rPr>
              <a:t>(12 Factors)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5721086" y="12123795"/>
            <a:ext cx="390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Factor #6 Score vs. CS SUVR</a:t>
            </a:r>
          </a:p>
        </p:txBody>
      </p:sp>
      <p:pic>
        <p:nvPicPr>
          <p:cNvPr id="161" name="Picture 160" descr="AV45_ss_loading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929" y="6387210"/>
            <a:ext cx="3993749" cy="2662499"/>
          </a:xfrm>
          <a:prstGeom prst="rect">
            <a:avLst/>
          </a:prstGeom>
        </p:spPr>
      </p:pic>
      <p:pic>
        <p:nvPicPr>
          <p:cNvPr id="162" name="Picture 161" descr="AV45_regional_loading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929" y="9299956"/>
            <a:ext cx="4069939" cy="2713292"/>
          </a:xfrm>
          <a:prstGeom prst="rect">
            <a:avLst/>
          </a:prstGeom>
        </p:spPr>
      </p:pic>
      <p:pic>
        <p:nvPicPr>
          <p:cNvPr id="163" name="Picture 162" descr="AV1451_ss_loading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21" y="6459832"/>
            <a:ext cx="3941845" cy="2627897"/>
          </a:xfrm>
          <a:prstGeom prst="rect">
            <a:avLst/>
          </a:prstGeom>
        </p:spPr>
      </p:pic>
      <p:pic>
        <p:nvPicPr>
          <p:cNvPr id="164" name="Picture 163" descr="AV1451_region_loadings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21" y="9424796"/>
            <a:ext cx="3941845" cy="2627897"/>
          </a:xfrm>
          <a:prstGeom prst="rect">
            <a:avLst/>
          </a:prstGeom>
        </p:spPr>
      </p:pic>
      <p:pic>
        <p:nvPicPr>
          <p:cNvPr id="165" name="Picture 164" descr="AV1451_braak_loadings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22" y="12349865"/>
            <a:ext cx="3953736" cy="2635824"/>
          </a:xfrm>
          <a:prstGeom prst="rect">
            <a:avLst/>
          </a:prstGeom>
        </p:spPr>
      </p:pic>
      <p:cxnSp>
        <p:nvCxnSpPr>
          <p:cNvPr id="203" name="Straight Connector 202"/>
          <p:cNvCxnSpPr/>
          <p:nvPr/>
        </p:nvCxnSpPr>
        <p:spPr>
          <a:xfrm>
            <a:off x="25861242" y="5869844"/>
            <a:ext cx="0" cy="126562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19907703" y="5628239"/>
            <a:ext cx="5419554" cy="8326590"/>
          </a:xfrm>
          <a:prstGeom prst="roundRect">
            <a:avLst>
              <a:gd name="adj" fmla="val 65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0444714" y="5694477"/>
            <a:ext cx="4721054" cy="312216"/>
            <a:chOff x="22088752" y="6228363"/>
            <a:chExt cx="4721054" cy="312216"/>
          </a:xfrm>
        </p:grpSpPr>
        <p:pic>
          <p:nvPicPr>
            <p:cNvPr id="183" name="Picture 182" descr="blue-green-colorbar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3827" y="6279350"/>
              <a:ext cx="1039414" cy="233885"/>
            </a:xfrm>
            <a:prstGeom prst="rect">
              <a:avLst/>
            </a:prstGeom>
          </p:spPr>
        </p:pic>
        <p:pic>
          <p:nvPicPr>
            <p:cNvPr id="184" name="Picture 183" descr="red-yellow-colorbar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5238" y="6268561"/>
              <a:ext cx="1039414" cy="242455"/>
            </a:xfrm>
            <a:prstGeom prst="rect">
              <a:avLst/>
            </a:prstGeom>
          </p:spPr>
        </p:pic>
        <p:sp>
          <p:nvSpPr>
            <p:cNvPr id="185" name="TextBox 184"/>
            <p:cNvSpPr txBox="1"/>
            <p:nvPr/>
          </p:nvSpPr>
          <p:spPr>
            <a:xfrm>
              <a:off x="22088752" y="6228753"/>
              <a:ext cx="618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0.0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3419958" y="6228363"/>
              <a:ext cx="698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1.0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651081" y="6228753"/>
              <a:ext cx="669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0.0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009632" y="6232802"/>
              <a:ext cx="800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-1.0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000166" y="6235087"/>
            <a:ext cx="5211760" cy="3535640"/>
            <a:chOff x="16635507" y="13553291"/>
            <a:chExt cx="4918909" cy="3336971"/>
          </a:xfrm>
        </p:grpSpPr>
        <p:pic>
          <p:nvPicPr>
            <p:cNvPr id="168" name="Picture 167" descr="av45_pos_ant_nsfa6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8772" y="13553292"/>
              <a:ext cx="1199915" cy="1196895"/>
            </a:xfrm>
            <a:prstGeom prst="rect">
              <a:avLst/>
            </a:prstGeom>
          </p:spPr>
        </p:pic>
        <p:pic>
          <p:nvPicPr>
            <p:cNvPr id="169" name="Picture 168" descr="av45_pos_lh_inf_nsfa6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9984" y="13558134"/>
              <a:ext cx="546782" cy="1192052"/>
            </a:xfrm>
            <a:prstGeom prst="rect">
              <a:avLst/>
            </a:prstGeom>
          </p:spPr>
        </p:pic>
        <p:pic>
          <p:nvPicPr>
            <p:cNvPr id="170" name="Picture 169" descr="av45_pos_lh_lateral_nsfa6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5507" y="14767657"/>
              <a:ext cx="1222704" cy="900303"/>
            </a:xfrm>
            <a:prstGeom prst="rect">
              <a:avLst/>
            </a:prstGeom>
          </p:spPr>
        </p:pic>
        <p:pic>
          <p:nvPicPr>
            <p:cNvPr id="171" name="Picture 170" descr="av45_pos_lh_medial_nsfa6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8211" y="15636057"/>
              <a:ext cx="1230982" cy="866133"/>
            </a:xfrm>
            <a:prstGeom prst="rect">
              <a:avLst/>
            </a:prstGeom>
          </p:spPr>
        </p:pic>
        <p:pic>
          <p:nvPicPr>
            <p:cNvPr id="172" name="Picture 171" descr="av45_pos_rh_inf_nsfa6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010" y="13553291"/>
              <a:ext cx="517800" cy="1201738"/>
            </a:xfrm>
            <a:prstGeom prst="rect">
              <a:avLst/>
            </a:prstGeom>
          </p:spPr>
        </p:pic>
        <p:pic>
          <p:nvPicPr>
            <p:cNvPr id="173" name="Picture 172" descr="av45_pos_rh_lateral_nsfa6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8212" y="14767657"/>
              <a:ext cx="1189139" cy="900303"/>
            </a:xfrm>
            <a:prstGeom prst="rect">
              <a:avLst/>
            </a:prstGeom>
          </p:spPr>
        </p:pic>
        <p:pic>
          <p:nvPicPr>
            <p:cNvPr id="174" name="Picture 173" descr="av45_pos_rh_medial_nsfa6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2203" y="15636055"/>
              <a:ext cx="1179376" cy="864408"/>
            </a:xfrm>
            <a:prstGeom prst="rect">
              <a:avLst/>
            </a:prstGeom>
          </p:spPr>
        </p:pic>
        <p:pic>
          <p:nvPicPr>
            <p:cNvPr id="175" name="Picture 174" descr="av45_neg_ant_nsfa6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8016" y="13558134"/>
              <a:ext cx="1202273" cy="1192052"/>
            </a:xfrm>
            <a:prstGeom prst="rect">
              <a:avLst/>
            </a:prstGeom>
          </p:spPr>
        </p:pic>
        <p:pic>
          <p:nvPicPr>
            <p:cNvPr id="176" name="Picture 175" descr="av45_neg_lh_inf_nsfa6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0878" y="13558136"/>
              <a:ext cx="533561" cy="1201739"/>
            </a:xfrm>
            <a:prstGeom prst="rect">
              <a:avLst/>
            </a:prstGeom>
          </p:spPr>
        </p:pic>
        <p:pic>
          <p:nvPicPr>
            <p:cNvPr id="177" name="Picture 176" descr="av45_neg_lh_lateral_nsfa6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1304" y="14767658"/>
              <a:ext cx="1209998" cy="878803"/>
            </a:xfrm>
            <a:prstGeom prst="rect">
              <a:avLst/>
            </a:prstGeom>
          </p:spPr>
        </p:pic>
        <p:pic>
          <p:nvPicPr>
            <p:cNvPr id="178" name="Picture 177" descr="av45_neg_lh_medial_nsfa6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2600" y="15625234"/>
              <a:ext cx="1241816" cy="864918"/>
            </a:xfrm>
            <a:prstGeom prst="rect">
              <a:avLst/>
            </a:prstGeom>
          </p:spPr>
        </p:pic>
        <p:pic>
          <p:nvPicPr>
            <p:cNvPr id="179" name="Picture 178" descr="av45_neg_rh_inf_nsfa6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3720" y="13558136"/>
              <a:ext cx="528873" cy="1196895"/>
            </a:xfrm>
            <a:prstGeom prst="rect">
              <a:avLst/>
            </a:prstGeom>
          </p:spPr>
        </p:pic>
        <p:pic>
          <p:nvPicPr>
            <p:cNvPr id="180" name="Picture 179" descr="av45_neg_rh_lateral_nsfa6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750" y="14759873"/>
              <a:ext cx="1187906" cy="886586"/>
            </a:xfrm>
            <a:prstGeom prst="rect">
              <a:avLst/>
            </a:prstGeom>
          </p:spPr>
        </p:pic>
        <p:pic>
          <p:nvPicPr>
            <p:cNvPr id="181" name="Picture 180" descr="av45_neg_rh_medial_nsfa6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930" y="15620821"/>
              <a:ext cx="1201130" cy="879642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18404928" y="16490152"/>
              <a:ext cx="1390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Factor #6 </a:t>
              </a:r>
              <a:endParaRPr lang="en-US" sz="2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929611" y="9896612"/>
            <a:ext cx="5382455" cy="3839583"/>
            <a:chOff x="21959857" y="13481807"/>
            <a:chExt cx="4880943" cy="3481828"/>
          </a:xfrm>
        </p:grpSpPr>
        <p:pic>
          <p:nvPicPr>
            <p:cNvPr id="197" name="Picture 196" descr="av45_lh_neg_lateral_nsfa14.png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3040" y="14740371"/>
              <a:ext cx="1211762" cy="927588"/>
            </a:xfrm>
            <a:prstGeom prst="rect">
              <a:avLst/>
            </a:prstGeom>
          </p:spPr>
        </p:pic>
        <p:pic>
          <p:nvPicPr>
            <p:cNvPr id="189" name="Picture 188" descr="av45_lh_pos_inf_nsfa14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3372" y="13558136"/>
              <a:ext cx="538340" cy="1182237"/>
            </a:xfrm>
            <a:prstGeom prst="rect">
              <a:avLst/>
            </a:prstGeom>
          </p:spPr>
        </p:pic>
        <p:pic>
          <p:nvPicPr>
            <p:cNvPr id="190" name="Picture 189" descr="av45_lh_pos_lateral_nsfa14.pn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4483" y="14740918"/>
              <a:ext cx="1200161" cy="908086"/>
            </a:xfrm>
            <a:prstGeom prst="rect">
              <a:avLst/>
            </a:prstGeom>
          </p:spPr>
        </p:pic>
        <p:pic>
          <p:nvPicPr>
            <p:cNvPr id="191" name="Picture 190" descr="av45_lh_pos_medial_nsfa14.pn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3828" y="15627761"/>
              <a:ext cx="1245182" cy="910393"/>
            </a:xfrm>
            <a:prstGeom prst="rect">
              <a:avLst/>
            </a:prstGeom>
          </p:spPr>
        </p:pic>
        <p:pic>
          <p:nvPicPr>
            <p:cNvPr id="192" name="Picture 191" descr="av45_rh_pos_inf_nsfa14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1658" y="13558136"/>
              <a:ext cx="540298" cy="1182237"/>
            </a:xfrm>
            <a:prstGeom prst="rect">
              <a:avLst/>
            </a:prstGeom>
          </p:spPr>
        </p:pic>
        <p:pic>
          <p:nvPicPr>
            <p:cNvPr id="193" name="Picture 192" descr="av45_rh_pos_lateral_nsfa14.pn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0566" y="14740371"/>
              <a:ext cx="1199467" cy="927588"/>
            </a:xfrm>
            <a:prstGeom prst="rect">
              <a:avLst/>
            </a:prstGeom>
          </p:spPr>
        </p:pic>
        <p:pic>
          <p:nvPicPr>
            <p:cNvPr id="194" name="Picture 193" descr="av45_rh_pos_medial_nsfa14.png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9857" y="15641130"/>
              <a:ext cx="1211960" cy="910393"/>
            </a:xfrm>
            <a:prstGeom prst="rect">
              <a:avLst/>
            </a:prstGeom>
          </p:spPr>
        </p:pic>
        <p:pic>
          <p:nvPicPr>
            <p:cNvPr id="195" name="Picture 194" descr="av45_pos_ant_nsfa14.png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5236" y="13535385"/>
              <a:ext cx="1178060" cy="1204986"/>
            </a:xfrm>
            <a:prstGeom prst="rect">
              <a:avLst/>
            </a:prstGeom>
          </p:spPr>
        </p:pic>
        <p:pic>
          <p:nvPicPr>
            <p:cNvPr id="196" name="Picture 195" descr="av45_lh_neg_inf_nsfa14.png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6582" y="13548210"/>
              <a:ext cx="527785" cy="1182237"/>
            </a:xfrm>
            <a:prstGeom prst="rect">
              <a:avLst/>
            </a:prstGeom>
          </p:spPr>
        </p:pic>
        <p:pic>
          <p:nvPicPr>
            <p:cNvPr id="198" name="Picture 197" descr="av45_lh_neg_medial_nsfa14.png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7497" y="15667959"/>
              <a:ext cx="1199467" cy="886810"/>
            </a:xfrm>
            <a:prstGeom prst="rect">
              <a:avLst/>
            </a:prstGeom>
          </p:spPr>
        </p:pic>
        <p:pic>
          <p:nvPicPr>
            <p:cNvPr id="199" name="Picture 198" descr="av45_neg_ant_nsfa14.png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2867" y="13481807"/>
              <a:ext cx="1237933" cy="1258564"/>
            </a:xfrm>
            <a:prstGeom prst="rect">
              <a:avLst/>
            </a:prstGeom>
          </p:spPr>
        </p:pic>
        <p:pic>
          <p:nvPicPr>
            <p:cNvPr id="200" name="Picture 199" descr="av45_rh_neg_inf_nsfa14.png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123" y="13549999"/>
              <a:ext cx="534629" cy="1200186"/>
            </a:xfrm>
            <a:prstGeom prst="rect">
              <a:avLst/>
            </a:prstGeom>
          </p:spPr>
        </p:pic>
        <p:pic>
          <p:nvPicPr>
            <p:cNvPr id="201" name="Picture 200" descr="av45_rh_neg_lateral_nsfa14.png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5864" y="14740371"/>
              <a:ext cx="1195677" cy="927588"/>
            </a:xfrm>
            <a:prstGeom prst="rect">
              <a:avLst/>
            </a:prstGeom>
          </p:spPr>
        </p:pic>
        <p:pic>
          <p:nvPicPr>
            <p:cNvPr id="202" name="Picture 201" descr="av45_rh_neg_medial_nsfa14.png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5240" y="15687412"/>
              <a:ext cx="1163798" cy="867359"/>
            </a:xfrm>
            <a:prstGeom prst="rect">
              <a:avLst/>
            </a:prstGeom>
          </p:spPr>
        </p:pic>
        <p:sp>
          <p:nvSpPr>
            <p:cNvPr id="205" name="TextBox 204"/>
            <p:cNvSpPr txBox="1"/>
            <p:nvPr/>
          </p:nvSpPr>
          <p:spPr>
            <a:xfrm>
              <a:off x="23694163" y="16563525"/>
              <a:ext cx="1527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Factor #14 </a:t>
              </a:r>
              <a:endParaRPr lang="en-US" sz="2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06" name="Rounded Rectangle 205"/>
          <p:cNvSpPr/>
          <p:nvPr/>
        </p:nvSpPr>
        <p:spPr>
          <a:xfrm>
            <a:off x="30626935" y="5653826"/>
            <a:ext cx="5430338" cy="4301869"/>
          </a:xfrm>
          <a:prstGeom prst="roundRect">
            <a:avLst>
              <a:gd name="adj" fmla="val 65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0763584" y="6095054"/>
            <a:ext cx="5166466" cy="3725527"/>
            <a:chOff x="16580029" y="14461554"/>
            <a:chExt cx="4886213" cy="3401288"/>
          </a:xfrm>
        </p:grpSpPr>
        <p:pic>
          <p:nvPicPr>
            <p:cNvPr id="216" name="Picture 215" descr="AV1451_NSFA0_lh_pos_lateral.png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0029" y="15679758"/>
              <a:ext cx="1183202" cy="893975"/>
            </a:xfrm>
            <a:prstGeom prst="rect">
              <a:avLst/>
            </a:prstGeom>
          </p:spPr>
        </p:pic>
        <p:pic>
          <p:nvPicPr>
            <p:cNvPr id="217" name="Picture 216" descr="AV1451_NSFA0_lh_pos_medial.png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2707" y="16561295"/>
              <a:ext cx="1232867" cy="893975"/>
            </a:xfrm>
            <a:prstGeom prst="rect">
              <a:avLst/>
            </a:prstGeom>
          </p:spPr>
        </p:pic>
        <p:pic>
          <p:nvPicPr>
            <p:cNvPr id="218" name="Picture 217" descr="AV1451_NSFA0_lh_pos_inf.png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138" y="14486900"/>
              <a:ext cx="499472" cy="1151843"/>
            </a:xfrm>
            <a:prstGeom prst="rect">
              <a:avLst/>
            </a:prstGeom>
          </p:spPr>
        </p:pic>
        <p:pic>
          <p:nvPicPr>
            <p:cNvPr id="219" name="Picture 218" descr="AV1451_NSFA0_lh_neg_inf.png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4375" y="14461554"/>
              <a:ext cx="499472" cy="1136554"/>
            </a:xfrm>
            <a:prstGeom prst="rect">
              <a:avLst/>
            </a:prstGeom>
          </p:spPr>
        </p:pic>
        <p:pic>
          <p:nvPicPr>
            <p:cNvPr id="220" name="Picture 219" descr="AV1451_NSFA0_lh_neg_lateral.png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6306" y="15691352"/>
              <a:ext cx="1214364" cy="908086"/>
            </a:xfrm>
            <a:prstGeom prst="rect">
              <a:avLst/>
            </a:prstGeom>
          </p:spPr>
        </p:pic>
        <p:pic>
          <p:nvPicPr>
            <p:cNvPr id="221" name="Picture 220" descr="AV1451_NSFA0_lh_neg_medial.png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776" y="16569594"/>
              <a:ext cx="1263466" cy="893961"/>
            </a:xfrm>
            <a:prstGeom prst="rect">
              <a:avLst/>
            </a:prstGeom>
          </p:spPr>
        </p:pic>
        <p:pic>
          <p:nvPicPr>
            <p:cNvPr id="222" name="Picture 221" descr="AV1451_NSFA0_rh_pos_medial.png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1888" y="16553101"/>
              <a:ext cx="1179190" cy="897087"/>
            </a:xfrm>
            <a:prstGeom prst="rect">
              <a:avLst/>
            </a:prstGeom>
          </p:spPr>
        </p:pic>
        <p:pic>
          <p:nvPicPr>
            <p:cNvPr id="223" name="Picture 222" descr="AV1451_NSFA0_rh_pos_lateral.png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313" y="15678729"/>
              <a:ext cx="1163255" cy="889244"/>
            </a:xfrm>
            <a:prstGeom prst="rect">
              <a:avLst/>
            </a:prstGeom>
          </p:spPr>
        </p:pic>
        <p:pic>
          <p:nvPicPr>
            <p:cNvPr id="224" name="Picture 223" descr="AV1451_NSFA0_rh_pos_inf.png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0518" y="14486900"/>
              <a:ext cx="505560" cy="1151843"/>
            </a:xfrm>
            <a:prstGeom prst="rect">
              <a:avLst/>
            </a:prstGeom>
          </p:spPr>
        </p:pic>
        <p:pic>
          <p:nvPicPr>
            <p:cNvPr id="225" name="Picture 224" descr="AV1451_NSFA0_rh_neg_inf.png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9128" y="14461555"/>
              <a:ext cx="504261" cy="1159282"/>
            </a:xfrm>
            <a:prstGeom prst="rect">
              <a:avLst/>
            </a:prstGeom>
          </p:spPr>
        </p:pic>
        <p:pic>
          <p:nvPicPr>
            <p:cNvPr id="226" name="Picture 225" descr="AV1451_NSFA0_rh_neg_medial.png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8183" y="16569002"/>
              <a:ext cx="1206205" cy="894554"/>
            </a:xfrm>
            <a:prstGeom prst="rect">
              <a:avLst/>
            </a:prstGeom>
          </p:spPr>
        </p:pic>
        <p:pic>
          <p:nvPicPr>
            <p:cNvPr id="227" name="Picture 226" descr="AV1451_NSFA0_rh_neg_lateral.png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826" y="15691353"/>
              <a:ext cx="1185548" cy="901016"/>
            </a:xfrm>
            <a:prstGeom prst="rect">
              <a:avLst/>
            </a:prstGeom>
          </p:spPr>
        </p:pic>
        <p:pic>
          <p:nvPicPr>
            <p:cNvPr id="228" name="Picture 227" descr="AV1451_NSFA0_pos_ant.png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8832" y="14486899"/>
              <a:ext cx="1180049" cy="1180048"/>
            </a:xfrm>
            <a:prstGeom prst="rect">
              <a:avLst/>
            </a:prstGeom>
          </p:spPr>
        </p:pic>
        <p:pic>
          <p:nvPicPr>
            <p:cNvPr id="229" name="Picture 228" descr="AV1451_NSFA0_neg_ant.png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4994" y="14483607"/>
              <a:ext cx="1154882" cy="1174456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18364607" y="17462732"/>
              <a:ext cx="1527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Factor #0 </a:t>
              </a:r>
              <a:endParaRPr lang="en-US" sz="2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1115624" y="5724172"/>
            <a:ext cx="4721054" cy="312216"/>
            <a:chOff x="22088752" y="6228363"/>
            <a:chExt cx="4721054" cy="312216"/>
          </a:xfrm>
        </p:grpSpPr>
        <p:pic>
          <p:nvPicPr>
            <p:cNvPr id="232" name="Picture 231" descr="blue-green-colorbar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3827" y="6279350"/>
              <a:ext cx="1039414" cy="233885"/>
            </a:xfrm>
            <a:prstGeom prst="rect">
              <a:avLst/>
            </a:prstGeom>
          </p:spPr>
        </p:pic>
        <p:pic>
          <p:nvPicPr>
            <p:cNvPr id="233" name="Picture 232" descr="red-yellow-colorbar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5238" y="6268561"/>
              <a:ext cx="1039414" cy="242455"/>
            </a:xfrm>
            <a:prstGeom prst="rect">
              <a:avLst/>
            </a:prstGeom>
          </p:spPr>
        </p:pic>
        <p:sp>
          <p:nvSpPr>
            <p:cNvPr id="234" name="TextBox 233"/>
            <p:cNvSpPr txBox="1"/>
            <p:nvPr/>
          </p:nvSpPr>
          <p:spPr>
            <a:xfrm>
              <a:off x="22088752" y="6228753"/>
              <a:ext cx="618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0.0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3419958" y="6228363"/>
              <a:ext cx="698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1.0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4651081" y="6228753"/>
              <a:ext cx="669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0.0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6009632" y="6232802"/>
              <a:ext cx="800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-1.0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38" name="Picture 237" descr="AV45_cspvc_vs_nsfa6.jpeg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128" y="12738439"/>
            <a:ext cx="4056790" cy="1521296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6381553" y="15312473"/>
            <a:ext cx="9523095" cy="337199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26613641" y="15449030"/>
            <a:ext cx="91425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Summary</a:t>
            </a:r>
          </a:p>
          <a:p>
            <a:pPr algn="ctr"/>
            <a:endParaRPr lang="en-US" sz="1200" dirty="0" smtClean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</a:rPr>
              <a:t>The predominant </a:t>
            </a:r>
            <a:r>
              <a:rPr lang="en-US" sz="1800" baseline="30000" dirty="0">
                <a:latin typeface="Arial"/>
              </a:rPr>
              <a:t>18</a:t>
            </a:r>
            <a:r>
              <a:rPr lang="en-US" sz="1800" dirty="0">
                <a:latin typeface="Arial"/>
              </a:rPr>
              <a:t>F-AV-</a:t>
            </a:r>
            <a:r>
              <a:rPr lang="en-US" sz="1800" dirty="0" smtClean="0">
                <a:latin typeface="Arial"/>
              </a:rPr>
              <a:t>45 factor (#6)</a:t>
            </a:r>
            <a:r>
              <a:rPr lang="en-US" sz="1800" dirty="0">
                <a:latin typeface="Arial"/>
              </a:rPr>
              <a:t> </a:t>
            </a:r>
            <a:r>
              <a:rPr lang="en-US" sz="1800" dirty="0" smtClean="0">
                <a:latin typeface="Arial"/>
              </a:rPr>
              <a:t>is very similar to cortical summary SUVR, and outperforms CS SUVR in correlation with cross-sectional cognition amongst florbetapir positive </a:t>
            </a:r>
            <a:r>
              <a:rPr lang="en-US" sz="1800" dirty="0" smtClean="0">
                <a:latin typeface="Arial"/>
              </a:rPr>
              <a:t>subjects</a:t>
            </a:r>
            <a:endParaRPr lang="en-US" sz="1800" dirty="0" smtClean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</a:rPr>
              <a:t>A </a:t>
            </a:r>
            <a:r>
              <a:rPr lang="en-US" sz="1800" baseline="30000" dirty="0">
                <a:latin typeface="Arial"/>
              </a:rPr>
              <a:t>18</a:t>
            </a:r>
            <a:r>
              <a:rPr lang="en-US" sz="1800" dirty="0">
                <a:latin typeface="Arial"/>
              </a:rPr>
              <a:t>F-AV-45 factor (</a:t>
            </a:r>
            <a:r>
              <a:rPr lang="en-US" sz="1800" dirty="0" smtClean="0">
                <a:latin typeface="Arial"/>
              </a:rPr>
              <a:t>#14) </a:t>
            </a:r>
            <a:r>
              <a:rPr lang="en-US" sz="1800" dirty="0" smtClean="0">
                <a:latin typeface="Arial"/>
              </a:rPr>
              <a:t>tracks variation </a:t>
            </a:r>
            <a:r>
              <a:rPr lang="en-US" sz="1800" dirty="0" smtClean="0">
                <a:latin typeface="Arial"/>
              </a:rPr>
              <a:t>between the cingulate and frontal/</a:t>
            </a:r>
            <a:r>
              <a:rPr lang="en-US" sz="1800" dirty="0" smtClean="0">
                <a:latin typeface="Arial"/>
              </a:rPr>
              <a:t>inferior </a:t>
            </a:r>
            <a:r>
              <a:rPr lang="en-US" sz="1800" dirty="0" smtClean="0">
                <a:latin typeface="Arial"/>
              </a:rPr>
              <a:t>temporal regions, providing additional predictive power for cross sectional </a:t>
            </a:r>
            <a:r>
              <a:rPr lang="en-US" sz="1800" dirty="0" smtClean="0">
                <a:latin typeface="Arial"/>
              </a:rPr>
              <a:t>cognition</a:t>
            </a:r>
            <a:endParaRPr lang="en-US" sz="1800" dirty="0" smtClean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A </a:t>
            </a:r>
            <a:r>
              <a:rPr lang="en-US" sz="1800" baseline="30000" dirty="0">
                <a:latin typeface="Arial"/>
              </a:rPr>
              <a:t>18</a:t>
            </a:r>
            <a:r>
              <a:rPr lang="en-US" sz="1800" dirty="0">
                <a:latin typeface="Arial"/>
              </a:rPr>
              <a:t>F-AV</a:t>
            </a:r>
            <a:r>
              <a:rPr lang="en-US" sz="1800" dirty="0" smtClean="0">
                <a:latin typeface="Arial"/>
              </a:rPr>
              <a:t>-1451 </a:t>
            </a:r>
            <a:r>
              <a:rPr lang="en-US" sz="1800" dirty="0">
                <a:latin typeface="Arial"/>
              </a:rPr>
              <a:t>factor (</a:t>
            </a:r>
            <a:r>
              <a:rPr lang="en-US" sz="1800" dirty="0" smtClean="0">
                <a:latin typeface="Arial"/>
              </a:rPr>
              <a:t>#</a:t>
            </a:r>
            <a:r>
              <a:rPr lang="en-US" sz="1800" dirty="0">
                <a:latin typeface="Arial"/>
              </a:rPr>
              <a:t>0</a:t>
            </a:r>
            <a:r>
              <a:rPr lang="en-US" sz="1800" dirty="0" smtClean="0">
                <a:latin typeface="Arial"/>
              </a:rPr>
              <a:t>) outperforms all </a:t>
            </a:r>
            <a:r>
              <a:rPr lang="en-US" sz="1800" dirty="0" err="1" smtClean="0">
                <a:latin typeface="Arial"/>
              </a:rPr>
              <a:t>Braak</a:t>
            </a:r>
            <a:r>
              <a:rPr lang="en-US" sz="1800" dirty="0" smtClean="0">
                <a:latin typeface="Arial"/>
              </a:rPr>
              <a:t> region SUVRs in correlation with cross-sectional </a:t>
            </a:r>
            <a:r>
              <a:rPr lang="en-US" sz="1800" dirty="0" smtClean="0">
                <a:latin typeface="Arial"/>
              </a:rPr>
              <a:t>cognition</a:t>
            </a:r>
            <a:endParaRPr lang="en-US" sz="1800" dirty="0" smtClean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</a:rPr>
              <a:t>Results encourage further investigation of inter-modal factor associations, the value of factor scores as longitudinal measures, and a voxel-wise factor </a:t>
            </a:r>
            <a:r>
              <a:rPr lang="en-US" sz="1800" dirty="0" smtClean="0">
                <a:latin typeface="Arial"/>
              </a:rPr>
              <a:t>analysis</a:t>
            </a:r>
            <a:endParaRPr lang="en-US" sz="2000" dirty="0">
              <a:latin typeface="Arial"/>
            </a:endParaRPr>
          </a:p>
        </p:txBody>
      </p:sp>
      <p:graphicFrame>
        <p:nvGraphicFramePr>
          <p:cNvPr id="240" name="Table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6717"/>
              </p:ext>
            </p:extLst>
          </p:nvPr>
        </p:nvGraphicFramePr>
        <p:xfrm>
          <a:off x="15712126" y="14583743"/>
          <a:ext cx="9615130" cy="40972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10702"/>
                <a:gridCol w="1600200"/>
                <a:gridCol w="2006600"/>
                <a:gridCol w="1981335"/>
                <a:gridCol w="1716293"/>
              </a:tblGrid>
              <a:tr h="712147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30000" dirty="0" smtClean="0">
                          <a:latin typeface="Arial"/>
                        </a:rPr>
                        <a:t>18</a:t>
                      </a:r>
                      <a:r>
                        <a:rPr lang="en-US" sz="2200" b="1" dirty="0" smtClean="0">
                          <a:latin typeface="Arial"/>
                        </a:rPr>
                        <a:t>F-AV-45 LARS Results</a:t>
                      </a:r>
                    </a:p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CS change</a:t>
                      </a:r>
                    </a:p>
                    <a:p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Factors, n=616)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CS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change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(CS SUVR, n=616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ADAS-Cog</a:t>
                      </a:r>
                      <a:endParaRPr lang="en-US" sz="18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Factors, n=516)</a:t>
                      </a: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ADAS-Cog</a:t>
                      </a: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(CS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SUVR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 n=516)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  <a:tr h="8989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Significant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predictors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#6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uk-UA" sz="1800" dirty="0" smtClean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016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</a:t>
                      </a:r>
                      <a:endParaRPr lang="en-US" sz="18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=3e-9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nb-NO" sz="1800" b="1" dirty="0" smtClean="0">
                          <a:latin typeface="Arial"/>
                          <a:cs typeface="Arial"/>
                        </a:rPr>
                        <a:t>CS</a:t>
                      </a:r>
                      <a:r>
                        <a:rPr lang="nb-NO" sz="1800" b="1" baseline="0" dirty="0" smtClean="0">
                          <a:latin typeface="Arial"/>
                          <a:cs typeface="Arial"/>
                        </a:rPr>
                        <a:t> SUVR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pl-PL" sz="1800" baseline="0" dirty="0" smtClean="0">
                          <a:latin typeface="Arial"/>
                          <a:cs typeface="Arial"/>
                        </a:rPr>
                        <a:t>0.021,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p=3e-4</a:t>
                      </a:r>
                    </a:p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APOE ε4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=0.015</a:t>
                      </a:r>
                      <a:r>
                        <a:rPr lang="pl-PL" sz="1800" baseline="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p=5e-3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#6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=5.43,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p&lt;2e-16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#14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=-1.86,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p=3e-7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nb-NO" sz="1800" b="1" dirty="0" smtClean="0">
                          <a:latin typeface="Arial"/>
                          <a:cs typeface="Arial"/>
                        </a:rPr>
                        <a:t>CS</a:t>
                      </a:r>
                      <a:r>
                        <a:rPr lang="nb-NO" sz="1800" b="1" baseline="0" dirty="0" smtClean="0">
                          <a:latin typeface="Arial"/>
                          <a:cs typeface="Arial"/>
                        </a:rPr>
                        <a:t> SUVR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pl-PL" sz="1800" baseline="0" dirty="0" smtClean="0">
                          <a:latin typeface="Arial"/>
                          <a:cs typeface="Arial"/>
                        </a:rPr>
                        <a:t>8.98,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p&lt;2e-16</a:t>
                      </a:r>
                    </a:p>
                  </a:txBody>
                  <a:tcPr marL="128070" marR="128070" marT="44825" marB="44825"/>
                </a:tc>
              </a:tr>
              <a:tr h="37943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nb-NO" sz="1800" baseline="0" dirty="0" smtClean="0">
                          <a:latin typeface="Arial"/>
                          <a:cs typeface="Arial"/>
                        </a:rPr>
                        <a:t>0.055</a:t>
                      </a: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nb-NO" sz="1800" baseline="0" dirty="0" smtClean="0">
                          <a:latin typeface="Arial"/>
                          <a:cs typeface="Arial"/>
                        </a:rPr>
                        <a:t>0.059</a:t>
                      </a: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0.19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0.17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  <a:tr h="36357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Adj.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0.054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0.056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nb-NO" sz="1800" dirty="0" smtClean="0">
                          <a:latin typeface="Arial"/>
                          <a:cs typeface="Arial"/>
                        </a:rPr>
                        <a:t>0.19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0.17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  <a:tr h="3862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Shrinkage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0.048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0.045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0.18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0.16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  <a:tr h="74611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Likelihood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ratio test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 = 35.9,</a:t>
                      </a:r>
                    </a:p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3e-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9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hr-HR" sz="1800" dirty="0" smtClean="0">
                          <a:latin typeface="Arial"/>
                          <a:cs typeface="Arial"/>
                        </a:rPr>
                        <a:t>F = 19.2,</a:t>
                      </a: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8e-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9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F = 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60.1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p&lt;2.2e-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16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107.7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lang="is-IS" sz="1800" dirty="0" smtClean="0">
                          <a:latin typeface="Arial"/>
                          <a:cs typeface="Arial"/>
                        </a:rPr>
                        <a:t>2.2e-</a:t>
                      </a:r>
                      <a:r>
                        <a:rPr lang="is-IS" sz="1800" dirty="0" smtClean="0">
                          <a:latin typeface="Arial"/>
                          <a:cs typeface="Arial"/>
                        </a:rPr>
                        <a:t>16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45866"/>
              </p:ext>
            </p:extLst>
          </p:nvPr>
        </p:nvGraphicFramePr>
        <p:xfrm>
          <a:off x="30610337" y="10167310"/>
          <a:ext cx="5432822" cy="48977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7863"/>
                <a:gridCol w="1651000"/>
                <a:gridCol w="1803959"/>
              </a:tblGrid>
              <a:tr h="993274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30000" dirty="0" smtClean="0">
                          <a:latin typeface="Arial"/>
                        </a:rPr>
                        <a:t>18</a:t>
                      </a:r>
                      <a:r>
                        <a:rPr lang="en-US" sz="2200" b="1" dirty="0" smtClean="0">
                          <a:latin typeface="Arial"/>
                        </a:rPr>
                        <a:t>F-AV-1451 LARS Results</a:t>
                      </a: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ADAS-Cog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(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Factors, n=60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ADAS-Cog (</a:t>
                      </a:r>
                      <a:r>
                        <a:rPr lang="en-US" sz="1800" dirty="0" err="1" smtClean="0">
                          <a:latin typeface="Arial"/>
                          <a:cs typeface="Arial"/>
                        </a:rPr>
                        <a:t>Braak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SUVR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n=60)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130151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Significant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predictors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#0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=-4.6,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p&lt;6e-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11</a:t>
                      </a:r>
                    </a:p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#9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</a:t>
                      </a: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=0.92,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p=0.3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Arial"/>
                          <a:cs typeface="Arial"/>
                        </a:rPr>
                        <a:t>Braak</a:t>
                      </a: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 V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: ***</a:t>
                      </a:r>
                      <a:endParaRPr lang="en-US" sz="1800" b="0" dirty="0" smtClean="0">
                        <a:latin typeface="Arial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29.2, p=8e-4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1800" b="1" dirty="0" err="1" smtClean="0">
                          <a:latin typeface="Arial"/>
                          <a:cs typeface="Arial"/>
                        </a:rPr>
                        <a:t>Braak</a:t>
                      </a: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 III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-5.5, p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=0.47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3812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Arial"/>
                          <a:cs typeface="Arial"/>
                        </a:rPr>
                        <a:t>0.53</a:t>
                      </a:r>
                      <a:endParaRPr lang="pt-BR" sz="1800" dirty="0" smtClean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0.34</a:t>
                      </a:r>
                      <a:endParaRPr lang="en-US" sz="1800" b="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41032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Adj. 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nb-NO" sz="1800" dirty="0" smtClean="0">
                          <a:latin typeface="Arial"/>
                          <a:cs typeface="Arial"/>
                        </a:rPr>
                        <a:t>0.52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0.32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42063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Shrinkage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0.40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0.08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66648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Likelihood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ratio test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F = 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32.4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p&lt;4e-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10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14.9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6e-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6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1063</Words>
  <Application>Microsoft Macintosh PowerPoint</Application>
  <PresentationFormat>Custom</PresentationFormat>
  <Paragraphs>180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Horng</dc:creator>
  <cp:lastModifiedBy>Andy Horng</cp:lastModifiedBy>
  <cp:revision>56</cp:revision>
  <dcterms:created xsi:type="dcterms:W3CDTF">2016-07-14T22:36:55Z</dcterms:created>
  <dcterms:modified xsi:type="dcterms:W3CDTF">2016-07-19T02:16:05Z</dcterms:modified>
</cp:coreProperties>
</file>