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8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5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86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6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8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9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2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8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50EF-65A2-404B-825E-3450A1CDDCF1}" type="datetimeFigureOut">
              <a:rPr lang="en-US" smtClean="0"/>
              <a:t>14-Dec-23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293B-4F9E-4D83-B2F6-8E60B2828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03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65A-C9EC-DDC5-184A-FE0E5090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5528" y="-166254"/>
            <a:ext cx="8991600" cy="1888761"/>
          </a:xfrm>
        </p:spPr>
        <p:txBody>
          <a:bodyPr>
            <a:norm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C00000"/>
                </a:solidFill>
              </a:rPr>
              <a:t> RTL </a:t>
            </a:r>
            <a:r>
              <a:rPr lang="en-US" sz="3600" dirty="0" smtClean="0">
                <a:solidFill>
                  <a:srgbClr val="C00000"/>
                </a:solidFill>
              </a:rPr>
              <a:t>Implementation </a:t>
            </a:r>
            <a:r>
              <a:rPr lang="en-US" sz="3600" dirty="0">
                <a:solidFill>
                  <a:srgbClr val="C00000"/>
                </a:solidFill>
              </a:rPr>
              <a:t>of </a:t>
            </a:r>
            <a:r>
              <a:rPr lang="en-US" sz="3600" dirty="0">
                <a:solidFill>
                  <a:srgbClr val="C00000"/>
                </a:solidFill>
              </a:rPr>
              <a:t>SoC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	AMBA AHB-APB bridge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E6E01-5A73-BEC1-2F83-AB2FC680B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545321" cy="1655762"/>
          </a:xfrm>
        </p:spPr>
        <p:txBody>
          <a:bodyPr>
            <a:noAutofit/>
          </a:bodyPr>
          <a:lstStyle/>
          <a:p>
            <a:pPr algn="ctr"/>
            <a:r>
              <a:rPr lang="en-US" sz="1200" b="1" dirty="0"/>
              <a:t>By </a:t>
            </a:r>
            <a:endParaRPr lang="en-US" sz="1200" dirty="0"/>
          </a:p>
          <a:p>
            <a:pPr algn="ctr"/>
            <a:r>
              <a:rPr lang="en-US" sz="1200" b="1" dirty="0"/>
              <a:t>Abeer</a:t>
            </a:r>
            <a:r>
              <a:rPr lang="en-US" sz="1200" b="1" dirty="0"/>
              <a:t> Tarek | v23009912</a:t>
            </a:r>
            <a:endParaRPr lang="en-US" sz="1200" dirty="0"/>
          </a:p>
          <a:p>
            <a:pPr algn="ctr"/>
            <a:r>
              <a:rPr lang="en-US" sz="1200" b="1" dirty="0"/>
              <a:t>Maria George | v23010119</a:t>
            </a:r>
            <a:endParaRPr lang="en-US" sz="1200" dirty="0"/>
          </a:p>
          <a:p>
            <a:pPr algn="ctr"/>
            <a:r>
              <a:rPr lang="en-US" sz="1200" b="1" dirty="0"/>
              <a:t>Al-</a:t>
            </a:r>
            <a:r>
              <a:rPr lang="en-US" sz="1200" b="1" dirty="0"/>
              <a:t>Moemenbellah</a:t>
            </a:r>
            <a:r>
              <a:rPr lang="en-US" sz="1200" b="1" dirty="0"/>
              <a:t> Allam | v23009973</a:t>
            </a:r>
            <a:endParaRPr lang="en-US" sz="1200" dirty="0"/>
          </a:p>
          <a:p>
            <a:pPr algn="ctr"/>
            <a:r>
              <a:rPr lang="en-US" sz="1200" dirty="0"/>
              <a:t> </a:t>
            </a:r>
          </a:p>
          <a:p>
            <a:pPr algn="ctr"/>
            <a:r>
              <a:rPr lang="en-US" sz="1200" b="1" dirty="0"/>
              <a:t> </a:t>
            </a:r>
            <a:endParaRPr lang="en-US" sz="1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EE6E01-5A73-BEC1-2F83-AB2FC680BB96}"/>
              </a:ext>
            </a:extLst>
          </p:cNvPr>
          <p:cNvSpPr txBox="1">
            <a:spLocks/>
          </p:cNvSpPr>
          <p:nvPr/>
        </p:nvSpPr>
        <p:spPr>
          <a:xfrm>
            <a:off x="6997987" y="3740583"/>
            <a:ext cx="354532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Supervisor/s  </a:t>
            </a:r>
            <a:endParaRPr lang="en-US" sz="1200" b="1" dirty="0"/>
          </a:p>
          <a:p>
            <a:pPr algn="ctr"/>
            <a:r>
              <a:rPr lang="en-US" sz="1200" b="1" dirty="0"/>
              <a:t>Dr. Khaled Salah</a:t>
            </a:r>
          </a:p>
          <a:p>
            <a:pPr algn="ctr"/>
            <a:r>
              <a:rPr lang="en-US" sz="1200" b="1" dirty="0"/>
              <a:t>Eng. Muhammed El-</a:t>
            </a:r>
            <a:r>
              <a:rPr lang="en-US" sz="1200" b="1" dirty="0"/>
              <a:t>Shafeay</a:t>
            </a:r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EE6E01-5A73-BEC1-2F83-AB2FC680BB96}"/>
              </a:ext>
            </a:extLst>
          </p:cNvPr>
          <p:cNvSpPr txBox="1">
            <a:spLocks/>
          </p:cNvSpPr>
          <p:nvPr/>
        </p:nvSpPr>
        <p:spPr>
          <a:xfrm>
            <a:off x="5498667" y="1787019"/>
            <a:ext cx="3545321" cy="429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CND 111: final project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2941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4779"/>
            <a:ext cx="10123617" cy="380913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[1] </a:t>
            </a:r>
            <a:r>
              <a:rPr lang="en-US" dirty="0"/>
              <a:t>Amba</a:t>
            </a:r>
            <a:r>
              <a:rPr lang="en-US" dirty="0"/>
              <a:t> AHB protocol specification - ARM architecture family, https://documentation-service.arm.com/static/6141bf0d674a052ae36ca811 (accessed Dec. 14, 2023). </a:t>
            </a:r>
          </a:p>
          <a:p>
            <a:r>
              <a:rPr lang="en-US" dirty="0" smtClean="0"/>
              <a:t>[2] </a:t>
            </a:r>
            <a:r>
              <a:rPr lang="en-US" dirty="0"/>
              <a:t>“AHB Example AMBA </a:t>
            </a:r>
            <a:r>
              <a:rPr lang="en-US" dirty="0"/>
              <a:t>SYstem</a:t>
            </a:r>
            <a:r>
              <a:rPr lang="en-US" dirty="0"/>
              <a:t> Technical Reference Manual,” Documentation – arm developer, https://developer.arm.com/documentation/ddi0170/a/AHB-Modules/APB-bridge/System-description (accessed Dec. 14, 2023). </a:t>
            </a:r>
            <a:endParaRPr lang="en-US" dirty="0" smtClean="0"/>
          </a:p>
          <a:p>
            <a:r>
              <a:rPr lang="en-US" dirty="0" smtClean="0"/>
              <a:t>[3] </a:t>
            </a:r>
            <a:r>
              <a:rPr lang="en-US" dirty="0"/>
              <a:t>AMBA  ® APB Protocol Specification, https://documentation-service.arm.com/static/606dc36485368c4c2b1bf62f%3Ftoken= (accessed Dec. 14, 2023).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522" y="665018"/>
            <a:ext cx="14926987" cy="55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"/>
            <a:ext cx="13210160" cy="4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advanced microcontroller bus architecture, AMBA, is an open standard for on-chip communication. </a:t>
            </a:r>
            <a:endParaRPr lang="en-US" dirty="0" smtClean="0"/>
          </a:p>
          <a:p>
            <a:r>
              <a:rPr lang="en-US" dirty="0"/>
              <a:t>The AMBA has two system busses; the </a:t>
            </a:r>
            <a:r>
              <a:rPr lang="en-US" dirty="0" smtClean="0"/>
              <a:t>high-performance </a:t>
            </a:r>
            <a:r>
              <a:rPr lang="en-US" dirty="0"/>
              <a:t>bus (AHB), which defines interfaces between high-performance components as memory controllers, processors, and a DSP. The second bus system is the advanced </a:t>
            </a:r>
            <a:r>
              <a:rPr lang="en-US" dirty="0" smtClean="0"/>
              <a:t>peripheral </a:t>
            </a:r>
            <a:r>
              <a:rPr lang="en-US" dirty="0"/>
              <a:t>bus (APB) which is designed for low-power, low-complexity, and low-cost interfaces.</a:t>
            </a:r>
          </a:p>
        </p:txBody>
      </p:sp>
    </p:spTree>
    <p:extLst>
      <p:ext uri="{BB962C8B-B14F-4D97-AF65-F5344CB8AC3E}">
        <p14:creationId xmlns:p14="http://schemas.microsoft.com/office/powerpoint/2010/main" val="25144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Timing protocols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9742"/>
            <a:ext cx="5905933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AHB has a pipelined </a:t>
            </a:r>
            <a:r>
              <a:rPr lang="en-US" dirty="0" smtClean="0"/>
              <a:t>architecture </a:t>
            </a:r>
            <a:r>
              <a:rPr lang="en-US" dirty="0" smtClean="0"/>
              <a:t>were the address and data of a transaction are sent during different clock cycles[1].</a:t>
            </a:r>
          </a:p>
          <a:p>
            <a:r>
              <a:rPr lang="en-US" dirty="0" smtClean="0"/>
              <a:t>The APB is not pipelined, so both the address and the data have to be driven at both clock cycles[2].</a:t>
            </a:r>
          </a:p>
          <a:p>
            <a:r>
              <a:rPr lang="en-US" dirty="0" smtClean="0"/>
              <a:t>Similar protocols are implemented during read transactions.</a:t>
            </a:r>
          </a:p>
        </p:txBody>
      </p:sp>
      <p:pic>
        <p:nvPicPr>
          <p:cNvPr id="4" name="Picture 3" descr="A diagram of a telephone line&#10;&#10;Description automatically generated with medium confid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45" y="1264732"/>
            <a:ext cx="4105694" cy="1351129"/>
          </a:xfrm>
          <a:prstGeom prst="rect">
            <a:avLst/>
          </a:prstGeom>
        </p:spPr>
      </p:pic>
      <p:sp>
        <p:nvSpPr>
          <p:cNvPr id="5" name="Text Box 1"/>
          <p:cNvSpPr txBox="1"/>
          <p:nvPr/>
        </p:nvSpPr>
        <p:spPr>
          <a:xfrm>
            <a:off x="7047346" y="2739813"/>
            <a:ext cx="4105693" cy="13849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i="1" kern="100" dirty="0" smtClean="0">
                <a:latin typeface="Calibri" panose="020F0502020204030204" pitchFamily="34" charset="0"/>
                <a:ea typeface="Calibri" panose="020F0502020204030204" pitchFamily="34" charset="0"/>
              </a:rPr>
              <a:t>APB</a:t>
            </a:r>
            <a:r>
              <a:rPr lang="en-US" sz="900" i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900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Write </a:t>
            </a:r>
            <a:r>
              <a:rPr lang="en-US" sz="900" i="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Transfer</a:t>
            </a:r>
            <a:endParaRPr lang="en-US" sz="900" i="1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58" y="3170599"/>
            <a:ext cx="3150208" cy="1916739"/>
          </a:xfrm>
          <a:prstGeom prst="rect">
            <a:avLst/>
          </a:prstGeom>
        </p:spPr>
      </p:pic>
      <p:sp>
        <p:nvSpPr>
          <p:cNvPr id="7" name="Text Box 1"/>
          <p:cNvSpPr txBox="1"/>
          <p:nvPr/>
        </p:nvSpPr>
        <p:spPr>
          <a:xfrm>
            <a:off x="7464258" y="5215930"/>
            <a:ext cx="3150208" cy="13849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i="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APB Write </a:t>
            </a:r>
            <a:r>
              <a:rPr lang="en-US" sz="900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Transfer </a:t>
            </a:r>
            <a:endParaRPr lang="en-US" sz="900" i="1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Timing protocols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9742"/>
            <a:ext cx="5905933" cy="3541714"/>
          </a:xfrm>
        </p:spPr>
        <p:txBody>
          <a:bodyPr/>
          <a:lstStyle/>
          <a:p>
            <a:r>
              <a:rPr lang="en-US" dirty="0" smtClean="0"/>
              <a:t>The APB also has a slower clock period than the AHB.</a:t>
            </a:r>
          </a:p>
          <a:p>
            <a:r>
              <a:rPr lang="en-US" dirty="0" smtClean="0"/>
              <a:t>The bridge has to handle the different protocol problem, and the different clock period problem.</a:t>
            </a:r>
          </a:p>
          <a:p>
            <a:r>
              <a:rPr lang="en-US" dirty="0" smtClean="0"/>
              <a:t>This is done by adding wait states to the AHB using the HREADY signal.</a:t>
            </a:r>
          </a:p>
        </p:txBody>
      </p:sp>
      <p:pic>
        <p:nvPicPr>
          <p:cNvPr id="10" name="Picture 9" descr="A diagram of a 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46" y="1799589"/>
            <a:ext cx="5045410" cy="1695315"/>
          </a:xfrm>
          <a:prstGeom prst="rect">
            <a:avLst/>
          </a:prstGeom>
        </p:spPr>
      </p:pic>
      <p:sp>
        <p:nvSpPr>
          <p:cNvPr id="11" name="Text Box 1"/>
          <p:cNvSpPr txBox="1"/>
          <p:nvPr/>
        </p:nvSpPr>
        <p:spPr>
          <a:xfrm>
            <a:off x="7047345" y="3677424"/>
            <a:ext cx="5045411" cy="13849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i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AHB  </a:t>
            </a:r>
            <a:r>
              <a:rPr lang="en-US" sz="900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Write transfer with </a:t>
            </a:r>
            <a:r>
              <a:rPr lang="en-US" sz="900" i="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waits</a:t>
            </a:r>
            <a:endParaRPr lang="en-US" sz="900" i="1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5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Bridge </a:t>
            </a:r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9742"/>
            <a:ext cx="5905933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bridge will manage the transactions between the AHB and the APB.</a:t>
            </a:r>
          </a:p>
          <a:p>
            <a:r>
              <a:rPr lang="en-US" dirty="0" smtClean="0"/>
              <a:t>It will contain a state machine to control the transaction outputs and an interface to communicate between the two busses.</a:t>
            </a:r>
          </a:p>
          <a:p>
            <a:r>
              <a:rPr lang="en-US" dirty="0" smtClean="0"/>
              <a:t>The bridge will act as the master of the APB, and can chose specific peripherals on the APB using the </a:t>
            </a:r>
            <a:r>
              <a:rPr lang="en-US" dirty="0" smtClean="0"/>
              <a:t>PSELx</a:t>
            </a:r>
            <a:r>
              <a:rPr lang="en-US" dirty="0" smtClean="0"/>
              <a:t> signals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522" y="665018"/>
            <a:ext cx="14926987" cy="55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 descr="A diagram of a machine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79" y="1122218"/>
            <a:ext cx="4171005" cy="26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74492" y="3971245"/>
            <a:ext cx="339857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4.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AHB-APB interface block diagram.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4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STATE MACHINE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4780"/>
            <a:ext cx="5905933" cy="43189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state machine of the bridge is shown on the right[3].</a:t>
            </a:r>
          </a:p>
          <a:p>
            <a:r>
              <a:rPr lang="en-US" dirty="0" smtClean="0"/>
              <a:t>Every transaction (read/write) will have a setup phase and an enable phase.</a:t>
            </a:r>
          </a:p>
          <a:p>
            <a:r>
              <a:rPr lang="en-US" dirty="0" smtClean="0"/>
              <a:t>Write transactions have an extra wait state at the beginning so that the bridge can obtain both the address and the write data.</a:t>
            </a:r>
          </a:p>
          <a:p>
            <a:r>
              <a:rPr lang="en-US" dirty="0" smtClean="0"/>
              <a:t>The bridge can also support burst write-operations to skip this extra wait state between them.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522" y="665018"/>
            <a:ext cx="14926987" cy="55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"/>
            <a:ext cx="13210160" cy="4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20" y="985101"/>
            <a:ext cx="4989919" cy="331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9082" y="4504623"/>
            <a:ext cx="23189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13.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APB state machine.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Verification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4780"/>
            <a:ext cx="10576105" cy="4318959"/>
          </a:xfrm>
        </p:spPr>
        <p:txBody>
          <a:bodyPr>
            <a:normAutofit/>
          </a:bodyPr>
          <a:lstStyle/>
          <a:p>
            <a:r>
              <a:rPr lang="en-US" dirty="0" smtClean="0"/>
              <a:t>To Bridge was tested by performing 4 operations:</a:t>
            </a:r>
          </a:p>
          <a:p>
            <a:pPr lvl="1"/>
            <a:r>
              <a:rPr lang="en-US" dirty="0"/>
              <a:t>a single write at address </a:t>
            </a:r>
            <a:r>
              <a:rPr lang="en-US" dirty="0" smtClean="0"/>
              <a:t>0x002.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burst writes from addresses 0x100 to </a:t>
            </a:r>
            <a:r>
              <a:rPr lang="en-US" dirty="0" smtClean="0"/>
              <a:t>0x107.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read at address </a:t>
            </a:r>
            <a:r>
              <a:rPr lang="en-US" dirty="0" smtClean="0"/>
              <a:t>0x002.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burst reads from addresses 0x100 to 0x107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written during the write operations is the same as the memory address, this is to make sure that the correct data made it to its specific address.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522" y="665018"/>
            <a:ext cx="14926987" cy="55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"/>
            <a:ext cx="13210160" cy="4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Verification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4781"/>
            <a:ext cx="10123617" cy="1565554"/>
          </a:xfrm>
        </p:spPr>
        <p:txBody>
          <a:bodyPr>
            <a:normAutofit/>
          </a:bodyPr>
          <a:lstStyle/>
          <a:p>
            <a:r>
              <a:rPr lang="en-US" dirty="0" smtClean="0"/>
              <a:t>The two figures below show how the write data appears sequentially on the </a:t>
            </a:r>
            <a:r>
              <a:rPr lang="en-US" dirty="0" smtClean="0"/>
              <a:t>pwdata</a:t>
            </a:r>
            <a:r>
              <a:rPr lang="en-US" dirty="0" smtClean="0"/>
              <a:t> signal, and how the data appears again on the </a:t>
            </a:r>
            <a:r>
              <a:rPr lang="en-US" dirty="0" smtClean="0"/>
              <a:t>prdata</a:t>
            </a:r>
            <a:r>
              <a:rPr lang="en-US" dirty="0" smtClean="0"/>
              <a:t> </a:t>
            </a:r>
            <a:r>
              <a:rPr lang="en-US" dirty="0" smtClean="0"/>
              <a:t>signal.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522" y="665018"/>
            <a:ext cx="14926987" cy="55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"/>
            <a:ext cx="13210160" cy="4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3" y="4407704"/>
            <a:ext cx="9251190" cy="2362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3" y="2207971"/>
            <a:ext cx="9251190" cy="21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0D4-27FF-C637-BB1C-229EB65C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Verification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135-110A-C585-8B79-A46B5A46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4781"/>
            <a:ext cx="10123617" cy="1113066"/>
          </a:xfrm>
        </p:spPr>
        <p:txBody>
          <a:bodyPr>
            <a:normAutofit/>
          </a:bodyPr>
          <a:lstStyle/>
          <a:p>
            <a:r>
              <a:rPr lang="en-US" dirty="0" smtClean="0"/>
              <a:t>We ca see below how the data was successfully </a:t>
            </a:r>
            <a:r>
              <a:rPr lang="en-US" dirty="0" smtClean="0"/>
              <a:t>written </a:t>
            </a:r>
            <a:r>
              <a:rPr lang="en-US" dirty="0" smtClean="0"/>
              <a:t>into the storage memory of the APB </a:t>
            </a:r>
            <a:r>
              <a:rPr lang="en-US" dirty="0" smtClean="0"/>
              <a:t>device</a:t>
            </a:r>
            <a:r>
              <a:rPr lang="en-US" dirty="0"/>
              <a:t>, note that 0x100 = </a:t>
            </a:r>
            <a:r>
              <a:rPr lang="en-US" dirty="0" smtClean="0"/>
              <a:t>0d256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7522" y="665018"/>
            <a:ext cx="14926987" cy="55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"/>
            <a:ext cx="13210160" cy="4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69" y="2323024"/>
            <a:ext cx="5783903" cy="2048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01" y="4460175"/>
            <a:ext cx="694944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4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565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 RTL Implementation of SoC   AMBA AHB-APB bridge</vt:lpstr>
      <vt:lpstr>INTRODUCTION</vt:lpstr>
      <vt:lpstr>Timing protocols</vt:lpstr>
      <vt:lpstr>Timing protocols</vt:lpstr>
      <vt:lpstr>Bridge architecture</vt:lpstr>
      <vt:lpstr>STATE MACHINE</vt:lpstr>
      <vt:lpstr>Verification</vt:lpstr>
      <vt:lpstr>Verification</vt:lpstr>
      <vt:lpstr>Verification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a Two-Stage Operational Amplifier using 65𝒏𝒎 Technology  </dc:title>
  <dc:creator>Abeer Tarek</dc:creator>
  <cp:lastModifiedBy>hp</cp:lastModifiedBy>
  <cp:revision>10</cp:revision>
  <dcterms:created xsi:type="dcterms:W3CDTF">2023-12-14T09:22:54Z</dcterms:created>
  <dcterms:modified xsi:type="dcterms:W3CDTF">2023-12-14T10:37:07Z</dcterms:modified>
</cp:coreProperties>
</file>