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3" r:id="rId6"/>
    <p:sldId id="260" r:id="rId7"/>
    <p:sldId id="259"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96242"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7A03-A9F2-4E17-991F-860A4ABDD8C9}"/>
              </a:ext>
            </a:extLst>
          </p:cNvPr>
          <p:cNvSpPr>
            <a:spLocks noGrp="1"/>
          </p:cNvSpPr>
          <p:nvPr>
            <p:ph type="ctrTitle"/>
          </p:nvPr>
        </p:nvSpPr>
        <p:spPr/>
        <p:txBody>
          <a:bodyPr>
            <a:normAutofit fontScale="90000"/>
          </a:bodyPr>
          <a:lstStyle/>
          <a:p>
            <a:r>
              <a:rPr lang="en-GB" dirty="0"/>
              <a:t>Predicting The Winning Team – Data Transformation &amp; Integration</a:t>
            </a:r>
          </a:p>
        </p:txBody>
      </p:sp>
      <p:sp>
        <p:nvSpPr>
          <p:cNvPr id="3" name="Subtitle 2">
            <a:extLst>
              <a:ext uri="{FF2B5EF4-FFF2-40B4-BE49-F238E27FC236}">
                <a16:creationId xmlns:a16="http://schemas.microsoft.com/office/drawing/2014/main" id="{A7E6BDFE-FE02-4021-8BCC-9B871E18E90F}"/>
              </a:ext>
            </a:extLst>
          </p:cNvPr>
          <p:cNvSpPr>
            <a:spLocks noGrp="1"/>
          </p:cNvSpPr>
          <p:nvPr>
            <p:ph type="subTitle" idx="1"/>
          </p:nvPr>
        </p:nvSpPr>
        <p:spPr/>
        <p:txBody>
          <a:bodyPr/>
          <a:lstStyle/>
          <a:p>
            <a:r>
              <a:rPr lang="en-GB" dirty="0"/>
              <a:t>Cathal Hughes &amp; Russell Brady – Group 40</a:t>
            </a:r>
          </a:p>
        </p:txBody>
      </p:sp>
    </p:spTree>
    <p:extLst>
      <p:ext uri="{BB962C8B-B14F-4D97-AF65-F5344CB8AC3E}">
        <p14:creationId xmlns:p14="http://schemas.microsoft.com/office/powerpoint/2010/main" val="408481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A3E8-B163-4626-AB15-C2F610CF26B4}"/>
              </a:ext>
            </a:extLst>
          </p:cNvPr>
          <p:cNvSpPr>
            <a:spLocks noGrp="1"/>
          </p:cNvSpPr>
          <p:nvPr>
            <p:ph type="title"/>
          </p:nvPr>
        </p:nvSpPr>
        <p:spPr>
          <a:xfrm>
            <a:off x="8194088" y="490492"/>
            <a:ext cx="3643435" cy="4063754"/>
          </a:xfrm>
        </p:spPr>
        <p:txBody>
          <a:bodyPr>
            <a:normAutofit/>
          </a:bodyPr>
          <a:lstStyle/>
          <a:p>
            <a:r>
              <a:rPr lang="en-GB" dirty="0"/>
              <a:t>Our Datasets</a:t>
            </a:r>
          </a:p>
        </p:txBody>
      </p:sp>
      <p:sp>
        <p:nvSpPr>
          <p:cNvPr id="3" name="Content Placeholder 2">
            <a:extLst>
              <a:ext uri="{FF2B5EF4-FFF2-40B4-BE49-F238E27FC236}">
                <a16:creationId xmlns:a16="http://schemas.microsoft.com/office/drawing/2014/main" id="{3E3CE4C3-BF0A-4957-95D7-FBC24D682FEA}"/>
              </a:ext>
            </a:extLst>
          </p:cNvPr>
          <p:cNvSpPr>
            <a:spLocks noGrp="1"/>
          </p:cNvSpPr>
          <p:nvPr>
            <p:ph idx="1"/>
          </p:nvPr>
        </p:nvSpPr>
        <p:spPr>
          <a:xfrm>
            <a:off x="684212" y="490491"/>
            <a:ext cx="7195828" cy="3477827"/>
          </a:xfrm>
        </p:spPr>
        <p:txBody>
          <a:bodyPr>
            <a:normAutofit lnSpcReduction="10000"/>
          </a:bodyPr>
          <a:lstStyle/>
          <a:p>
            <a:r>
              <a:rPr lang="en-GB" dirty="0"/>
              <a:t>Premier League Games Datasets – 2000/01 to 2017/18 – from football-data.co.uk</a:t>
            </a:r>
          </a:p>
          <a:p>
            <a:r>
              <a:rPr lang="en-GB" dirty="0"/>
              <a:t>This dataset contains information about every game from this time period.</a:t>
            </a:r>
          </a:p>
          <a:p>
            <a:r>
              <a:rPr lang="en-GB" dirty="0"/>
              <a:t>The number of attributes in these datasets ranged from 28 to 65.</a:t>
            </a:r>
          </a:p>
          <a:p>
            <a:r>
              <a:rPr lang="en-GB" dirty="0"/>
              <a:t>Lots of irrelevant data – in–game stats, bookies odds</a:t>
            </a:r>
          </a:p>
          <a:p>
            <a:r>
              <a:rPr lang="en-GB" dirty="0"/>
              <a:t>We knew we needed to perform some data transformation techniques to generate some attributes.</a:t>
            </a:r>
          </a:p>
          <a:p>
            <a:pPr lvl="1"/>
            <a:endParaRPr lang="en-GB" dirty="0"/>
          </a:p>
        </p:txBody>
      </p:sp>
      <p:pic>
        <p:nvPicPr>
          <p:cNvPr id="6" name="Picture 5" descr="A picture containing wall&#10;&#10;Description generated with high confidence">
            <a:extLst>
              <a:ext uri="{FF2B5EF4-FFF2-40B4-BE49-F238E27FC236}">
                <a16:creationId xmlns:a16="http://schemas.microsoft.com/office/drawing/2014/main" id="{EABF7FB9-AB7A-4BC9-9AC0-E7B92CC3B000}"/>
              </a:ext>
            </a:extLst>
          </p:cNvPr>
          <p:cNvPicPr>
            <a:picLocks noChangeAspect="1"/>
          </p:cNvPicPr>
          <p:nvPr/>
        </p:nvPicPr>
        <p:blipFill>
          <a:blip r:embed="rId2"/>
          <a:stretch>
            <a:fillRect/>
          </a:stretch>
        </p:blipFill>
        <p:spPr>
          <a:xfrm>
            <a:off x="684212" y="4138488"/>
            <a:ext cx="9672266" cy="2229020"/>
          </a:xfrm>
          <a:prstGeom prst="rect">
            <a:avLst/>
          </a:prstGeom>
        </p:spPr>
      </p:pic>
    </p:spTree>
    <p:extLst>
      <p:ext uri="{BB962C8B-B14F-4D97-AF65-F5344CB8AC3E}">
        <p14:creationId xmlns:p14="http://schemas.microsoft.com/office/powerpoint/2010/main" val="298366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A3E8-B163-4626-AB15-C2F610CF26B4}"/>
              </a:ext>
            </a:extLst>
          </p:cNvPr>
          <p:cNvSpPr>
            <a:spLocks noGrp="1"/>
          </p:cNvSpPr>
          <p:nvPr>
            <p:ph type="title"/>
          </p:nvPr>
        </p:nvSpPr>
        <p:spPr>
          <a:xfrm>
            <a:off x="684212" y="4487332"/>
            <a:ext cx="8534400" cy="1507067"/>
          </a:xfrm>
        </p:spPr>
        <p:txBody>
          <a:bodyPr>
            <a:normAutofit/>
          </a:bodyPr>
          <a:lstStyle/>
          <a:p>
            <a:r>
              <a:rPr lang="en-GB" dirty="0"/>
              <a:t>Attribute Analysis – </a:t>
            </a:r>
            <a:br>
              <a:rPr lang="en-GB" dirty="0"/>
            </a:br>
            <a:r>
              <a:rPr lang="en-GB" dirty="0"/>
              <a:t>Aggregate win percentage </a:t>
            </a:r>
          </a:p>
        </p:txBody>
      </p:sp>
      <p:pic>
        <p:nvPicPr>
          <p:cNvPr id="8" name="Content Placeholder 4">
            <a:extLst>
              <a:ext uri="{FF2B5EF4-FFF2-40B4-BE49-F238E27FC236}">
                <a16:creationId xmlns:a16="http://schemas.microsoft.com/office/drawing/2014/main" id="{08E50B3B-4597-4D46-BD3C-2A70E1B43B32}"/>
              </a:ext>
            </a:extLst>
          </p:cNvPr>
          <p:cNvPicPr>
            <a:picLocks noChangeAspect="1"/>
          </p:cNvPicPr>
          <p:nvPr/>
        </p:nvPicPr>
        <p:blipFill rotWithShape="1">
          <a:blip r:embed="rId2"/>
          <a:srcRect l="5489" r="-1" b="-1"/>
          <a:stretch/>
        </p:blipFill>
        <p:spPr>
          <a:xfrm>
            <a:off x="834289" y="733647"/>
            <a:ext cx="4506141" cy="3575884"/>
          </a:xfrm>
          <a:prstGeom prst="rect">
            <a:avLst/>
          </a:prstGeom>
          <a:effectLst>
            <a:innerShdw blurRad="57150" dist="38100" dir="14460000">
              <a:prstClr val="black">
                <a:alpha val="70000"/>
              </a:prstClr>
            </a:innerShdw>
          </a:effectLst>
        </p:spPr>
      </p:pic>
      <p:sp>
        <p:nvSpPr>
          <p:cNvPr id="10" name="Content Placeholder 9">
            <a:extLst>
              <a:ext uri="{FF2B5EF4-FFF2-40B4-BE49-F238E27FC236}">
                <a16:creationId xmlns:a16="http://schemas.microsoft.com/office/drawing/2014/main" id="{58B2802A-45C9-49E2-8837-CE2A3753F856}"/>
              </a:ext>
            </a:extLst>
          </p:cNvPr>
          <p:cNvSpPr>
            <a:spLocks noGrp="1"/>
          </p:cNvSpPr>
          <p:nvPr>
            <p:ph idx="1"/>
          </p:nvPr>
        </p:nvSpPr>
        <p:spPr>
          <a:xfrm>
            <a:off x="6499650" y="1783734"/>
            <a:ext cx="4419171" cy="3575884"/>
          </a:xfrm>
        </p:spPr>
        <p:txBody>
          <a:bodyPr>
            <a:normAutofit/>
          </a:bodyPr>
          <a:lstStyle/>
          <a:p>
            <a:r>
              <a:rPr lang="en-US" dirty="0"/>
              <a:t>We overlooked how big a part Home advantage played. </a:t>
            </a:r>
          </a:p>
          <a:p>
            <a:r>
              <a:rPr lang="en-US" dirty="0"/>
              <a:t>We learned that there should be a bias towards the home team</a:t>
            </a:r>
          </a:p>
          <a:p>
            <a:r>
              <a:rPr lang="en-US" dirty="0"/>
              <a:t>Our initial thought was head to head match up without taking this into consideration</a:t>
            </a:r>
          </a:p>
        </p:txBody>
      </p:sp>
      <p:pic>
        <p:nvPicPr>
          <p:cNvPr id="4" name="Picture 3">
            <a:extLst>
              <a:ext uri="{FF2B5EF4-FFF2-40B4-BE49-F238E27FC236}">
                <a16:creationId xmlns:a16="http://schemas.microsoft.com/office/drawing/2014/main" id="{8AE383E5-B313-4E9A-86E7-BB82846A0921}"/>
              </a:ext>
            </a:extLst>
          </p:cNvPr>
          <p:cNvPicPr>
            <a:picLocks noChangeAspect="1"/>
          </p:cNvPicPr>
          <p:nvPr/>
        </p:nvPicPr>
        <p:blipFill>
          <a:blip r:embed="rId3"/>
          <a:stretch>
            <a:fillRect/>
          </a:stretch>
        </p:blipFill>
        <p:spPr>
          <a:xfrm>
            <a:off x="5762182" y="733647"/>
            <a:ext cx="5894109" cy="1389734"/>
          </a:xfrm>
          <a:prstGeom prst="rect">
            <a:avLst/>
          </a:prstGeom>
        </p:spPr>
      </p:pic>
    </p:spTree>
    <p:extLst>
      <p:ext uri="{BB962C8B-B14F-4D97-AF65-F5344CB8AC3E}">
        <p14:creationId xmlns:p14="http://schemas.microsoft.com/office/powerpoint/2010/main" val="166660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0E2F306A-EACD-45DC-B0AD-B4BE32590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CA3E8-B163-4626-AB15-C2F610CF26B4}"/>
              </a:ext>
            </a:extLst>
          </p:cNvPr>
          <p:cNvSpPr>
            <a:spLocks noGrp="1"/>
          </p:cNvSpPr>
          <p:nvPr>
            <p:ph type="title"/>
          </p:nvPr>
        </p:nvSpPr>
        <p:spPr>
          <a:xfrm>
            <a:off x="4552378" y="4487332"/>
            <a:ext cx="5556822" cy="1507067"/>
          </a:xfrm>
        </p:spPr>
        <p:txBody>
          <a:bodyPr vert="horz" lIns="91440" tIns="45720" rIns="91440" bIns="45720" rtlCol="0">
            <a:normAutofit/>
          </a:bodyPr>
          <a:lstStyle/>
          <a:p>
            <a:r>
              <a:rPr lang="en-US"/>
              <a:t>Attribute Analysis – Points Difference </a:t>
            </a:r>
          </a:p>
        </p:txBody>
      </p:sp>
      <p:sp>
        <p:nvSpPr>
          <p:cNvPr id="106" name="Rectangle 105">
            <a:extLst>
              <a:ext uri="{FF2B5EF4-FFF2-40B4-BE49-F238E27FC236}">
                <a16:creationId xmlns:a16="http://schemas.microsoft.com/office/drawing/2014/main" id="{CFAED95C-57A9-4B1B-BCCD-C30862465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070923"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Content Placeholder 5">
            <a:extLst>
              <a:ext uri="{FF2B5EF4-FFF2-40B4-BE49-F238E27FC236}">
                <a16:creationId xmlns:a16="http://schemas.microsoft.com/office/drawing/2014/main" id="{02A3D275-F417-4C01-AE8B-A6B073A97C36}"/>
              </a:ext>
            </a:extLst>
          </p:cNvPr>
          <p:cNvPicPr>
            <a:picLocks noChangeAspect="1"/>
          </p:cNvPicPr>
          <p:nvPr/>
        </p:nvPicPr>
        <p:blipFill rotWithShape="1">
          <a:blip r:embed="rId2"/>
          <a:srcRect r="43676"/>
          <a:stretch/>
        </p:blipFill>
        <p:spPr>
          <a:xfrm>
            <a:off x="184598" y="685800"/>
            <a:ext cx="3802563" cy="1184262"/>
          </a:xfrm>
          <a:prstGeom prst="rect">
            <a:avLst/>
          </a:prstGeom>
        </p:spPr>
      </p:pic>
      <p:pic>
        <p:nvPicPr>
          <p:cNvPr id="5" name="Content Placeholder 4" descr="A picture containing object, writing implement, measuring stick&#10;&#10;Description generated with high confidence">
            <a:extLst>
              <a:ext uri="{FF2B5EF4-FFF2-40B4-BE49-F238E27FC236}">
                <a16:creationId xmlns:a16="http://schemas.microsoft.com/office/drawing/2014/main" id="{BED15367-BFE2-43A1-8DAD-51C33982E908}"/>
              </a:ext>
            </a:extLst>
          </p:cNvPr>
          <p:cNvPicPr>
            <a:picLocks noChangeAspect="1"/>
          </p:cNvPicPr>
          <p:nvPr/>
        </p:nvPicPr>
        <p:blipFill rotWithShape="1">
          <a:blip r:embed="rId3"/>
          <a:srcRect l="13312" r="14968" b="-4"/>
          <a:stretch/>
        </p:blipFill>
        <p:spPr>
          <a:xfrm>
            <a:off x="74669" y="2359622"/>
            <a:ext cx="3912492" cy="1813934"/>
          </a:xfrm>
          <a:prstGeom prst="rect">
            <a:avLst/>
          </a:prstGeom>
        </p:spPr>
      </p:pic>
      <p:sp>
        <p:nvSpPr>
          <p:cNvPr id="66" name="Content Placeholder 36">
            <a:extLst>
              <a:ext uri="{FF2B5EF4-FFF2-40B4-BE49-F238E27FC236}">
                <a16:creationId xmlns:a16="http://schemas.microsoft.com/office/drawing/2014/main" id="{36D58AFA-CB70-421D-BB5F-E28BD5C2705A}"/>
              </a:ext>
            </a:extLst>
          </p:cNvPr>
          <p:cNvSpPr>
            <a:spLocks noGrp="1"/>
          </p:cNvSpPr>
          <p:nvPr>
            <p:ph idx="1"/>
          </p:nvPr>
        </p:nvSpPr>
        <p:spPr>
          <a:xfrm>
            <a:off x="4552378" y="685800"/>
            <a:ext cx="6952234" cy="3615267"/>
          </a:xfrm>
        </p:spPr>
        <p:txBody>
          <a:bodyPr>
            <a:normAutofit/>
          </a:bodyPr>
          <a:lstStyle/>
          <a:p>
            <a:r>
              <a:rPr lang="en-US" dirty="0"/>
              <a:t>Another obvious attribute was points difference between teams.</a:t>
            </a:r>
          </a:p>
          <a:p>
            <a:r>
              <a:rPr lang="en-US" dirty="0"/>
              <a:t>It is clear from the diagrams that early on in the season it has no bearing.</a:t>
            </a:r>
          </a:p>
          <a:p>
            <a:r>
              <a:rPr lang="en-US" dirty="0"/>
              <a:t>But at the mid way point of the season it shows how much of an impact it has when the greater the point difference between the teams, the chances are the team with the more points won.</a:t>
            </a:r>
          </a:p>
        </p:txBody>
      </p:sp>
      <p:pic>
        <p:nvPicPr>
          <p:cNvPr id="32" name="Content Placeholder 4" descr="A screenshot of a cell phone&#10;&#10;Description generated with high confidence">
            <a:extLst>
              <a:ext uri="{FF2B5EF4-FFF2-40B4-BE49-F238E27FC236}">
                <a16:creationId xmlns:a16="http://schemas.microsoft.com/office/drawing/2014/main" id="{65EF952B-C404-4AFB-ABA3-D4B8148B81D3}"/>
              </a:ext>
            </a:extLst>
          </p:cNvPr>
          <p:cNvPicPr>
            <a:picLocks noChangeAspect="1"/>
          </p:cNvPicPr>
          <p:nvPr/>
        </p:nvPicPr>
        <p:blipFill rotWithShape="1">
          <a:blip r:embed="rId4"/>
          <a:srcRect l="13955" r="22664" b="-3"/>
          <a:stretch/>
        </p:blipFill>
        <p:spPr>
          <a:xfrm>
            <a:off x="74669" y="4480604"/>
            <a:ext cx="3912492" cy="2052574"/>
          </a:xfrm>
          <a:prstGeom prst="rect">
            <a:avLst/>
          </a:prstGeom>
        </p:spPr>
      </p:pic>
      <p:grpSp>
        <p:nvGrpSpPr>
          <p:cNvPr id="108" name="Group 107">
            <a:extLst>
              <a:ext uri="{FF2B5EF4-FFF2-40B4-BE49-F238E27FC236}">
                <a16:creationId xmlns:a16="http://schemas.microsoft.com/office/drawing/2014/main" id="{7628126E-4AB5-46CE-8202-5A895CF21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9" name="Straight Connector 108">
              <a:extLst>
                <a:ext uri="{FF2B5EF4-FFF2-40B4-BE49-F238E27FC236}">
                  <a16:creationId xmlns:a16="http://schemas.microsoft.com/office/drawing/2014/main" id="{1E13714C-A02D-4839-BBDA-0C39D99F68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C4664EA9-3F8D-48CE-B998-C3CD7DC837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8EE868B0-0996-44D3-88FB-A67E7E254F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DF4ADDB5-6815-4FA7-9775-23B43B6D8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0FB02412-43C8-4475-BB67-A0EF66430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557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252AB-9CD6-44ED-AB36-42FA05D5FB5A}"/>
              </a:ext>
            </a:extLst>
          </p:cNvPr>
          <p:cNvSpPr>
            <a:spLocks noGrp="1"/>
          </p:cNvSpPr>
          <p:nvPr>
            <p:ph type="title"/>
          </p:nvPr>
        </p:nvSpPr>
        <p:spPr>
          <a:xfrm>
            <a:off x="7532710" y="620722"/>
            <a:ext cx="3382941" cy="1142462"/>
          </a:xfrm>
        </p:spPr>
        <p:txBody>
          <a:bodyPr anchor="b">
            <a:normAutofit/>
          </a:bodyPr>
          <a:lstStyle/>
          <a:p>
            <a:r>
              <a:rPr lang="en-US" sz="2400" dirty="0">
                <a:solidFill>
                  <a:srgbClr val="FFFFFF"/>
                </a:solidFill>
              </a:rPr>
              <a:t>Attribute Analysis - Form</a:t>
            </a:r>
            <a:endParaRPr lang="en-GB" sz="2400" dirty="0">
              <a:solidFill>
                <a:srgbClr val="FFFFFF"/>
              </a:solidFill>
            </a:endParaRPr>
          </a:p>
        </p:txBody>
      </p:sp>
      <p:sp useBgFill="1">
        <p:nvSpPr>
          <p:cNvPr id="15"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732AEB78-E2E2-452F-A8FB-0352155BEA0E}"/>
              </a:ext>
            </a:extLst>
          </p:cNvPr>
          <p:cNvPicPr>
            <a:picLocks noChangeAspect="1"/>
          </p:cNvPicPr>
          <p:nvPr/>
        </p:nvPicPr>
        <p:blipFill>
          <a:blip r:embed="rId2"/>
          <a:stretch>
            <a:fillRect/>
          </a:stretch>
        </p:blipFill>
        <p:spPr>
          <a:xfrm>
            <a:off x="1039911" y="812230"/>
            <a:ext cx="5734113" cy="4945673"/>
          </a:xfrm>
          <a:prstGeom prst="rect">
            <a:avLst/>
          </a:prstGeom>
        </p:spPr>
      </p:pic>
      <p:sp>
        <p:nvSpPr>
          <p:cNvPr id="31" name="Content Placeholder 9">
            <a:extLst>
              <a:ext uri="{FF2B5EF4-FFF2-40B4-BE49-F238E27FC236}">
                <a16:creationId xmlns:a16="http://schemas.microsoft.com/office/drawing/2014/main" id="{9486730F-710F-4528-8206-D7CCCE40597C}"/>
              </a:ext>
            </a:extLst>
          </p:cNvPr>
          <p:cNvSpPr>
            <a:spLocks noGrp="1"/>
          </p:cNvSpPr>
          <p:nvPr>
            <p:ph idx="1"/>
          </p:nvPr>
        </p:nvSpPr>
        <p:spPr>
          <a:xfrm>
            <a:off x="7532710" y="1822449"/>
            <a:ext cx="3479419" cy="2922591"/>
          </a:xfrm>
        </p:spPr>
        <p:txBody>
          <a:bodyPr anchor="t">
            <a:normAutofit/>
          </a:bodyPr>
          <a:lstStyle/>
          <a:p>
            <a:r>
              <a:rPr lang="en-US" sz="1200" dirty="0">
                <a:solidFill>
                  <a:srgbClr val="0F496F"/>
                </a:solidFill>
              </a:rPr>
              <a:t>Form is huge in football.</a:t>
            </a:r>
          </a:p>
          <a:p>
            <a:r>
              <a:rPr lang="en-US" sz="1200" dirty="0">
                <a:solidFill>
                  <a:srgbClr val="0F496F"/>
                </a:solidFill>
              </a:rPr>
              <a:t>We knew we could generate the form for a team coming into a game.</a:t>
            </a:r>
          </a:p>
          <a:p>
            <a:r>
              <a:rPr lang="en-US" sz="1200" dirty="0">
                <a:solidFill>
                  <a:srgbClr val="0F496F"/>
                </a:solidFill>
              </a:rPr>
              <a:t>We investigated whether form could positively impact our prediction.</a:t>
            </a:r>
          </a:p>
          <a:p>
            <a:r>
              <a:rPr lang="en-US" sz="1200" dirty="0">
                <a:solidFill>
                  <a:srgbClr val="0F496F"/>
                </a:solidFill>
              </a:rPr>
              <a:t>We generated all the probabilities of all the permutations for a team’s last 3 results.</a:t>
            </a:r>
          </a:p>
          <a:p>
            <a:r>
              <a:rPr lang="en-US" sz="1200" dirty="0">
                <a:solidFill>
                  <a:srgbClr val="0F496F"/>
                </a:solidFill>
              </a:rPr>
              <a:t>From these results, we deemed form as a good attribute to use in our prediction.</a:t>
            </a:r>
          </a:p>
        </p:txBody>
      </p:sp>
      <p:grpSp>
        <p:nvGrpSpPr>
          <p:cNvPr id="17" name="Group 16">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2" name="Straight Connector 17">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19">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21">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553699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62" name="Rectangle 46">
            <a:extLst>
              <a:ext uri="{FF2B5EF4-FFF2-40B4-BE49-F238E27FC236}">
                <a16:creationId xmlns:a16="http://schemas.microsoft.com/office/drawing/2014/main" id="{2BDB7F85-D796-4A23-94A0-EAB405E0B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CA3E8-B163-4626-AB15-C2F610CF26B4}"/>
              </a:ext>
            </a:extLst>
          </p:cNvPr>
          <p:cNvSpPr>
            <a:spLocks noGrp="1"/>
          </p:cNvSpPr>
          <p:nvPr>
            <p:ph type="title"/>
          </p:nvPr>
        </p:nvSpPr>
        <p:spPr>
          <a:xfrm>
            <a:off x="872507" y="224291"/>
            <a:ext cx="11014459" cy="1507067"/>
          </a:xfrm>
        </p:spPr>
        <p:txBody>
          <a:bodyPr>
            <a:normAutofit/>
          </a:bodyPr>
          <a:lstStyle/>
          <a:p>
            <a:pPr>
              <a:lnSpc>
                <a:spcPct val="90000"/>
              </a:lnSpc>
            </a:pPr>
            <a:r>
              <a:rPr lang="en-GB" sz="3300" dirty="0"/>
              <a:t>Data Transformation</a:t>
            </a:r>
          </a:p>
        </p:txBody>
      </p:sp>
      <p:sp>
        <p:nvSpPr>
          <p:cNvPr id="3" name="Content Placeholder 2">
            <a:extLst>
              <a:ext uri="{FF2B5EF4-FFF2-40B4-BE49-F238E27FC236}">
                <a16:creationId xmlns:a16="http://schemas.microsoft.com/office/drawing/2014/main" id="{3E3CE4C3-BF0A-4957-95D7-FBC24D682FEA}"/>
              </a:ext>
            </a:extLst>
          </p:cNvPr>
          <p:cNvSpPr>
            <a:spLocks noGrp="1"/>
          </p:cNvSpPr>
          <p:nvPr>
            <p:ph idx="1"/>
          </p:nvPr>
        </p:nvSpPr>
        <p:spPr>
          <a:xfrm>
            <a:off x="305033" y="1418253"/>
            <a:ext cx="7579549" cy="2369631"/>
          </a:xfrm>
        </p:spPr>
        <p:txBody>
          <a:bodyPr>
            <a:normAutofit fontScale="85000" lnSpcReduction="20000"/>
          </a:bodyPr>
          <a:lstStyle/>
          <a:p>
            <a:pPr lvl="1">
              <a:lnSpc>
                <a:spcPct val="90000"/>
              </a:lnSpc>
            </a:pPr>
            <a:r>
              <a:rPr lang="en-GB" dirty="0"/>
              <a:t>Based on our analysis we decided to generate the appropriate attributes.</a:t>
            </a:r>
          </a:p>
          <a:p>
            <a:pPr lvl="1">
              <a:lnSpc>
                <a:spcPct val="90000"/>
              </a:lnSpc>
            </a:pPr>
            <a:r>
              <a:rPr lang="en-GB" dirty="0"/>
              <a:t>Using Attribute Construction we constructed completely new features from attributes already in the dataset. </a:t>
            </a:r>
          </a:p>
          <a:p>
            <a:pPr lvl="1">
              <a:lnSpc>
                <a:spcPct val="90000"/>
              </a:lnSpc>
            </a:pPr>
            <a:r>
              <a:rPr lang="en-GB" dirty="0"/>
              <a:t>Form was an example of this. We used the date to find the teams last 3 games, and generated form based on these games. </a:t>
            </a:r>
          </a:p>
          <a:p>
            <a:pPr lvl="1">
              <a:lnSpc>
                <a:spcPct val="90000"/>
              </a:lnSpc>
            </a:pPr>
            <a:r>
              <a:rPr lang="en-GB" dirty="0"/>
              <a:t>We also used aggregation operations to aggregate the teams goal difference. </a:t>
            </a:r>
          </a:p>
          <a:p>
            <a:pPr lvl="1">
              <a:lnSpc>
                <a:spcPct val="90000"/>
              </a:lnSpc>
            </a:pPr>
            <a:r>
              <a:rPr lang="en-GB" dirty="0"/>
              <a:t>We also performed a correlation analysis on the transformed dataset to try and single out any redundancies in the dataset. </a:t>
            </a:r>
          </a:p>
        </p:txBody>
      </p:sp>
      <p:pic>
        <p:nvPicPr>
          <p:cNvPr id="8" name="Picture 7" descr="A screenshot of a cell phone&#10;&#10;Description generated with very high confidence">
            <a:extLst>
              <a:ext uri="{FF2B5EF4-FFF2-40B4-BE49-F238E27FC236}">
                <a16:creationId xmlns:a16="http://schemas.microsoft.com/office/drawing/2014/main" id="{6A1A6326-E1EF-40D6-9F2B-96FD8A13198B}"/>
              </a:ext>
            </a:extLst>
          </p:cNvPr>
          <p:cNvPicPr>
            <a:picLocks noChangeAspect="1"/>
          </p:cNvPicPr>
          <p:nvPr/>
        </p:nvPicPr>
        <p:blipFill rotWithShape="1">
          <a:blip r:embed="rId2"/>
          <a:srcRect l="3431" r="4" b="4"/>
          <a:stretch/>
        </p:blipFill>
        <p:spPr>
          <a:xfrm>
            <a:off x="8666392" y="1570272"/>
            <a:ext cx="2031505" cy="2534552"/>
          </a:xfrm>
          <a:prstGeom prst="rect">
            <a:avLst/>
          </a:prstGeom>
          <a:effectLst>
            <a:innerShdw blurRad="57150" dist="38100" dir="14460000">
              <a:prstClr val="black">
                <a:alpha val="70000"/>
              </a:prstClr>
            </a:innerShdw>
          </a:effectLst>
        </p:spPr>
      </p:pic>
      <p:grpSp>
        <p:nvGrpSpPr>
          <p:cNvPr id="63" name="Group 48">
            <a:extLst>
              <a:ext uri="{FF2B5EF4-FFF2-40B4-BE49-F238E27FC236}">
                <a16:creationId xmlns:a16="http://schemas.microsoft.com/office/drawing/2014/main" id="{77DDCDD8-143F-41FD-A4BE-4A424229FA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0" name="Straight Connector 49">
              <a:extLst>
                <a:ext uri="{FF2B5EF4-FFF2-40B4-BE49-F238E27FC236}">
                  <a16:creationId xmlns:a16="http://schemas.microsoft.com/office/drawing/2014/main" id="{097FB148-36BD-4DF5-AED7-F0EE776DC4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69E5424-8C76-4C97-BCC8-57D9EEF390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41D80E0-0C02-40B8-ACF6-95AB990377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91EB48E-ACE3-4132-B26B-4F49093F00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77CE3CAA-34A8-4268-9EA2-AC393E07F2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0" name="Picture 9">
            <a:extLst>
              <a:ext uri="{FF2B5EF4-FFF2-40B4-BE49-F238E27FC236}">
                <a16:creationId xmlns:a16="http://schemas.microsoft.com/office/drawing/2014/main" id="{E1267750-7EE4-41A3-A4FB-51BC03EC3C3C}"/>
              </a:ext>
            </a:extLst>
          </p:cNvPr>
          <p:cNvPicPr>
            <a:picLocks noChangeAspect="1"/>
          </p:cNvPicPr>
          <p:nvPr/>
        </p:nvPicPr>
        <p:blipFill>
          <a:blip r:embed="rId3"/>
          <a:stretch>
            <a:fillRect/>
          </a:stretch>
        </p:blipFill>
        <p:spPr>
          <a:xfrm>
            <a:off x="872507" y="3974798"/>
            <a:ext cx="7327690" cy="2303689"/>
          </a:xfrm>
          <a:prstGeom prst="rect">
            <a:avLst/>
          </a:prstGeom>
        </p:spPr>
      </p:pic>
    </p:spTree>
    <p:extLst>
      <p:ext uri="{BB962C8B-B14F-4D97-AF65-F5344CB8AC3E}">
        <p14:creationId xmlns:p14="http://schemas.microsoft.com/office/powerpoint/2010/main" val="2761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FC3BF2D-25C6-4594-8B55-8F1185219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CA3E8-B163-4626-AB15-C2F610CF26B4}"/>
              </a:ext>
            </a:extLst>
          </p:cNvPr>
          <p:cNvSpPr>
            <a:spLocks noGrp="1"/>
          </p:cNvSpPr>
          <p:nvPr>
            <p:ph type="title"/>
          </p:nvPr>
        </p:nvSpPr>
        <p:spPr>
          <a:xfrm>
            <a:off x="4534688" y="175623"/>
            <a:ext cx="7430889" cy="1507067"/>
          </a:xfrm>
        </p:spPr>
        <p:txBody>
          <a:bodyPr>
            <a:normAutofit/>
          </a:bodyPr>
          <a:lstStyle/>
          <a:p>
            <a:r>
              <a:rPr lang="en-GB" sz="3300" dirty="0"/>
              <a:t>Data Transformation</a:t>
            </a:r>
          </a:p>
        </p:txBody>
      </p:sp>
      <p:sp>
        <p:nvSpPr>
          <p:cNvPr id="39" name="Rectangle 23">
            <a:extLst>
              <a:ext uri="{FF2B5EF4-FFF2-40B4-BE49-F238E27FC236}">
                <a16:creationId xmlns:a16="http://schemas.microsoft.com/office/drawing/2014/main" id="{F7A12C12-F8D4-4AC9-84E1-E4F85BFAB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070923"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text&#10;&#10;Description generated with very high confidence">
            <a:extLst>
              <a:ext uri="{FF2B5EF4-FFF2-40B4-BE49-F238E27FC236}">
                <a16:creationId xmlns:a16="http://schemas.microsoft.com/office/drawing/2014/main" id="{3E0EECD3-1350-4CF9-B1B5-067F0A3FD5B0}"/>
              </a:ext>
            </a:extLst>
          </p:cNvPr>
          <p:cNvPicPr>
            <a:picLocks noChangeAspect="1"/>
          </p:cNvPicPr>
          <p:nvPr/>
        </p:nvPicPr>
        <p:blipFill>
          <a:blip r:embed="rId2"/>
          <a:stretch>
            <a:fillRect/>
          </a:stretch>
        </p:blipFill>
        <p:spPr>
          <a:xfrm>
            <a:off x="144725" y="148318"/>
            <a:ext cx="3864991" cy="3136749"/>
          </a:xfrm>
          <a:prstGeom prst="rect">
            <a:avLst/>
          </a:prstGeom>
        </p:spPr>
      </p:pic>
      <p:pic>
        <p:nvPicPr>
          <p:cNvPr id="7" name="Picture 6" descr="A screenshot of text&#10;&#10;Description generated with very high confidence">
            <a:extLst>
              <a:ext uri="{FF2B5EF4-FFF2-40B4-BE49-F238E27FC236}">
                <a16:creationId xmlns:a16="http://schemas.microsoft.com/office/drawing/2014/main" id="{0AF6A6F4-0907-49D4-A37F-C39DC61AD180}"/>
              </a:ext>
            </a:extLst>
          </p:cNvPr>
          <p:cNvPicPr>
            <a:picLocks noChangeAspect="1"/>
          </p:cNvPicPr>
          <p:nvPr/>
        </p:nvPicPr>
        <p:blipFill>
          <a:blip r:embed="rId3"/>
          <a:stretch>
            <a:fillRect/>
          </a:stretch>
        </p:blipFill>
        <p:spPr>
          <a:xfrm>
            <a:off x="144725" y="3429000"/>
            <a:ext cx="3864991" cy="3136749"/>
          </a:xfrm>
          <a:prstGeom prst="rect">
            <a:avLst/>
          </a:prstGeom>
        </p:spPr>
      </p:pic>
      <p:sp>
        <p:nvSpPr>
          <p:cNvPr id="3" name="Content Placeholder 2">
            <a:extLst>
              <a:ext uri="{FF2B5EF4-FFF2-40B4-BE49-F238E27FC236}">
                <a16:creationId xmlns:a16="http://schemas.microsoft.com/office/drawing/2014/main" id="{3E3CE4C3-BF0A-4957-95D7-FBC24D682FEA}"/>
              </a:ext>
            </a:extLst>
          </p:cNvPr>
          <p:cNvSpPr>
            <a:spLocks noGrp="1"/>
          </p:cNvSpPr>
          <p:nvPr>
            <p:ph idx="1"/>
          </p:nvPr>
        </p:nvSpPr>
        <p:spPr>
          <a:xfrm>
            <a:off x="4212472" y="1669627"/>
            <a:ext cx="6952234" cy="3615267"/>
          </a:xfrm>
        </p:spPr>
        <p:txBody>
          <a:bodyPr>
            <a:normAutofit/>
          </a:bodyPr>
          <a:lstStyle/>
          <a:p>
            <a:pPr lvl="1"/>
            <a:r>
              <a:rPr lang="en-GB" dirty="0"/>
              <a:t>We used a python script to generate our dataset with the appropriate attributes. </a:t>
            </a:r>
          </a:p>
          <a:p>
            <a:pPr lvl="1"/>
            <a:r>
              <a:rPr lang="en-GB" dirty="0"/>
              <a:t>The images displayed show how we generated goal and points difference for the home and away sides. </a:t>
            </a:r>
          </a:p>
          <a:p>
            <a:pPr lvl="1"/>
            <a:r>
              <a:rPr lang="en-GB" dirty="0"/>
              <a:t>We used max-min normalisation to perform a linear transformation of our data, both categorical and discrete. </a:t>
            </a:r>
          </a:p>
          <a:p>
            <a:pPr lvl="1"/>
            <a:r>
              <a:rPr lang="en-GB" dirty="0"/>
              <a:t>This helped reduce redundancy and allow data to be compared more easily. </a:t>
            </a:r>
          </a:p>
        </p:txBody>
      </p:sp>
      <p:grpSp>
        <p:nvGrpSpPr>
          <p:cNvPr id="40" name="Group 25">
            <a:extLst>
              <a:ext uri="{FF2B5EF4-FFF2-40B4-BE49-F238E27FC236}">
                <a16:creationId xmlns:a16="http://schemas.microsoft.com/office/drawing/2014/main" id="{8FD8AD14-0613-481A-BA78-CCA8DD1F3B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F36D0C6A-5417-49B9-A556-98633131BE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8727C4A-D172-4E5A-9D28-9C04CC829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3D19D09-0DC1-4FC2-B1AD-011ED90101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9016FDD-D596-484A-87E8-CC1E7BAD84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8D7E80C5-88F9-44F8-A8D1-0F2F223A76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3025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A3E8-B163-4626-AB15-C2F610CF26B4}"/>
              </a:ext>
            </a:extLst>
          </p:cNvPr>
          <p:cNvSpPr>
            <a:spLocks noGrp="1"/>
          </p:cNvSpPr>
          <p:nvPr>
            <p:ph type="title"/>
          </p:nvPr>
        </p:nvSpPr>
        <p:spPr>
          <a:xfrm>
            <a:off x="3576702" y="4515324"/>
            <a:ext cx="8534400" cy="1507067"/>
          </a:xfrm>
        </p:spPr>
        <p:txBody>
          <a:bodyPr>
            <a:normAutofit/>
          </a:bodyPr>
          <a:lstStyle/>
          <a:p>
            <a:r>
              <a:rPr lang="en-GB" dirty="0"/>
              <a:t>Data Integration – Premier League Standings</a:t>
            </a:r>
          </a:p>
        </p:txBody>
      </p:sp>
      <p:pic>
        <p:nvPicPr>
          <p:cNvPr id="7" name="Picture 6" descr="A close up of a street&#10;&#10;Description generated with high confidence">
            <a:extLst>
              <a:ext uri="{FF2B5EF4-FFF2-40B4-BE49-F238E27FC236}">
                <a16:creationId xmlns:a16="http://schemas.microsoft.com/office/drawing/2014/main" id="{F59C0CE2-6B21-48D7-9DF6-2A781A5A5BD5}"/>
              </a:ext>
            </a:extLst>
          </p:cNvPr>
          <p:cNvPicPr>
            <a:picLocks noChangeAspect="1"/>
          </p:cNvPicPr>
          <p:nvPr/>
        </p:nvPicPr>
        <p:blipFill>
          <a:blip r:embed="rId2"/>
          <a:stretch>
            <a:fillRect/>
          </a:stretch>
        </p:blipFill>
        <p:spPr>
          <a:xfrm>
            <a:off x="1427584" y="394607"/>
            <a:ext cx="1361232" cy="6023721"/>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3E3CE4C3-BF0A-4957-95D7-FBC24D682FEA}"/>
              </a:ext>
            </a:extLst>
          </p:cNvPr>
          <p:cNvSpPr>
            <a:spLocks noGrp="1"/>
          </p:cNvSpPr>
          <p:nvPr>
            <p:ph idx="1"/>
          </p:nvPr>
        </p:nvSpPr>
        <p:spPr>
          <a:xfrm>
            <a:off x="4325696" y="733647"/>
            <a:ext cx="6593129" cy="3575884"/>
          </a:xfrm>
        </p:spPr>
        <p:txBody>
          <a:bodyPr>
            <a:normAutofit/>
          </a:bodyPr>
          <a:lstStyle/>
          <a:p>
            <a:pPr lvl="1"/>
            <a:r>
              <a:rPr lang="en-GB" dirty="0"/>
              <a:t>Created our own dataset that pertained to Premier League Standings for the relevant years.</a:t>
            </a:r>
          </a:p>
          <a:p>
            <a:pPr lvl="1"/>
            <a:r>
              <a:rPr lang="en-GB" dirty="0"/>
              <a:t>Contains data for all 46 teams that participated in that time.</a:t>
            </a:r>
          </a:p>
          <a:p>
            <a:pPr lvl="1"/>
            <a:r>
              <a:rPr lang="en-GB" dirty="0"/>
              <a:t>Potential attribute - difference in league position from the previous year as an attribute in our prediction.</a:t>
            </a:r>
          </a:p>
          <a:p>
            <a:pPr lvl="1"/>
            <a:r>
              <a:rPr lang="en-GB" dirty="0"/>
              <a:t>Performed correlation analysis (Pearson) to ensure we were not introducing a redundancy into our dataset.</a:t>
            </a:r>
          </a:p>
          <a:p>
            <a:pPr lvl="1"/>
            <a:endParaRPr lang="en-GB" dirty="0"/>
          </a:p>
        </p:txBody>
      </p:sp>
    </p:spTree>
    <p:extLst>
      <p:ext uri="{BB962C8B-B14F-4D97-AF65-F5344CB8AC3E}">
        <p14:creationId xmlns:p14="http://schemas.microsoft.com/office/powerpoint/2010/main" val="118659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A3E8-B163-4626-AB15-C2F610CF26B4}"/>
              </a:ext>
            </a:extLst>
          </p:cNvPr>
          <p:cNvSpPr>
            <a:spLocks noGrp="1"/>
          </p:cNvSpPr>
          <p:nvPr>
            <p:ph type="title"/>
          </p:nvPr>
        </p:nvSpPr>
        <p:spPr>
          <a:xfrm>
            <a:off x="342678" y="213176"/>
            <a:ext cx="7886200" cy="1298401"/>
          </a:xfrm>
        </p:spPr>
        <p:txBody>
          <a:bodyPr>
            <a:normAutofit/>
          </a:bodyPr>
          <a:lstStyle/>
          <a:p>
            <a:r>
              <a:rPr lang="en-GB" dirty="0"/>
              <a:t>Conclusions</a:t>
            </a:r>
          </a:p>
        </p:txBody>
      </p:sp>
      <p:pic>
        <p:nvPicPr>
          <p:cNvPr id="5" name="Picture 4" descr="A picture containing wall&#10;&#10;Description generated with high confidence">
            <a:extLst>
              <a:ext uri="{FF2B5EF4-FFF2-40B4-BE49-F238E27FC236}">
                <a16:creationId xmlns:a16="http://schemas.microsoft.com/office/drawing/2014/main" id="{43E92EC6-E36C-42BA-942E-B5711F6ECB82}"/>
              </a:ext>
            </a:extLst>
          </p:cNvPr>
          <p:cNvPicPr>
            <a:picLocks noChangeAspect="1"/>
          </p:cNvPicPr>
          <p:nvPr/>
        </p:nvPicPr>
        <p:blipFill>
          <a:blip r:embed="rId2"/>
          <a:stretch>
            <a:fillRect/>
          </a:stretch>
        </p:blipFill>
        <p:spPr>
          <a:xfrm>
            <a:off x="307129" y="2186510"/>
            <a:ext cx="6934702" cy="1907042"/>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3E3CE4C3-BF0A-4957-95D7-FBC24D682FEA}"/>
              </a:ext>
            </a:extLst>
          </p:cNvPr>
          <p:cNvSpPr>
            <a:spLocks noGrp="1"/>
          </p:cNvSpPr>
          <p:nvPr>
            <p:ph idx="1"/>
          </p:nvPr>
        </p:nvSpPr>
        <p:spPr>
          <a:xfrm>
            <a:off x="7102405" y="359830"/>
            <a:ext cx="4419171" cy="4295552"/>
          </a:xfrm>
        </p:spPr>
        <p:txBody>
          <a:bodyPr>
            <a:normAutofit/>
          </a:bodyPr>
          <a:lstStyle/>
          <a:p>
            <a:pPr lvl="1"/>
            <a:r>
              <a:rPr lang="en-US" dirty="0">
                <a:latin typeface="Helvetica" charset="0"/>
                <a:ea typeface="Helvetica" charset="0"/>
                <a:cs typeface="Helvetica" charset="0"/>
              </a:rPr>
              <a:t>Based on our analysis of the data we generated from transformation and integration, we have identified some key attributes which will be central to our prediction algorithm</a:t>
            </a:r>
          </a:p>
          <a:p>
            <a:pPr lvl="1"/>
            <a:r>
              <a:rPr lang="en-GB" dirty="0"/>
              <a:t>We feel we now have a set of attributes that are suitable for a classification algorithm such as K Nearest Neighbour or a Decision Tree.</a:t>
            </a:r>
          </a:p>
        </p:txBody>
      </p:sp>
      <p:sp>
        <p:nvSpPr>
          <p:cNvPr id="6" name="Rectangle 5">
            <a:extLst>
              <a:ext uri="{FF2B5EF4-FFF2-40B4-BE49-F238E27FC236}">
                <a16:creationId xmlns:a16="http://schemas.microsoft.com/office/drawing/2014/main" id="{03C62D19-B298-47BE-A54F-7BFFEA3012C8}"/>
              </a:ext>
            </a:extLst>
          </p:cNvPr>
          <p:cNvSpPr/>
          <p:nvPr/>
        </p:nvSpPr>
        <p:spPr>
          <a:xfrm>
            <a:off x="-283760" y="1765712"/>
            <a:ext cx="3416320" cy="369332"/>
          </a:xfrm>
          <a:prstGeom prst="rect">
            <a:avLst/>
          </a:prstGeom>
        </p:spPr>
        <p:txBody>
          <a:bodyPr wrap="none">
            <a:spAutoFit/>
          </a:bodyPr>
          <a:lstStyle/>
          <a:p>
            <a:pPr lvl="1"/>
            <a:r>
              <a:rPr lang="en-US" dirty="0">
                <a:latin typeface="Helvetica" charset="0"/>
                <a:ea typeface="Helvetica" charset="0"/>
                <a:cs typeface="Helvetica" charset="0"/>
              </a:rPr>
              <a:t>Our dataset went from this:</a:t>
            </a:r>
          </a:p>
        </p:txBody>
      </p:sp>
      <p:sp>
        <p:nvSpPr>
          <p:cNvPr id="7" name="Rectangle 6">
            <a:extLst>
              <a:ext uri="{FF2B5EF4-FFF2-40B4-BE49-F238E27FC236}">
                <a16:creationId xmlns:a16="http://schemas.microsoft.com/office/drawing/2014/main" id="{CEF41B1C-C13A-492B-B2DC-0EC19D245573}"/>
              </a:ext>
            </a:extLst>
          </p:cNvPr>
          <p:cNvSpPr/>
          <p:nvPr/>
        </p:nvSpPr>
        <p:spPr>
          <a:xfrm>
            <a:off x="-283760" y="4093552"/>
            <a:ext cx="1377365" cy="369332"/>
          </a:xfrm>
          <a:prstGeom prst="rect">
            <a:avLst/>
          </a:prstGeom>
        </p:spPr>
        <p:txBody>
          <a:bodyPr wrap="none">
            <a:spAutoFit/>
          </a:bodyPr>
          <a:lstStyle/>
          <a:p>
            <a:pPr lvl="1"/>
            <a:r>
              <a:rPr lang="en-US" dirty="0">
                <a:latin typeface="Helvetica" charset="0"/>
                <a:ea typeface="Helvetica" charset="0"/>
                <a:cs typeface="Helvetica" charset="0"/>
              </a:rPr>
              <a:t>To this:</a:t>
            </a:r>
          </a:p>
        </p:txBody>
      </p:sp>
      <p:pic>
        <p:nvPicPr>
          <p:cNvPr id="9" name="Picture 8">
            <a:extLst>
              <a:ext uri="{FF2B5EF4-FFF2-40B4-BE49-F238E27FC236}">
                <a16:creationId xmlns:a16="http://schemas.microsoft.com/office/drawing/2014/main" id="{86F3B70D-A5CF-428E-8748-639B6C971CDD}"/>
              </a:ext>
            </a:extLst>
          </p:cNvPr>
          <p:cNvPicPr>
            <a:picLocks noChangeAspect="1"/>
          </p:cNvPicPr>
          <p:nvPr/>
        </p:nvPicPr>
        <p:blipFill>
          <a:blip r:embed="rId3"/>
          <a:stretch>
            <a:fillRect/>
          </a:stretch>
        </p:blipFill>
        <p:spPr>
          <a:xfrm>
            <a:off x="342678" y="4547170"/>
            <a:ext cx="6934701" cy="2007422"/>
          </a:xfrm>
          <a:prstGeom prst="rect">
            <a:avLst/>
          </a:prstGeom>
        </p:spPr>
      </p:pic>
    </p:spTree>
    <p:extLst>
      <p:ext uri="{BB962C8B-B14F-4D97-AF65-F5344CB8AC3E}">
        <p14:creationId xmlns:p14="http://schemas.microsoft.com/office/powerpoint/2010/main" val="192942265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367</TotalTime>
  <Words>550</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Helvetica</vt:lpstr>
      <vt:lpstr>Wingdings 3</vt:lpstr>
      <vt:lpstr>Slice</vt:lpstr>
      <vt:lpstr>Predicting The Winning Team – Data Transformation &amp; Integration</vt:lpstr>
      <vt:lpstr>Our Datasets</vt:lpstr>
      <vt:lpstr>Attribute Analysis –  Aggregate win percentage </vt:lpstr>
      <vt:lpstr>Attribute Analysis – Points Difference </vt:lpstr>
      <vt:lpstr>Attribute Analysis - Form</vt:lpstr>
      <vt:lpstr>Data Transformation</vt:lpstr>
      <vt:lpstr>Data Transformation</vt:lpstr>
      <vt:lpstr>Data Integration – Premier League Standings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Winning Team – Data Transformation &amp; Integration</dc:title>
  <dc:creator>Cathal</dc:creator>
  <cp:lastModifiedBy>Cathal</cp:lastModifiedBy>
  <cp:revision>27</cp:revision>
  <dcterms:created xsi:type="dcterms:W3CDTF">2018-10-31T18:39:37Z</dcterms:created>
  <dcterms:modified xsi:type="dcterms:W3CDTF">2018-11-02T18:52:27Z</dcterms:modified>
</cp:coreProperties>
</file>