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69" r:id="rId5"/>
    <p:sldId id="273" r:id="rId6"/>
    <p:sldId id="274" r:id="rId7"/>
    <p:sldId id="266" r:id="rId8"/>
    <p:sldId id="275" r:id="rId9"/>
    <p:sldId id="268" r:id="rId10"/>
    <p:sldId id="260" r:id="rId11"/>
    <p:sldId id="27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0" autoAdjust="0"/>
    <p:restoredTop sz="96242" autoAdjust="0"/>
  </p:normalViewPr>
  <p:slideViewPr>
    <p:cSldViewPr snapToGrid="0">
      <p:cViewPr varScale="1">
        <p:scale>
          <a:sx n="119" d="100"/>
          <a:sy n="119" d="100"/>
        </p:scale>
        <p:origin x="53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7A03-A9F2-4E17-991F-860A4ABDD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9256494" cy="2971801"/>
          </a:xfrm>
        </p:spPr>
        <p:txBody>
          <a:bodyPr>
            <a:normAutofit fontScale="90000"/>
          </a:bodyPr>
          <a:lstStyle/>
          <a:p>
            <a:r>
              <a:rPr lang="en-GB" dirty="0"/>
              <a:t>Predicting The Winning Team In A premier league game</a:t>
            </a:r>
            <a:br>
              <a:rPr lang="en-GB" dirty="0"/>
            </a:b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Data Transformation &amp;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6BDFE-FE02-4021-8BCC-9B871E18E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Cathal Hughes &amp; Russell Brady – Group 40</a:t>
            </a:r>
          </a:p>
        </p:txBody>
      </p:sp>
    </p:spTree>
    <p:extLst>
      <p:ext uri="{BB962C8B-B14F-4D97-AF65-F5344CB8AC3E}">
        <p14:creationId xmlns:p14="http://schemas.microsoft.com/office/powerpoint/2010/main" val="4084817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46">
            <a:extLst>
              <a:ext uri="{FF2B5EF4-FFF2-40B4-BE49-F238E27FC236}">
                <a16:creationId xmlns:a16="http://schemas.microsoft.com/office/drawing/2014/main" id="{2BDB7F85-D796-4A23-94A0-EAB405E0B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CA3E8-B163-4626-AB15-C2F610CF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960" y="220298"/>
            <a:ext cx="11014459" cy="10451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300" dirty="0"/>
              <a:t>Correlation Coefficient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CE4C3-BF0A-4957-95D7-FBC24D682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33" y="1418253"/>
            <a:ext cx="7579549" cy="2369631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GB" dirty="0"/>
              <a:t>Analysis of relationship between all attributes after individual attribute analysis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Redundancy detection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Removal of unnecessary attributes</a:t>
            </a:r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A1A6326-E1EF-40D6-9F2B-96FD8A1319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1" r="4" b="4"/>
          <a:stretch/>
        </p:blipFill>
        <p:spPr>
          <a:xfrm>
            <a:off x="8666392" y="1570272"/>
            <a:ext cx="2031505" cy="2534552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63" name="Group 48">
            <a:extLst>
              <a:ext uri="{FF2B5EF4-FFF2-40B4-BE49-F238E27FC236}">
                <a16:creationId xmlns:a16="http://schemas.microsoft.com/office/drawing/2014/main" id="{77DDCDD8-143F-41FD-A4BE-4A424229F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97FB148-36BD-4DF5-AED7-F0EE776D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69E5424-8C76-4C97-BCC8-57D9EEF390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41D80E0-0C02-40B8-ACF6-95AB99037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91EB48E-ACE3-4132-B26B-4F49093F0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7CE3CAA-34A8-4268-9EA2-AC393E07F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1267750-7EE4-41A3-A4FB-51BC03EC3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07" y="3974798"/>
            <a:ext cx="7327690" cy="230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A986-61EC-4E98-9A7C-66A7BBA1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580" y="220579"/>
            <a:ext cx="8534400" cy="965646"/>
          </a:xfrm>
        </p:spPr>
        <p:txBody>
          <a:bodyPr/>
          <a:lstStyle/>
          <a:p>
            <a:r>
              <a:rPr lang="en-GB" dirty="0"/>
              <a:t>Normalisation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A2BE-E1A1-4003-BD7A-466D02169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580" y="1282477"/>
            <a:ext cx="8534400" cy="3615267"/>
          </a:xfrm>
        </p:spPr>
        <p:txBody>
          <a:bodyPr/>
          <a:lstStyle/>
          <a:p>
            <a:r>
              <a:rPr lang="en-GB" dirty="0"/>
              <a:t>We implemented normalisation on continuous data</a:t>
            </a:r>
          </a:p>
          <a:p>
            <a:r>
              <a:rPr lang="en-GB" dirty="0"/>
              <a:t>Attributes of different units – goals, points, league position</a:t>
            </a:r>
          </a:p>
          <a:p>
            <a:r>
              <a:rPr lang="en-GB" dirty="0"/>
              <a:t>If you have outliers in your data set, normalizing your data will certainly scale the “normal” data to a very small interval</a:t>
            </a:r>
          </a:p>
          <a:p>
            <a:r>
              <a:rPr lang="en-GB" dirty="0"/>
              <a:t>Used Decimal Scaling </a:t>
            </a:r>
          </a:p>
          <a:p>
            <a:r>
              <a:rPr lang="en-GB" dirty="0"/>
              <a:t> Should we normalise?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3740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A3E8-B163-4626-AB15-C2F610CF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78" y="213176"/>
            <a:ext cx="7886200" cy="1298401"/>
          </a:xfrm>
        </p:spPr>
        <p:txBody>
          <a:bodyPr>
            <a:normAutofit/>
          </a:bodyPr>
          <a:lstStyle/>
          <a:p>
            <a:r>
              <a:rPr lang="en-GB" dirty="0"/>
              <a:t>Conclusion</a:t>
            </a:r>
          </a:p>
        </p:txBody>
      </p:sp>
      <p:pic>
        <p:nvPicPr>
          <p:cNvPr id="5" name="Picture 4" descr="A picture containing wall&#10;&#10;Description generated with high confidence">
            <a:extLst>
              <a:ext uri="{FF2B5EF4-FFF2-40B4-BE49-F238E27FC236}">
                <a16:creationId xmlns:a16="http://schemas.microsoft.com/office/drawing/2014/main" id="{43E92EC6-E36C-42BA-942E-B5711F6EC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87" y="4952105"/>
            <a:ext cx="5943891" cy="1634569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CE4C3-BF0A-4957-95D7-FBC24D682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087" y="1108229"/>
            <a:ext cx="11150660" cy="3444203"/>
          </a:xfrm>
        </p:spPr>
        <p:txBody>
          <a:bodyPr>
            <a:normAutofit/>
          </a:bodyPr>
          <a:lstStyle/>
          <a:p>
            <a:pPr lvl="1"/>
            <a:r>
              <a:rPr lang="en-GB" dirty="0">
                <a:latin typeface="Helvetica" charset="0"/>
                <a:ea typeface="Helvetica" charset="0"/>
                <a:cs typeface="Helvetica" charset="0"/>
              </a:rPr>
              <a:t>What we learned:</a:t>
            </a:r>
          </a:p>
          <a:p>
            <a:pPr lvl="2"/>
            <a:r>
              <a:rPr lang="en-GB" dirty="0">
                <a:latin typeface="Helvetica" charset="0"/>
                <a:ea typeface="Helvetica" charset="0"/>
                <a:cs typeface="Helvetica" charset="0"/>
              </a:rPr>
              <a:t>Attributes in dataset may not be relevant on their own </a:t>
            </a:r>
          </a:p>
          <a:p>
            <a:pPr lvl="2"/>
            <a:r>
              <a:rPr lang="en-GB" dirty="0">
                <a:latin typeface="Helvetica" charset="0"/>
                <a:ea typeface="Helvetica" charset="0"/>
                <a:cs typeface="Helvetica" charset="0"/>
              </a:rPr>
              <a:t>Attribute construction and aggregation reveals relationships and discover missing information</a:t>
            </a:r>
          </a:p>
          <a:p>
            <a:pPr lvl="2"/>
            <a:r>
              <a:rPr lang="en-GB" dirty="0">
                <a:latin typeface="Helvetica" charset="0"/>
                <a:ea typeface="Helvetica" charset="0"/>
                <a:cs typeface="Helvetica" charset="0"/>
              </a:rPr>
              <a:t>Normalisation may not be the best solution</a:t>
            </a:r>
          </a:p>
          <a:p>
            <a:pPr lvl="2"/>
            <a:r>
              <a:rPr lang="en-GB" dirty="0">
                <a:latin typeface="Helvetica" charset="0"/>
                <a:ea typeface="Helvetica" charset="0"/>
                <a:cs typeface="Helvetica" charset="0"/>
              </a:rPr>
              <a:t>Attributes may be redundant – Goal Diff and Points</a:t>
            </a:r>
          </a:p>
          <a:p>
            <a:pPr lvl="1"/>
            <a:r>
              <a:rPr lang="en-GB" dirty="0">
                <a:latin typeface="Helvetica" charset="0"/>
                <a:ea typeface="Helvetica" charset="0"/>
                <a:cs typeface="Helvetica" charset="0"/>
              </a:rPr>
              <a:t>Implementing transformation and integration techniques has completely changed our 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C62D19-B298-47BE-A54F-7BFFEA3012C8}"/>
              </a:ext>
            </a:extLst>
          </p:cNvPr>
          <p:cNvSpPr/>
          <p:nvPr/>
        </p:nvSpPr>
        <p:spPr>
          <a:xfrm>
            <a:off x="-283760" y="4550594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Initial Dataset: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F41B1C-C13A-492B-B2DC-0EC19D245573}"/>
              </a:ext>
            </a:extLst>
          </p:cNvPr>
          <p:cNvSpPr/>
          <p:nvPr/>
        </p:nvSpPr>
        <p:spPr>
          <a:xfrm>
            <a:off x="5834670" y="4550594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Final Dataset: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F3B70D-A5CF-428E-8748-639B6C971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131" y="4952106"/>
            <a:ext cx="5646669" cy="163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2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A3E8-B163-4626-AB15-C2F610CF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89966"/>
            <a:ext cx="3643435" cy="1001424"/>
          </a:xfrm>
        </p:spPr>
        <p:txBody>
          <a:bodyPr>
            <a:normAutofit/>
          </a:bodyPr>
          <a:lstStyle/>
          <a:p>
            <a:r>
              <a:rPr lang="en-GB" dirty="0"/>
              <a:t>Our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CE4C3-BF0A-4957-95D7-FBC24D682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966174"/>
            <a:ext cx="7195828" cy="3588072"/>
          </a:xfrm>
        </p:spPr>
        <p:txBody>
          <a:bodyPr>
            <a:normAutofit/>
          </a:bodyPr>
          <a:lstStyle/>
          <a:p>
            <a:r>
              <a:rPr lang="en-GB" dirty="0"/>
              <a:t>Premier League Games Datasets – 2000/01 to 2017/18 – from football-data.co.uk – 18 separate datasets</a:t>
            </a:r>
          </a:p>
          <a:p>
            <a:r>
              <a:rPr lang="en-GB" dirty="0"/>
              <a:t>This dataset contains information about every premier league game from this time period.</a:t>
            </a:r>
          </a:p>
          <a:p>
            <a:r>
              <a:rPr lang="en-GB" dirty="0"/>
              <a:t>The number of attributes in these datasets ranged from 28 to 65.</a:t>
            </a:r>
          </a:p>
          <a:p>
            <a:r>
              <a:rPr lang="en-GB" dirty="0"/>
              <a:t>Lots of irrelevant data – in–game stats, bookies odds</a:t>
            </a:r>
          </a:p>
        </p:txBody>
      </p:sp>
      <p:pic>
        <p:nvPicPr>
          <p:cNvPr id="6" name="Picture 5" descr="A picture containing wall&#10;&#10;Description generated with high confidence">
            <a:extLst>
              <a:ext uri="{FF2B5EF4-FFF2-40B4-BE49-F238E27FC236}">
                <a16:creationId xmlns:a16="http://schemas.microsoft.com/office/drawing/2014/main" id="{EABF7FB9-AB7A-4BC9-9AC0-E7B92CC3B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4339014"/>
            <a:ext cx="9672266" cy="222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6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EF05-B82D-40DE-AD78-65CC8444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17" y="104274"/>
            <a:ext cx="9919620" cy="1507067"/>
          </a:xfrm>
        </p:spPr>
        <p:txBody>
          <a:bodyPr/>
          <a:lstStyle/>
          <a:p>
            <a:r>
              <a:rPr lang="en-GB" dirty="0"/>
              <a:t>Why did we Choose This Workshop?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5F8F7-6424-4236-B1B8-0CD2F70FE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917" y="1536032"/>
            <a:ext cx="8534400" cy="3615267"/>
          </a:xfrm>
        </p:spPr>
        <p:txBody>
          <a:bodyPr/>
          <a:lstStyle/>
          <a:p>
            <a:r>
              <a:rPr lang="en-GB" dirty="0"/>
              <a:t>Our initial dataset had no attributes that we could use directly to make a prediction.</a:t>
            </a:r>
          </a:p>
          <a:p>
            <a:r>
              <a:rPr lang="en-GB" dirty="0"/>
              <a:t>Techniques outlined in this workshop would allow us to create relevant attributes – aggregation/attribute construction </a:t>
            </a:r>
          </a:p>
          <a:p>
            <a:r>
              <a:rPr lang="en-GB" dirty="0"/>
              <a:t>As the data was in raw form – potentially needed to use normalisation</a:t>
            </a:r>
          </a:p>
          <a:p>
            <a:r>
              <a:rPr lang="en-GB" dirty="0"/>
              <a:t>We had 18 datasets – these need to be integrated.</a:t>
            </a:r>
          </a:p>
        </p:txBody>
      </p:sp>
    </p:spTree>
    <p:extLst>
      <p:ext uri="{BB962C8B-B14F-4D97-AF65-F5344CB8AC3E}">
        <p14:creationId xmlns:p14="http://schemas.microsoft.com/office/powerpoint/2010/main" val="354074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18D2-AB1D-4649-83D3-FBA67FB9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01735"/>
            <a:ext cx="6102470" cy="969340"/>
          </a:xfrm>
        </p:spPr>
        <p:txBody>
          <a:bodyPr>
            <a:normAutofit/>
          </a:bodyPr>
          <a:lstStyle/>
          <a:p>
            <a:r>
              <a:rPr lang="en-US" dirty="0"/>
              <a:t>Possible Attributes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99E1B-51BF-47FC-96D2-8C5E5ECFB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26849"/>
            <a:ext cx="8443746" cy="347782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We removed attributes that we didn’t want to include in the prediction – in-game stats, bookies odds</a:t>
            </a:r>
          </a:p>
          <a:p>
            <a:pPr>
              <a:lnSpc>
                <a:spcPct val="90000"/>
              </a:lnSpc>
            </a:pPr>
            <a:r>
              <a:rPr lang="en-GB" dirty="0"/>
              <a:t>We still had no clear attributes to make a prediction with.</a:t>
            </a:r>
          </a:p>
          <a:p>
            <a:pPr>
              <a:lnSpc>
                <a:spcPct val="90000"/>
              </a:lnSpc>
            </a:pPr>
            <a:r>
              <a:rPr lang="en-GB" dirty="0"/>
              <a:t>Data transformation techniques - generate some attributes.</a:t>
            </a:r>
          </a:p>
          <a:p>
            <a:pPr>
              <a:lnSpc>
                <a:spcPct val="90000"/>
              </a:lnSpc>
            </a:pPr>
            <a:r>
              <a:rPr lang="en-GB" dirty="0"/>
              <a:t>Aggregation - Date, Full Time Result, Goals Scored etc – Home Team Points, Away Team Points</a:t>
            </a:r>
          </a:p>
          <a:p>
            <a:pPr>
              <a:lnSpc>
                <a:spcPct val="90000"/>
              </a:lnSpc>
            </a:pPr>
            <a:r>
              <a:rPr lang="en-US" dirty="0"/>
              <a:t>Attribute Construction – Generate Form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1A3CACC-56D0-411D-952C-84C576754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4718463"/>
            <a:ext cx="7195828" cy="174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8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FB7D7-8B7C-47AB-A19A-681B2D242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612" y="172006"/>
            <a:ext cx="5627158" cy="1507067"/>
          </a:xfrm>
        </p:spPr>
        <p:txBody>
          <a:bodyPr>
            <a:normAutofit/>
          </a:bodyPr>
          <a:lstStyle/>
          <a:p>
            <a:r>
              <a:rPr lang="en-GB" dirty="0"/>
              <a:t>Data transformation - Aggregation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AEC179C-ADD3-4EBE-9F23-8F1AB7FB88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335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B78E7-8690-4399-9350-62F45BF6F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772" y="1155699"/>
            <a:ext cx="6626072" cy="3615267"/>
          </a:xfrm>
        </p:spPr>
        <p:txBody>
          <a:bodyPr>
            <a:normAutofit/>
          </a:bodyPr>
          <a:lstStyle/>
          <a:p>
            <a:r>
              <a:rPr lang="en-GB" dirty="0"/>
              <a:t>Carry out transformation across all 18 datasets.</a:t>
            </a:r>
          </a:p>
          <a:p>
            <a:r>
              <a:rPr lang="en-GB" dirty="0"/>
              <a:t>Then integrate them.</a:t>
            </a:r>
          </a:p>
          <a:p>
            <a:r>
              <a:rPr lang="en-GB" dirty="0"/>
              <a:t>Easier to create attributes year by year.</a:t>
            </a:r>
          </a:p>
          <a:p>
            <a:r>
              <a:rPr lang="en-GB" dirty="0"/>
              <a:t>Arduous Process – as each attribute needed to abide by the date</a:t>
            </a:r>
          </a:p>
          <a:p>
            <a:r>
              <a:rPr lang="en-GB" dirty="0"/>
              <a:t>HTGD ATGD Code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A close up of a keyboard&#10;&#10;Description generated with very high confidence">
            <a:extLst>
              <a:ext uri="{FF2B5EF4-FFF2-40B4-BE49-F238E27FC236}">
                <a16:creationId xmlns:a16="http://schemas.microsoft.com/office/drawing/2014/main" id="{0BDD3AED-492F-41BA-8F5F-CD4221A1A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744" y="3683001"/>
            <a:ext cx="1853246" cy="286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25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ED2D7C63-562A-41C7-892E-0C73F5D59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F768E-9BEA-458F-BA03-0369B7F79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8370" y="220928"/>
            <a:ext cx="6159273" cy="1268411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Data Transformation – Attribute Construction</a:t>
            </a: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361B9C96-C6C0-4F1A-9CA3-93BC6B9BB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9831" y="2092702"/>
            <a:ext cx="6167930" cy="1947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 dirty="0"/>
              <a:t>Form generated from FTR</a:t>
            </a:r>
          </a:p>
          <a:p>
            <a:r>
              <a:rPr lang="en-US" sz="2100" dirty="0"/>
              <a:t>New feature is constructed </a:t>
            </a:r>
          </a:p>
          <a:p>
            <a:r>
              <a:rPr lang="en-US" sz="2100" dirty="0"/>
              <a:t>Similar to aggregation, but not a summarization</a:t>
            </a:r>
          </a:p>
        </p:txBody>
      </p:sp>
      <p:pic>
        <p:nvPicPr>
          <p:cNvPr id="30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5E9E5F9-492A-4E51-BA6F-29529FB74A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71" b="5"/>
          <a:stretch/>
        </p:blipFill>
        <p:spPr>
          <a:xfrm>
            <a:off x="20" y="10"/>
            <a:ext cx="4639713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6DF25E23-BE15-4E36-A700-59F0CE8C5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CE9353A-F333-4305-BED0-D126D75F5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5D1D327-6D34-4AB1-BBCB-FFD18B92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3D4CCB5-F27F-4868-B1D4-55D8654F0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5F00F96-8833-4C32-AD31-05286BC80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22EE3D4-FE2C-4B01-BC8C-3CE2C6CC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0959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A3E8-B163-4626-AB15-C2F610CF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83" y="37578"/>
            <a:ext cx="11490385" cy="1507067"/>
          </a:xfrm>
        </p:spPr>
        <p:txBody>
          <a:bodyPr>
            <a:normAutofit/>
          </a:bodyPr>
          <a:lstStyle/>
          <a:p>
            <a:r>
              <a:rPr lang="en-GB" dirty="0"/>
              <a:t>Data Integration – Premier League Standings</a:t>
            </a:r>
          </a:p>
        </p:txBody>
      </p:sp>
      <p:pic>
        <p:nvPicPr>
          <p:cNvPr id="7" name="Picture 6" descr="A close up of a street&#10;&#10;Description generated with high confidence">
            <a:extLst>
              <a:ext uri="{FF2B5EF4-FFF2-40B4-BE49-F238E27FC236}">
                <a16:creationId xmlns:a16="http://schemas.microsoft.com/office/drawing/2014/main" id="{F59C0CE2-6B21-48D7-9DF6-2A781A5A5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09" y="1544645"/>
            <a:ext cx="1108506" cy="490535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CE4C3-BF0A-4957-95D7-FBC24D682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1673" y="1368868"/>
            <a:ext cx="6593129" cy="3575884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Dataset with Premier League Standings for each team in last 18 years. </a:t>
            </a:r>
          </a:p>
          <a:p>
            <a:pPr lvl="1"/>
            <a:r>
              <a:rPr lang="en-GB" dirty="0"/>
              <a:t>Difference in league position – previous year</a:t>
            </a:r>
          </a:p>
          <a:p>
            <a:pPr lvl="1"/>
            <a:r>
              <a:rPr lang="en-GB" dirty="0"/>
              <a:t>Dealing with Null values</a:t>
            </a:r>
          </a:p>
          <a:p>
            <a:pPr lvl="1"/>
            <a:r>
              <a:rPr lang="en-GB" dirty="0"/>
              <a:t>Correlation analysis (Pearson) - ensure we were not introducing a redundancy into our dataset.</a:t>
            </a:r>
          </a:p>
        </p:txBody>
      </p:sp>
      <p:pic>
        <p:nvPicPr>
          <p:cNvPr id="5" name="Picture 4" descr="A picture containing wall, indoor, sky&#10;&#10;Description generated with very high confidence">
            <a:extLst>
              <a:ext uri="{FF2B5EF4-FFF2-40B4-BE49-F238E27FC236}">
                <a16:creationId xmlns:a16="http://schemas.microsoft.com/office/drawing/2014/main" id="{909F097A-F2CB-4A58-B21D-E78760FD1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30" y="5046506"/>
            <a:ext cx="6360214" cy="1403497"/>
          </a:xfrm>
          <a:prstGeom prst="rect">
            <a:avLst/>
          </a:prstGeom>
        </p:spPr>
      </p:pic>
      <p:pic>
        <p:nvPicPr>
          <p:cNvPr id="8" name="Picture 7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37F7D3B8-E224-48E7-9270-0565345A2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6627" y="1457864"/>
            <a:ext cx="2681690" cy="379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90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6059B1E-C75A-4F74-85BA-E6FC371D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38" y="99817"/>
            <a:ext cx="11455687" cy="1507067"/>
          </a:xfrm>
        </p:spPr>
        <p:txBody>
          <a:bodyPr>
            <a:normAutofit/>
          </a:bodyPr>
          <a:lstStyle/>
          <a:p>
            <a:r>
              <a:rPr lang="en-GB" dirty="0"/>
              <a:t>Data Integration – Premier League Results 2000/01 – 2017/18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60D6CC-252E-47C8-8F5F-33998770EA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287" y="4018555"/>
            <a:ext cx="4684144" cy="2465132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9607874-F9EB-49DA-8835-67FC941E2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680" y="1768363"/>
            <a:ext cx="7574046" cy="2637210"/>
          </a:xfrm>
        </p:spPr>
        <p:txBody>
          <a:bodyPr>
            <a:normAutofit/>
          </a:bodyPr>
          <a:lstStyle/>
          <a:p>
            <a:r>
              <a:rPr lang="en-GB" dirty="0"/>
              <a:t>We need to convert 18 datasets to 1 dataset.</a:t>
            </a:r>
          </a:p>
          <a:p>
            <a:r>
              <a:rPr lang="en-GB" dirty="0"/>
              <a:t>Schema Integration/Object Matching – tricky</a:t>
            </a:r>
          </a:p>
          <a:p>
            <a:r>
              <a:rPr lang="en-GB" dirty="0"/>
              <a:t>Dates in different datasets were formatted differently</a:t>
            </a:r>
          </a:p>
          <a:p>
            <a:r>
              <a:rPr lang="en-GB" dirty="0"/>
              <a:t>Dropped irrelevant columns </a:t>
            </a:r>
          </a:p>
          <a:p>
            <a:endParaRPr lang="en-GB" dirty="0"/>
          </a:p>
        </p:txBody>
      </p:sp>
      <p:pic>
        <p:nvPicPr>
          <p:cNvPr id="14" name="Picture 13" descr="A picture containing wall&#10;&#10;Description generated with high confidence">
            <a:extLst>
              <a:ext uri="{FF2B5EF4-FFF2-40B4-BE49-F238E27FC236}">
                <a16:creationId xmlns:a16="http://schemas.microsoft.com/office/drawing/2014/main" id="{79C775FA-B3E4-41CF-9E73-0B8AE002A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73" y="4018555"/>
            <a:ext cx="6224297" cy="24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58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321515B3-D7DF-4C4F-A467-045381880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CA3E8-B163-4626-AB15-C2F610CF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36" y="0"/>
            <a:ext cx="11081928" cy="9995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Attribute Analysis 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D0D9B5C-0C7A-4DB1-BD34-5F267130C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9667085-F7BD-4A03-92CF-22ED6F2B4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4411341-4997-4B9D-BB9B-4BF14574A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868991E-A4D1-4796-86E1-C2DC1C97E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C468045-48FC-43D1-9CAC-BB8A5598B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E9FBD81-3F27-4C7D-8DEA-3E15112C5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E10F504-E548-4182-979C-F7CA943D02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14" t="5566" r="8117"/>
          <a:stretch/>
        </p:blipFill>
        <p:spPr>
          <a:xfrm>
            <a:off x="475255" y="4745759"/>
            <a:ext cx="4850724" cy="1844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A2E7A-D348-4832-BD32-B31335E724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67" r="8634"/>
          <a:stretch/>
        </p:blipFill>
        <p:spPr>
          <a:xfrm>
            <a:off x="5736820" y="4745759"/>
            <a:ext cx="4552298" cy="1850562"/>
          </a:xfrm>
          <a:prstGeom prst="rect">
            <a:avLst/>
          </a:prstGeom>
        </p:spPr>
      </p:pic>
      <p:pic>
        <p:nvPicPr>
          <p:cNvPr id="41" name="Picture 40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1F0D1DA1-A32C-4CEF-BE49-9156BAE4E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738" y="917070"/>
            <a:ext cx="4248052" cy="36628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E272FD-A8FD-4D3C-B234-6B750DD95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007" y="941872"/>
            <a:ext cx="4850724" cy="363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964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918</TotalTime>
  <Words>477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Gothic</vt:lpstr>
      <vt:lpstr>Helvetica</vt:lpstr>
      <vt:lpstr>Wingdings 3</vt:lpstr>
      <vt:lpstr>Slice</vt:lpstr>
      <vt:lpstr>Predicting The Winning Team In A premier league game   Data Transformation &amp; Integration</vt:lpstr>
      <vt:lpstr>Our Datasets</vt:lpstr>
      <vt:lpstr>Why did we Choose This Workshop?</vt:lpstr>
      <vt:lpstr>Possible Attributes</vt:lpstr>
      <vt:lpstr>Data transformation - Aggregation</vt:lpstr>
      <vt:lpstr>Data Transformation – Attribute Construction</vt:lpstr>
      <vt:lpstr>Data Integration – Premier League Standings</vt:lpstr>
      <vt:lpstr>Data Integration – Premier League Results 2000/01 – 2017/18</vt:lpstr>
      <vt:lpstr>Attribute Analysis </vt:lpstr>
      <vt:lpstr>Correlation Coefficient </vt:lpstr>
      <vt:lpstr>Normalisation 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Winning Team – Data Transformation &amp; Integration</dc:title>
  <dc:creator>Cathal</dc:creator>
  <cp:lastModifiedBy>Cathal</cp:lastModifiedBy>
  <cp:revision>61</cp:revision>
  <dcterms:created xsi:type="dcterms:W3CDTF">2018-10-31T18:39:37Z</dcterms:created>
  <dcterms:modified xsi:type="dcterms:W3CDTF">2018-11-25T22:27:59Z</dcterms:modified>
</cp:coreProperties>
</file>