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7" r:id="rId5"/>
    <p:sldId id="268" r:id="rId6"/>
    <p:sldId id="263" r:id="rId7"/>
    <p:sldId id="260" r:id="rId8"/>
    <p:sldId id="259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2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7A03-A9F2-4E17-991F-860A4ABDD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256494" cy="2971801"/>
          </a:xfrm>
        </p:spPr>
        <p:txBody>
          <a:bodyPr>
            <a:normAutofit fontScale="90000"/>
          </a:bodyPr>
          <a:lstStyle/>
          <a:p>
            <a:r>
              <a:rPr lang="en-GB" dirty="0"/>
              <a:t>Predicting The Winning Team 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Data Transformation &amp;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BDFE-FE02-4021-8BCC-9B871E18E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Cathal Hughes &amp; Russell Brady – Group 40</a:t>
            </a:r>
          </a:p>
        </p:txBody>
      </p:sp>
    </p:spTree>
    <p:extLst>
      <p:ext uri="{BB962C8B-B14F-4D97-AF65-F5344CB8AC3E}">
        <p14:creationId xmlns:p14="http://schemas.microsoft.com/office/powerpoint/2010/main" val="408481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78" y="213176"/>
            <a:ext cx="7886200" cy="1298401"/>
          </a:xfrm>
        </p:spPr>
        <p:txBody>
          <a:bodyPr>
            <a:normAutofit/>
          </a:bodyPr>
          <a:lstStyle/>
          <a:p>
            <a:r>
              <a:rPr lang="en-GB" dirty="0"/>
              <a:t>Conclusions</a:t>
            </a:r>
          </a:p>
        </p:txBody>
      </p:sp>
      <p:pic>
        <p:nvPicPr>
          <p:cNvPr id="5" name="Picture 4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43E92EC6-E36C-42BA-942E-B5711F6E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9" y="2177274"/>
            <a:ext cx="6934702" cy="190704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405" y="359830"/>
            <a:ext cx="4419171" cy="429555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Based on our analysis of the data we generated from transformation and integration, we have identified some key attributes which will be central to our prediction algorithm</a:t>
            </a:r>
          </a:p>
          <a:p>
            <a:pPr lvl="1"/>
            <a:r>
              <a:rPr lang="en-GB" dirty="0"/>
              <a:t>We feel we now have a set of attributes that are suitable for a classification algorithm such as K Nearest Neighbour or a Decision Tree.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62D19-B298-47BE-A54F-7BFFEA3012C8}"/>
              </a:ext>
            </a:extLst>
          </p:cNvPr>
          <p:cNvSpPr/>
          <p:nvPr/>
        </p:nvSpPr>
        <p:spPr>
          <a:xfrm>
            <a:off x="-283760" y="176571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Our dataset went from this: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41B1C-C13A-492B-B2DC-0EC19D245573}"/>
              </a:ext>
            </a:extLst>
          </p:cNvPr>
          <p:cNvSpPr/>
          <p:nvPr/>
        </p:nvSpPr>
        <p:spPr>
          <a:xfrm>
            <a:off x="-283760" y="4093552"/>
            <a:ext cx="1377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To this: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F3B70D-A5CF-428E-8748-639B6C971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78" y="4547170"/>
            <a:ext cx="6934701" cy="200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2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>
            <a:normAutofit/>
          </a:bodyPr>
          <a:lstStyle/>
          <a:p>
            <a:r>
              <a:rPr lang="en-GB" dirty="0"/>
              <a:t>Our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0247"/>
            <a:ext cx="7195828" cy="3588072"/>
          </a:xfrm>
        </p:spPr>
        <p:txBody>
          <a:bodyPr>
            <a:normAutofit/>
          </a:bodyPr>
          <a:lstStyle/>
          <a:p>
            <a:r>
              <a:rPr lang="en-GB" dirty="0"/>
              <a:t>Premier League Games Datasets – 2000/01 to 2017/18 – from football-data.co.uk – 18 separate datasets</a:t>
            </a:r>
          </a:p>
          <a:p>
            <a:r>
              <a:rPr lang="en-GB" dirty="0"/>
              <a:t>This dataset contains information about every game from this time period.</a:t>
            </a:r>
          </a:p>
          <a:p>
            <a:r>
              <a:rPr lang="en-GB" dirty="0"/>
              <a:t>The number of attributes in these datasets ranged from 28 to 65.</a:t>
            </a:r>
          </a:p>
          <a:p>
            <a:r>
              <a:rPr lang="en-GB" dirty="0"/>
              <a:t>Lots of irrelevant data – in–game stats, bookies odds</a:t>
            </a:r>
          </a:p>
        </p:txBody>
      </p:sp>
      <p:pic>
        <p:nvPicPr>
          <p:cNvPr id="6" name="Picture 5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EABF7FB9-AB7A-4BC9-9AC0-E7B92CC3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138488"/>
            <a:ext cx="9672266" cy="22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6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18D2-AB1D-4649-83D3-FBA67FB9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>
            <a:normAutofit/>
          </a:bodyPr>
          <a:lstStyle/>
          <a:p>
            <a:r>
              <a:rPr lang="en-US" dirty="0"/>
              <a:t>Possible Attributes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9E1B-51BF-47FC-96D2-8C5E5ECF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0491"/>
            <a:ext cx="7195828" cy="34778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GB" sz="1400" dirty="0"/>
          </a:p>
          <a:p>
            <a:pPr>
              <a:lnSpc>
                <a:spcPct val="90000"/>
              </a:lnSpc>
            </a:pPr>
            <a:endParaRPr lang="en-GB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W</a:t>
            </a:r>
            <a:r>
              <a:rPr lang="en-GB" sz="1400" dirty="0"/>
              <a:t>hen we stripped out all the irrelevant attributes (In-Game Stats, Bookies Odds) we still had no clear attributes to make a prediction with.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We knew we needed to perform some data transformation techniques to generate some attributes.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W</a:t>
            </a:r>
            <a:r>
              <a:rPr lang="en-GB" sz="1400" dirty="0"/>
              <a:t>e looked at what the dataset had to offer (Date, Full Time Result, Goals Scored etc) and thought of how we could utilise these attributes.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Due to the fact we had the date, we knew we could </a:t>
            </a:r>
            <a:r>
              <a:rPr lang="en-US" sz="1400" dirty="0" err="1"/>
              <a:t>utilise</a:t>
            </a:r>
            <a:r>
              <a:rPr lang="en-US" sz="1400" dirty="0"/>
              <a:t> attribute construction and aggregation to generate new attributes.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Some of these attributes included goal difference between teams, team points and team form</a:t>
            </a:r>
            <a:endParaRPr lang="en-GB" sz="1400" dirty="0"/>
          </a:p>
          <a:p>
            <a:pPr marL="0" indent="0">
              <a:lnSpc>
                <a:spcPct val="90000"/>
              </a:lnSpc>
              <a:buNone/>
            </a:pPr>
            <a:endParaRPr lang="en-GB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A3CACC-56D0-411D-952C-84C57675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132926"/>
            <a:ext cx="7195828" cy="17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76" y="4834569"/>
            <a:ext cx="8534400" cy="1507067"/>
          </a:xfrm>
        </p:spPr>
        <p:txBody>
          <a:bodyPr>
            <a:normAutofit/>
          </a:bodyPr>
          <a:lstStyle/>
          <a:p>
            <a:r>
              <a:rPr lang="en-GB" dirty="0"/>
              <a:t>Attribute Analysis – </a:t>
            </a:r>
            <a:br>
              <a:rPr lang="en-GB" dirty="0"/>
            </a:br>
            <a:r>
              <a:rPr lang="en-GB" dirty="0"/>
              <a:t>Aggregate win percentage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8E50B3B-4597-4D46-BD3C-2A70E1B43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9" r="-1" b="-1"/>
          <a:stretch/>
        </p:blipFill>
        <p:spPr>
          <a:xfrm>
            <a:off x="798076" y="516364"/>
            <a:ext cx="4506141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B2802A-45C9-49E2-8837-CE2A3753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0" y="1783734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/>
              <a:t>We overlooked how big a part Home advantage played. </a:t>
            </a:r>
          </a:p>
          <a:p>
            <a:r>
              <a:rPr lang="en-US" dirty="0"/>
              <a:t>Initial we had only considered a match as a head to head without taking home advantage into consideration</a:t>
            </a:r>
          </a:p>
          <a:p>
            <a:r>
              <a:rPr lang="en-US" dirty="0"/>
              <a:t>We determined that there should be a bias towards the home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383E5-B313-4E9A-86E7-BB82846A0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80" y="516364"/>
            <a:ext cx="5894109" cy="13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0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0E2F306A-EACD-45DC-B0AD-B4BE32590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378" y="4487332"/>
            <a:ext cx="5556822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Attribute Analysis – Points Difference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AED95C-57A9-4B1B-BCCD-C30862465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0709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Content Placeholder 5">
            <a:extLst>
              <a:ext uri="{FF2B5EF4-FFF2-40B4-BE49-F238E27FC236}">
                <a16:creationId xmlns:a16="http://schemas.microsoft.com/office/drawing/2014/main" id="{02A3D275-F417-4C01-AE8B-A6B073A97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676"/>
          <a:stretch/>
        </p:blipFill>
        <p:spPr>
          <a:xfrm>
            <a:off x="184598" y="685800"/>
            <a:ext cx="3802563" cy="1184262"/>
          </a:xfrm>
          <a:prstGeom prst="rect">
            <a:avLst/>
          </a:prstGeom>
        </p:spPr>
      </p:pic>
      <p:pic>
        <p:nvPicPr>
          <p:cNvPr id="5" name="Content Placeholder 4" descr="A picture containing object, writing implement, measuring stick&#10;&#10;Description generated with high confidence">
            <a:extLst>
              <a:ext uri="{FF2B5EF4-FFF2-40B4-BE49-F238E27FC236}">
                <a16:creationId xmlns:a16="http://schemas.microsoft.com/office/drawing/2014/main" id="{BED15367-BFE2-43A1-8DAD-51C33982E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12" r="14968" b="-4"/>
          <a:stretch/>
        </p:blipFill>
        <p:spPr>
          <a:xfrm>
            <a:off x="74669" y="2359622"/>
            <a:ext cx="3912492" cy="1813934"/>
          </a:xfrm>
          <a:prstGeom prst="rect">
            <a:avLst/>
          </a:prstGeom>
        </p:spPr>
      </p:pic>
      <p:sp>
        <p:nvSpPr>
          <p:cNvPr id="66" name="Content Placeholder 36">
            <a:extLst>
              <a:ext uri="{FF2B5EF4-FFF2-40B4-BE49-F238E27FC236}">
                <a16:creationId xmlns:a16="http://schemas.microsoft.com/office/drawing/2014/main" id="{36D58AFA-CB70-421D-BB5F-E28BD5C2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378" y="685800"/>
            <a:ext cx="6952234" cy="3615267"/>
          </a:xfrm>
        </p:spPr>
        <p:txBody>
          <a:bodyPr>
            <a:normAutofit fontScale="92500"/>
          </a:bodyPr>
          <a:lstStyle/>
          <a:p>
            <a:r>
              <a:rPr lang="en-US" dirty="0"/>
              <a:t>From looking at the original dataset we discovered we could generate both teams points using the date, the team and the full time result for each game. </a:t>
            </a:r>
          </a:p>
          <a:p>
            <a:r>
              <a:rPr lang="en-US" dirty="0"/>
              <a:t>There are two bar charts shown – Difference in points for Week 2 and Week 19</a:t>
            </a:r>
          </a:p>
          <a:p>
            <a:r>
              <a:rPr lang="en-US" dirty="0"/>
              <a:t>We contrived from the Week 2 diagram that early on in the season difference in points has little bearing.</a:t>
            </a:r>
          </a:p>
          <a:p>
            <a:r>
              <a:rPr lang="en-US" dirty="0"/>
              <a:t>At the mid way point of the season we </a:t>
            </a:r>
            <a:r>
              <a:rPr lang="en-US" dirty="0" err="1"/>
              <a:t>realised</a:t>
            </a:r>
            <a:r>
              <a:rPr lang="en-US" dirty="0"/>
              <a:t> how much of an impact difference in points has when the greater the point difference between the teams.</a:t>
            </a:r>
          </a:p>
        </p:txBody>
      </p:sp>
      <p:pic>
        <p:nvPicPr>
          <p:cNvPr id="32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5EF952B-C404-4AFB-ABA3-D4B8148B81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55" r="22664" b="-3"/>
          <a:stretch/>
        </p:blipFill>
        <p:spPr>
          <a:xfrm>
            <a:off x="74669" y="4480604"/>
            <a:ext cx="3912492" cy="2052574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628126E-4AB5-46CE-8202-5A895CF21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E13714C-A02D-4839-BBDA-0C39D99F6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4664EA9-3F8D-48CE-B998-C3CD7DC83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EE868B0-0996-44D3-88FB-A67E7E254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F4ADDB5-6815-4FA7-9775-23B43B6D8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FB02412-43C8-4475-BB67-A0EF66430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57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252AB-9CD6-44ED-AB36-42FA05D5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Attribute Analysis - Form</a:t>
            </a:r>
            <a:endParaRPr lang="en-GB" sz="2400" dirty="0">
              <a:solidFill>
                <a:srgbClr val="FFFFFF"/>
              </a:solidFill>
            </a:endParaRPr>
          </a:p>
        </p:txBody>
      </p:sp>
      <p:sp useBgFill="1">
        <p:nvSpPr>
          <p:cNvPr id="15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32AEB78-E2E2-452F-A8FB-0352155B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11" y="812230"/>
            <a:ext cx="5734113" cy="4945673"/>
          </a:xfrm>
          <a:prstGeom prst="rect">
            <a:avLst/>
          </a:prstGeom>
        </p:spPr>
      </p:pic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9486730F-710F-4528-8206-D7CCCE40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r>
              <a:rPr lang="en-US" sz="1200" dirty="0">
                <a:solidFill>
                  <a:srgbClr val="0F496F"/>
                </a:solidFill>
              </a:rPr>
              <a:t>Form is huge in football.</a:t>
            </a:r>
          </a:p>
          <a:p>
            <a:r>
              <a:rPr lang="en-US" sz="1200" dirty="0">
                <a:solidFill>
                  <a:srgbClr val="0F496F"/>
                </a:solidFill>
              </a:rPr>
              <a:t>We knew we could generate the form for a team coming into a game.</a:t>
            </a:r>
          </a:p>
          <a:p>
            <a:r>
              <a:rPr lang="en-US" sz="1200" dirty="0">
                <a:solidFill>
                  <a:srgbClr val="0F496F"/>
                </a:solidFill>
              </a:rPr>
              <a:t>We investigated whether form could positively impact our prediction.</a:t>
            </a:r>
          </a:p>
          <a:p>
            <a:r>
              <a:rPr lang="en-US" sz="1200" dirty="0">
                <a:solidFill>
                  <a:srgbClr val="0F496F"/>
                </a:solidFill>
              </a:rPr>
              <a:t>We generated all the probabilities of all the permutations for a team’s last 3 results.</a:t>
            </a:r>
          </a:p>
          <a:p>
            <a:r>
              <a:rPr lang="en-US" sz="1200" dirty="0">
                <a:solidFill>
                  <a:srgbClr val="0F496F"/>
                </a:solidFill>
              </a:rPr>
              <a:t>From these results, we deemed form as a good attribute to use in our prediction.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2" name="Straight Connector 17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9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1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5369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6">
            <a:extLst>
              <a:ext uri="{FF2B5EF4-FFF2-40B4-BE49-F238E27FC236}">
                <a16:creationId xmlns:a16="http://schemas.microsoft.com/office/drawing/2014/main" id="{2BDB7F85-D796-4A23-94A0-EAB405E0B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07" y="224291"/>
            <a:ext cx="11014459" cy="1507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33" y="1418253"/>
            <a:ext cx="7579549" cy="2369631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90000"/>
              </a:lnSpc>
            </a:pPr>
            <a:r>
              <a:rPr lang="en-GB" dirty="0"/>
              <a:t>Based on our analysis we decided to generate the appropriate attributes.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Using Attribute Construction we constructed completely new features from attributes already in the dataset.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Form was an example of this. We used the date to find the teams last 3 games, and generated form based on these games.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We also used aggregation operations to aggregate the teams goal difference.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We also performed a correlation analysis on the transformed dataset to try and single out any redundancies in the dataset. 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1A6326-E1EF-40D6-9F2B-96FD8A131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1" r="4" b="4"/>
          <a:stretch/>
        </p:blipFill>
        <p:spPr>
          <a:xfrm>
            <a:off x="8666392" y="1570272"/>
            <a:ext cx="2031505" cy="253455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63" name="Group 48">
            <a:extLst>
              <a:ext uri="{FF2B5EF4-FFF2-40B4-BE49-F238E27FC236}">
                <a16:creationId xmlns:a16="http://schemas.microsoft.com/office/drawing/2014/main" id="{77DDCDD8-143F-41FD-A4BE-4A424229F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7FB148-36BD-4DF5-AED7-F0EE776D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69E5424-8C76-4C97-BCC8-57D9EEF39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1D80E0-0C02-40B8-ACF6-95AB9903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91EB48E-ACE3-4132-B26B-4F49093F0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CE3CAA-34A8-4268-9EA2-AC393E07F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1267750-7EE4-41A3-A4FB-51BC03EC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07" y="3974798"/>
            <a:ext cx="7327690" cy="230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FC3BF2D-25C6-4594-8B55-8F118521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688" y="175623"/>
            <a:ext cx="7430889" cy="1507067"/>
          </a:xfrm>
        </p:spPr>
        <p:txBody>
          <a:bodyPr>
            <a:normAutofit/>
          </a:bodyPr>
          <a:lstStyle/>
          <a:p>
            <a:r>
              <a:rPr lang="en-GB" sz="3300" dirty="0"/>
              <a:t>Data Transformation</a:t>
            </a: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F7A12C12-F8D4-4AC9-84E1-E4F85BFA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0709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3E0EECD3-1350-4CF9-B1B5-067F0A3F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5" y="148318"/>
            <a:ext cx="3864991" cy="3136749"/>
          </a:xfrm>
          <a:prstGeom prst="rect">
            <a:avLst/>
          </a:prstGeom>
        </p:spPr>
      </p:pic>
      <p:pic>
        <p:nvPicPr>
          <p:cNvPr id="7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0AF6A6F4-0907-49D4-A37F-C39DC61A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5" y="3429000"/>
            <a:ext cx="3864991" cy="31367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72" y="1669627"/>
            <a:ext cx="6952234" cy="3615267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We used a python script to generate our dataset with the appropriate attributes. </a:t>
            </a:r>
          </a:p>
          <a:p>
            <a:pPr lvl="1"/>
            <a:r>
              <a:rPr lang="en-GB" dirty="0"/>
              <a:t>The images displayed show how we generated goal and points difference for the home and away sides. </a:t>
            </a:r>
          </a:p>
          <a:p>
            <a:pPr lvl="1"/>
            <a:r>
              <a:rPr lang="en-GB" dirty="0"/>
              <a:t>We used max-min normalisation to perform a linear transformation of our data, both categorical and discrete. </a:t>
            </a:r>
          </a:p>
          <a:p>
            <a:pPr lvl="1"/>
            <a:r>
              <a:rPr lang="en-GB" dirty="0"/>
              <a:t>This helped reduce redundancy and allow data to be compared more easily. </a:t>
            </a:r>
          </a:p>
        </p:txBody>
      </p:sp>
      <p:grpSp>
        <p:nvGrpSpPr>
          <p:cNvPr id="40" name="Group 25">
            <a:extLst>
              <a:ext uri="{FF2B5EF4-FFF2-40B4-BE49-F238E27FC236}">
                <a16:creationId xmlns:a16="http://schemas.microsoft.com/office/drawing/2014/main" id="{8FD8AD14-0613-481A-BA78-CCA8DD1F3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36D0C6A-5417-49B9-A556-98633131B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727C4A-D172-4E5A-9D28-9C04CC829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3D19D09-0DC1-4FC2-B1AD-011ED901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016FDD-D596-484A-87E8-CC1E7BAD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7E80C5-88F9-44F8-A8D1-0F2F223A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25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A3E8-B163-4626-AB15-C2F610C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702" y="4515324"/>
            <a:ext cx="8534400" cy="1507067"/>
          </a:xfrm>
        </p:spPr>
        <p:txBody>
          <a:bodyPr>
            <a:normAutofit/>
          </a:bodyPr>
          <a:lstStyle/>
          <a:p>
            <a:r>
              <a:rPr lang="en-GB" dirty="0"/>
              <a:t>Data Integration – Premier League Standings</a:t>
            </a:r>
          </a:p>
        </p:txBody>
      </p:sp>
      <p:pic>
        <p:nvPicPr>
          <p:cNvPr id="7" name="Picture 6" descr="A close up of a street&#10;&#10;Description generated with high confidence">
            <a:extLst>
              <a:ext uri="{FF2B5EF4-FFF2-40B4-BE49-F238E27FC236}">
                <a16:creationId xmlns:a16="http://schemas.microsoft.com/office/drawing/2014/main" id="{F59C0CE2-6B21-48D7-9DF6-2A781A5A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84" y="394607"/>
            <a:ext cx="1361232" cy="602372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E4C3-BF0A-4957-95D7-FBC24D68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/>
              <a:t>Created our own dataset that pertained to Premier League Standings for the relevant years.</a:t>
            </a:r>
          </a:p>
          <a:p>
            <a:pPr lvl="1"/>
            <a:r>
              <a:rPr lang="en-GB" dirty="0"/>
              <a:t>Contains data for all 46 teams that participated in that time.</a:t>
            </a:r>
          </a:p>
          <a:p>
            <a:pPr lvl="1"/>
            <a:r>
              <a:rPr lang="en-GB" dirty="0"/>
              <a:t>Potential attribute - difference in league position from the previous year as an attribute in our prediction.</a:t>
            </a:r>
          </a:p>
          <a:p>
            <a:pPr lvl="1"/>
            <a:r>
              <a:rPr lang="en-GB" dirty="0"/>
              <a:t>Performed correlation analysis (Pearson) to ensure we were not introducing a redundancy into our dataset.</a:t>
            </a:r>
          </a:p>
          <a:p>
            <a:pPr lvl="1"/>
            <a:r>
              <a:rPr lang="en-US" dirty="0"/>
              <a:t>18 datasets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5903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468</TotalTime>
  <Words>683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Helvetica</vt:lpstr>
      <vt:lpstr>Wingdings 3</vt:lpstr>
      <vt:lpstr>Slice</vt:lpstr>
      <vt:lpstr>Predicting The Winning Team    Data Transformation &amp; Integration</vt:lpstr>
      <vt:lpstr>Our Datasets</vt:lpstr>
      <vt:lpstr>Possible Attributes</vt:lpstr>
      <vt:lpstr>Attribute Analysis –  Aggregate win percentage </vt:lpstr>
      <vt:lpstr>Attribute Analysis – Points Difference </vt:lpstr>
      <vt:lpstr>Attribute Analysis - Form</vt:lpstr>
      <vt:lpstr>Data Transformation</vt:lpstr>
      <vt:lpstr>Data Transformation</vt:lpstr>
      <vt:lpstr>Data Integration – Premier League Standings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Winning Team – Data Transformation &amp; Integration</dc:title>
  <dc:creator>Cathal</dc:creator>
  <cp:lastModifiedBy>Russell</cp:lastModifiedBy>
  <cp:revision>34</cp:revision>
  <dcterms:created xsi:type="dcterms:W3CDTF">2018-10-31T18:39:37Z</dcterms:created>
  <dcterms:modified xsi:type="dcterms:W3CDTF">2018-11-06T16:39:09Z</dcterms:modified>
</cp:coreProperties>
</file>