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62" r:id="rId3"/>
    <p:sldId id="264" r:id="rId4"/>
    <p:sldId id="266" r:id="rId5"/>
    <p:sldId id="263" r:id="rId6"/>
    <p:sldId id="265" r:id="rId7"/>
    <p:sldId id="269" r:id="rId8"/>
    <p:sldId id="274" r:id="rId9"/>
    <p:sldId id="270" r:id="rId10"/>
    <p:sldId id="271" r:id="rId11"/>
    <p:sldId id="272" r:id="rId12"/>
    <p:sldId id="276" r:id="rId13"/>
    <p:sldId id="273" r:id="rId14"/>
    <p:sldId id="27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7EB4"/>
    <a:srgbClr val="695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2D548-7330-4217-8F4E-C43114730CFB}" v="5" dt="2022-04-15T07:43:06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836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chy, Cathal" userId="0af7e341-d764-4c55-a09d-1ff7cc1b6130" providerId="ADAL" clId="{4882D548-7330-4217-8F4E-C43114730CFB}"/>
    <pc:docChg chg="modSld">
      <pc:chgData name="Henchy, Cathal" userId="0af7e341-d764-4c55-a09d-1ff7cc1b6130" providerId="ADAL" clId="{4882D548-7330-4217-8F4E-C43114730CFB}" dt="2022-04-15T07:43:27.009" v="24" actId="20577"/>
      <pc:docMkLst>
        <pc:docMk/>
      </pc:docMkLst>
      <pc:sldChg chg="addSp modSp mod">
        <pc:chgData name="Henchy, Cathal" userId="0af7e341-d764-4c55-a09d-1ff7cc1b6130" providerId="ADAL" clId="{4882D548-7330-4217-8F4E-C43114730CFB}" dt="2022-04-15T07:43:27.009" v="24" actId="20577"/>
        <pc:sldMkLst>
          <pc:docMk/>
          <pc:sldMk cId="603437435" sldId="257"/>
        </pc:sldMkLst>
        <pc:spChg chg="mod">
          <ac:chgData name="Henchy, Cathal" userId="0af7e341-d764-4c55-a09d-1ff7cc1b6130" providerId="ADAL" clId="{4882D548-7330-4217-8F4E-C43114730CFB}" dt="2022-04-15T07:43:27.009" v="24" actId="20577"/>
          <ac:spMkLst>
            <pc:docMk/>
            <pc:sldMk cId="603437435" sldId="257"/>
            <ac:spMk id="2" creationId="{BF5BB5DF-ACAF-4F6B-9590-71FA051D931F}"/>
          </ac:spMkLst>
        </pc:spChg>
        <pc:picChg chg="add mod">
          <ac:chgData name="Henchy, Cathal" userId="0af7e341-d764-4c55-a09d-1ff7cc1b6130" providerId="ADAL" clId="{4882D548-7330-4217-8F4E-C43114730CFB}" dt="2022-04-15T07:43:06.332" v="5" actId="1076"/>
          <ac:picMkLst>
            <pc:docMk/>
            <pc:sldMk cId="603437435" sldId="257"/>
            <ac:picMk id="1026" creationId="{50009973-5D03-4340-A168-3DEC6A64B39C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96FA82-28A2-4CCB-9ED2-76648592D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E610D-2448-4E3B-A7D9-8D2C80A902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1D17B-DC2E-4343-97DB-4C38877A26A0}" type="datetimeFigureOut">
              <a:rPr lang="en-IE" smtClean="0"/>
              <a:t>15/04/2022</a:t>
            </a:fld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D7D5F-22CC-47FE-9378-39F4536563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E7BDE-E424-4B00-B3B9-C4C4B95F0E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89EC6-D16A-4275-AEFF-827348C8CD96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669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0F64-405E-47FC-89E2-B23991152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96949-AAA5-4F02-9922-50B0DE021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5E58F-5746-434D-A971-187AB184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B141-E7FF-44A1-B8E9-DEFC24ECFE13}" type="datetimeFigureOut">
              <a:rPr lang="en-IE" smtClean="0"/>
              <a:t>15/04/2022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60C50-7463-4CAB-AD3A-5E1C892E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5AD90-6680-471E-A183-1FE06CBC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6A7D-29CC-4F95-9871-A3FFF5335F6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29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3C8C-B69A-4BB0-912C-7C20F10F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DA769-BF35-4B4B-ADCA-DE6D0BDA9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D15F3-FF92-4FD3-99C4-A1647A90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B141-E7FF-44A1-B8E9-DEFC24ECFE13}" type="datetimeFigureOut">
              <a:rPr lang="en-IE" smtClean="0"/>
              <a:t>15/04/2022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82B79-C238-426F-A1BA-C8FD957A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1D3B-0F7F-45EB-9BD7-EB2A527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6A7D-29CC-4F95-9871-A3FFF5335F6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1473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F209A-424C-498A-BEEB-E155B93D1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8641D-4449-4E9D-B4C5-4111E3E23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3AAC1-942A-4FE0-A74D-F3E54036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B141-E7FF-44A1-B8E9-DEFC24ECFE13}" type="datetimeFigureOut">
              <a:rPr lang="en-IE" smtClean="0"/>
              <a:t>15/04/2022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21C8-0382-4227-8C59-9158EC1F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CBA38-72C6-43D2-91D0-80ACE545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6A7D-29CC-4F95-9871-A3FFF5335F6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7365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FC8D-15E9-4D4F-ADDC-859A45EF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8A4A-4D7D-4E14-B377-3BE75A5B6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31B14-E517-45A6-B32F-0C245272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B141-E7FF-44A1-B8E9-DEFC24ECFE13}" type="datetimeFigureOut">
              <a:rPr lang="en-IE" smtClean="0"/>
              <a:t>15/04/2022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ABDE-6EEC-4F1E-B28D-6604E382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572AB-258A-4755-97E3-B276BB3B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6A7D-29CC-4F95-9871-A3FFF5335F6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6231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66FA-E165-45C6-9749-64D5DA9C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AF94-67F9-48F6-9C0F-FA6D0FC1E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65325-9B61-46E7-81B0-2D3591F4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B141-E7FF-44A1-B8E9-DEFC24ECFE13}" type="datetimeFigureOut">
              <a:rPr lang="en-IE" smtClean="0"/>
              <a:t>15/04/2022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8A420-B604-41F3-905B-03ABEAF0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DC74B-1CC1-4D1B-B1A2-E416F17D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6A7D-29CC-4F95-9871-A3FFF5335F6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706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58E4-202E-433C-B6CE-940A33CC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0148-094F-4F67-A26D-EDF142D57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FB77C-911D-4B4F-9DB5-2D4D2CCAA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2D194-CD2E-4FE2-87B4-EC8CF5AD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B141-E7FF-44A1-B8E9-DEFC24ECFE13}" type="datetimeFigureOut">
              <a:rPr lang="en-IE" smtClean="0"/>
              <a:t>15/04/2022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F8A3D-EDFC-47B9-B6C1-61519C4A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52442-90EF-41FB-A556-231D391C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6A7D-29CC-4F95-9871-A3FFF5335F6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90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685D-E00B-4D47-AD8B-0F11FD4D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EE894-1BA1-4A5A-8A1A-C66ABEF27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1AB60-7BA5-4011-AA57-B621E1FE0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423DA-74DD-4E4A-B64A-CCCE9C601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F9736-094A-4AD4-B298-7A92D9C02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571D0-1E4C-44E6-BB6B-0A5A4674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B141-E7FF-44A1-B8E9-DEFC24ECFE13}" type="datetimeFigureOut">
              <a:rPr lang="en-IE" smtClean="0"/>
              <a:t>15/04/2022</a:t>
            </a:fld>
            <a:endParaRPr lang="en-I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5EC60-73B9-415B-9286-2A54A3D7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3A626-F4B6-4461-9EFC-010EC925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6A7D-29CC-4F95-9871-A3FFF5335F6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2647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59DA-9A50-4EC6-88E7-BB96572F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A5ACB-49D1-4277-B089-586A4CC1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B141-E7FF-44A1-B8E9-DEFC24ECFE13}" type="datetimeFigureOut">
              <a:rPr lang="en-IE" smtClean="0"/>
              <a:t>15/04/2022</a:t>
            </a:fld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8D2EC-CD26-4DDB-8E3D-008187E5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F5F43-D4DC-4D34-AE23-D9E13F3B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6A7D-29CC-4F95-9871-A3FFF5335F6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9067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35A5D-EC16-4F1D-9078-E58141AD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B141-E7FF-44A1-B8E9-DEFC24ECFE13}" type="datetimeFigureOut">
              <a:rPr lang="en-IE" smtClean="0"/>
              <a:t>15/04/2022</a:t>
            </a:fld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6C9D5-77B3-453F-B818-14DA79D7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C93D1-1906-4228-8922-16E7E3D1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6A7D-29CC-4F95-9871-A3FFF5335F6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401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4B72-E205-44C3-876E-507ECD72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726-B77D-49AE-8590-4241488F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9699D-BD0F-4723-8822-5C0AC3AD5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0E268-97E9-4691-AACE-4631F638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B141-E7FF-44A1-B8E9-DEFC24ECFE13}" type="datetimeFigureOut">
              <a:rPr lang="en-IE" smtClean="0"/>
              <a:t>15/04/2022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1EEDE-01F9-47A8-B069-A65A7828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2B63A-E9FA-4B46-885E-A96AE227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6A7D-29CC-4F95-9871-A3FFF5335F6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170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0D40-743C-4D42-B58B-9F4E3560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A5D40-6B57-449A-8FF4-87AE79A17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81604-156F-4066-8F5D-A5E8054E8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764DA-97A4-43A4-96F9-E4382CF6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B141-E7FF-44A1-B8E9-DEFC24ECFE13}" type="datetimeFigureOut">
              <a:rPr lang="en-IE" smtClean="0"/>
              <a:t>15/04/2022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159DC-7FEE-41B4-AEF7-7D004068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CF082-DA5B-4A1F-A91D-1A4DCDDD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6A7D-29CC-4F95-9871-A3FFF5335F6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8842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E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9956A-D4B2-4421-8471-13283C59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9A692-26AF-4078-A056-45AF469CC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6D439-7208-4056-A232-71E53894F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5B141-E7FF-44A1-B8E9-DEFC24ECFE13}" type="datetimeFigureOut">
              <a:rPr lang="en-IE" smtClean="0"/>
              <a:t>15/04/2022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A957-C6E0-4172-95CE-584AD2F22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BD6C2-A1C9-4BF5-81EE-93554975B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6A7D-29CC-4F95-9871-A3FFF5335F6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9349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halohinse/Uathcruth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halohinse/Uathcruth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hyperlink" Target="https://github.com/cathalohinse/Uathcruthu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halohinse/Uathcruth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halohinse/Uathcruth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halohinse/Uathcruth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halohinse/Uathcruth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halohinse/Uathcruth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halohinse/Uathcruth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halohinse/Uathcruth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halohinse/Uathcruth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halohinse/Uathcruth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hyperlink" Target="https://github.com/cathalohinse/Uathcruth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halohinse/Uathcruth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E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6092-4D3D-44A3-BBB1-D4C345B67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Uathcruthú</a:t>
            </a:r>
            <a:br>
              <a:rPr lang="en-IE" dirty="0"/>
            </a:b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6C5B1-765C-4670-AD0D-6C9E8F8C9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6BEC15F-42B3-4B82-BB6F-E44676733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372" y="3201507"/>
            <a:ext cx="3927256" cy="265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82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C6F6-827C-416E-B3C5-931AE4FB69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77EB4"/>
          </a:solidFill>
        </p:spPr>
        <p:txBody>
          <a:bodyPr/>
          <a:lstStyle/>
          <a:p>
            <a:pPr algn="ctr"/>
            <a:r>
              <a:rPr lang="en-IE" dirty="0"/>
              <a:t>Administrator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4425-906B-43BC-BAC7-E9C958C7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Admin submission form:</a:t>
            </a:r>
          </a:p>
          <a:p>
            <a:pPr lvl="1"/>
            <a:r>
              <a:rPr lang="en-IE" dirty="0"/>
              <a:t>Web-form with data specific fields</a:t>
            </a:r>
          </a:p>
          <a:p>
            <a:pPr lvl="1"/>
            <a:r>
              <a:rPr lang="en-IE" dirty="0"/>
              <a:t>Saves administrator’s work as draft</a:t>
            </a:r>
          </a:p>
          <a:p>
            <a:pPr lvl="1"/>
            <a:r>
              <a:rPr lang="en-IE" dirty="0"/>
              <a:t>Submission can be reviewed</a:t>
            </a:r>
          </a:p>
          <a:p>
            <a:pPr lvl="1"/>
            <a:r>
              <a:rPr lang="en-IE" dirty="0"/>
              <a:t>Sets Deadline for student submission</a:t>
            </a:r>
          </a:p>
          <a:p>
            <a:pPr lvl="2"/>
            <a:r>
              <a:rPr lang="en-IE" dirty="0"/>
              <a:t>If set, student access is revoked after deadline has passed</a:t>
            </a:r>
          </a:p>
          <a:p>
            <a:pPr lvl="1"/>
            <a:r>
              <a:rPr lang="en-IE" dirty="0"/>
              <a:t>Creation of admin PDF</a:t>
            </a:r>
          </a:p>
          <a:p>
            <a:pPr lvl="1"/>
            <a:r>
              <a:rPr lang="en-IE" dirty="0"/>
              <a:t>Review of admin PDF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8932CC-E623-4816-8D52-F6D5857B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" y="517048"/>
            <a:ext cx="1510536" cy="102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hlinkClick r:id="rId3"/>
            <a:extLst>
              <a:ext uri="{FF2B5EF4-FFF2-40B4-BE49-F238E27FC236}">
                <a16:creationId xmlns:a16="http://schemas.microsoft.com/office/drawing/2014/main" id="{BE56F733-F3E0-4627-A08E-2BB73BCCB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095" y="756404"/>
            <a:ext cx="457264" cy="543001"/>
          </a:xfrm>
          <a:prstGeom prst="rect">
            <a:avLst/>
          </a:prstGeom>
        </p:spPr>
      </p:pic>
      <p:pic>
        <p:nvPicPr>
          <p:cNvPr id="7" name="Picture 6" descr="UI of Admin Submission Form">
            <a:extLst>
              <a:ext uri="{FF2B5EF4-FFF2-40B4-BE49-F238E27FC236}">
                <a16:creationId xmlns:a16="http://schemas.microsoft.com/office/drawing/2014/main" id="{328C0884-DA90-4556-A947-AE4CC1BE60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830" y="1825624"/>
            <a:ext cx="2904970" cy="46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8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C6F6-827C-416E-B3C5-931AE4FB69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77EB4"/>
          </a:solidFill>
        </p:spPr>
        <p:txBody>
          <a:bodyPr/>
          <a:lstStyle/>
          <a:p>
            <a:pPr algn="ctr"/>
            <a:r>
              <a:rPr lang="en-IE" dirty="0"/>
              <a:t>Administrator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4425-906B-43BC-BAC7-E9C958C7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Creation of Handbook</a:t>
            </a:r>
          </a:p>
          <a:p>
            <a:pPr lvl="1"/>
            <a:r>
              <a:rPr lang="en-IE" dirty="0"/>
              <a:t>Loops through all existing</a:t>
            </a:r>
            <a:br>
              <a:rPr lang="en-IE" dirty="0"/>
            </a:br>
            <a:r>
              <a:rPr lang="en-IE" dirty="0"/>
              <a:t>completed submissions</a:t>
            </a:r>
            <a:br>
              <a:rPr lang="en-IE" dirty="0"/>
            </a:br>
            <a:r>
              <a:rPr lang="en-IE" dirty="0"/>
              <a:t>and merges them into</a:t>
            </a:r>
            <a:br>
              <a:rPr lang="en-IE" dirty="0"/>
            </a:br>
            <a:r>
              <a:rPr lang="en-IE" dirty="0"/>
              <a:t>the one file</a:t>
            </a:r>
          </a:p>
          <a:p>
            <a:endParaRPr lang="en-I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8932CC-E623-4816-8D52-F6D5857B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" y="517048"/>
            <a:ext cx="1510536" cy="102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hlinkClick r:id="rId3"/>
            <a:extLst>
              <a:ext uri="{FF2B5EF4-FFF2-40B4-BE49-F238E27FC236}">
                <a16:creationId xmlns:a16="http://schemas.microsoft.com/office/drawing/2014/main" id="{BE56F733-F3E0-4627-A08E-2BB73BCCB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095" y="756404"/>
            <a:ext cx="457264" cy="543001"/>
          </a:xfrm>
          <a:prstGeom prst="rect">
            <a:avLst/>
          </a:prstGeom>
        </p:spPr>
      </p:pic>
      <p:pic>
        <p:nvPicPr>
          <p:cNvPr id="7" name="Picture 6" descr="Handbook PDF. Multiple page are visible in the browser">
            <a:extLst>
              <a:ext uri="{FF2B5EF4-FFF2-40B4-BE49-F238E27FC236}">
                <a16:creationId xmlns:a16="http://schemas.microsoft.com/office/drawing/2014/main" id="{5FE5834B-771E-45C0-966E-A4FDBC50E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36" y="1825625"/>
            <a:ext cx="6593264" cy="38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7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C6F6-827C-416E-B3C5-931AE4FB69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77EB4"/>
          </a:solidFill>
        </p:spPr>
        <p:txBody>
          <a:bodyPr/>
          <a:lstStyle/>
          <a:p>
            <a:pPr algn="ctr"/>
            <a:r>
              <a:rPr lang="en-IE" dirty="0"/>
              <a:t>Administrator Interface</a:t>
            </a:r>
          </a:p>
        </p:txBody>
      </p:sp>
      <p:sp>
        <p:nvSpPr>
          <p:cNvPr id="3" name="Content Placeholder 2" descr="Excerpt of Code: Part of the loop that sets list of submissions at beginning of file">
            <a:extLst>
              <a:ext uri="{FF2B5EF4-FFF2-40B4-BE49-F238E27FC236}">
                <a16:creationId xmlns:a16="http://schemas.microsoft.com/office/drawing/2014/main" id="{0BBC4425-906B-43BC-BAC7-E9C958C7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Creation of Handbook</a:t>
            </a:r>
          </a:p>
          <a:p>
            <a:pPr lvl="1"/>
            <a:r>
              <a:rPr lang="en-IE" dirty="0"/>
              <a:t>Excerpt of Loop that sets list of</a:t>
            </a:r>
            <a:br>
              <a:rPr lang="en-IE" dirty="0"/>
            </a:br>
            <a:r>
              <a:rPr lang="en-IE" dirty="0"/>
              <a:t>submissions at beginning of file</a:t>
            </a:r>
          </a:p>
          <a:p>
            <a:endParaRPr lang="en-I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8932CC-E623-4816-8D52-F6D5857B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" y="517048"/>
            <a:ext cx="1510536" cy="102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hlinkClick r:id="rId4"/>
            <a:extLst>
              <a:ext uri="{FF2B5EF4-FFF2-40B4-BE49-F238E27FC236}">
                <a16:creationId xmlns:a16="http://schemas.microsoft.com/office/drawing/2014/main" id="{BE56F733-F3E0-4627-A08E-2BB73BCCB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095" y="756404"/>
            <a:ext cx="457264" cy="543001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D6BEB6A-5078-4FCF-A744-A1B71CA32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4D16BBF-7E6F-4ED3-BFB8-D1584461B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744957"/>
              </p:ext>
            </p:extLst>
          </p:nvPr>
        </p:nvGraphicFramePr>
        <p:xfrm>
          <a:off x="6196045" y="1960561"/>
          <a:ext cx="5157755" cy="453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6" imgW="5731988" imgH="5035501" progId="Word.OpenDocumentText.12">
                  <p:embed/>
                </p:oleObj>
              </mc:Choice>
              <mc:Fallback>
                <p:oleObj name="Document" r:id="rId6" imgW="5731988" imgH="5035501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45" y="1960561"/>
                        <a:ext cx="5157755" cy="4532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832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C6F6-827C-416E-B3C5-931AE4FB69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77EB4"/>
          </a:solidFill>
        </p:spPr>
        <p:txBody>
          <a:bodyPr/>
          <a:lstStyle/>
          <a:p>
            <a:pPr algn="ctr"/>
            <a:r>
              <a:rPr lang="en-IE" dirty="0"/>
              <a:t>Future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4425-906B-43BC-BAC7-E9C958C7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Timeout</a:t>
            </a:r>
          </a:p>
          <a:p>
            <a:r>
              <a:rPr lang="en-IE" dirty="0"/>
              <a:t>PDF File Access</a:t>
            </a:r>
          </a:p>
          <a:p>
            <a:r>
              <a:rPr lang="en-IE" dirty="0"/>
              <a:t>Security, Session &amp; Cookies</a:t>
            </a:r>
          </a:p>
          <a:p>
            <a:r>
              <a:rPr lang="en-IE" dirty="0"/>
              <a:t>UI</a:t>
            </a:r>
          </a:p>
          <a:p>
            <a:endParaRPr lang="en-I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8932CC-E623-4816-8D52-F6D5857B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" y="517048"/>
            <a:ext cx="1510536" cy="102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hlinkClick r:id="rId3"/>
            <a:extLst>
              <a:ext uri="{FF2B5EF4-FFF2-40B4-BE49-F238E27FC236}">
                <a16:creationId xmlns:a16="http://schemas.microsoft.com/office/drawing/2014/main" id="{BE56F733-F3E0-4627-A08E-2BB73BCCB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095" y="756404"/>
            <a:ext cx="457264" cy="543001"/>
          </a:xfrm>
          <a:prstGeom prst="rect">
            <a:avLst/>
          </a:prstGeom>
        </p:spPr>
      </p:pic>
      <p:pic>
        <p:nvPicPr>
          <p:cNvPr id="9" name="Picture 8" descr="UI of Heroku error message while loading application">
            <a:extLst>
              <a:ext uri="{FF2B5EF4-FFF2-40B4-BE49-F238E27FC236}">
                <a16:creationId xmlns:a16="http://schemas.microsoft.com/office/drawing/2014/main" id="{5146BD46-296B-4D45-ABAB-72054673E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36" y="3024845"/>
            <a:ext cx="440116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0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C6F6-827C-416E-B3C5-931AE4FB69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77EB4"/>
          </a:solidFill>
        </p:spPr>
        <p:txBody>
          <a:bodyPr/>
          <a:lstStyle/>
          <a:p>
            <a:pPr algn="ctr"/>
            <a:r>
              <a:rPr lang="en-IE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4425-906B-43BC-BAC7-E9C958C7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Priorities</a:t>
            </a:r>
          </a:p>
          <a:p>
            <a:r>
              <a:rPr lang="en-IE" dirty="0"/>
              <a:t>Definition of ‘Bug/Glitch’</a:t>
            </a:r>
          </a:p>
          <a:p>
            <a:endParaRPr lang="en-I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8932CC-E623-4816-8D52-F6D5857B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" y="517048"/>
            <a:ext cx="1510536" cy="102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hlinkClick r:id="rId3"/>
            <a:extLst>
              <a:ext uri="{FF2B5EF4-FFF2-40B4-BE49-F238E27FC236}">
                <a16:creationId xmlns:a16="http://schemas.microsoft.com/office/drawing/2014/main" id="{BE56F733-F3E0-4627-A08E-2BB73BCCB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095" y="756404"/>
            <a:ext cx="45726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64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C6F6-827C-416E-B3C5-931AE4FB69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77EB4"/>
          </a:solidFill>
        </p:spPr>
        <p:txBody>
          <a:bodyPr/>
          <a:lstStyle/>
          <a:p>
            <a:pPr algn="ctr"/>
            <a:r>
              <a:rPr lang="en-IE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4425-906B-43BC-BAC7-E9C958C7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IE" dirty="0"/>
              <a:t>Insert Boiler-plate Question mark image here...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8932CC-E623-4816-8D52-F6D5857B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" y="517048"/>
            <a:ext cx="1510536" cy="102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hlinkClick r:id="rId3"/>
            <a:extLst>
              <a:ext uri="{FF2B5EF4-FFF2-40B4-BE49-F238E27FC236}">
                <a16:creationId xmlns:a16="http://schemas.microsoft.com/office/drawing/2014/main" id="{BE56F733-F3E0-4627-A08E-2BB73BCCB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095" y="756404"/>
            <a:ext cx="45726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4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C6F6-827C-416E-B3C5-931AE4FB69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77EB4"/>
          </a:solidFill>
        </p:spPr>
        <p:txBody>
          <a:bodyPr/>
          <a:lstStyle/>
          <a:p>
            <a:pPr algn="ctr"/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4425-906B-43BC-BAC7-E9C958C7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IE" dirty="0"/>
              <a:t>Cathal Henchy</a:t>
            </a:r>
          </a:p>
          <a:p>
            <a:pPr marL="0" indent="0" algn="ctr">
              <a:buNone/>
            </a:pPr>
            <a:r>
              <a:rPr lang="en-IE" dirty="0"/>
              <a:t>20091405</a:t>
            </a:r>
          </a:p>
          <a:p>
            <a:pPr marL="0" indent="0" algn="ctr">
              <a:buNone/>
            </a:pPr>
            <a:r>
              <a:rPr lang="en-IE" dirty="0"/>
              <a:t>Final Year Project</a:t>
            </a:r>
          </a:p>
          <a:p>
            <a:pPr marL="0" indent="0" algn="ctr">
              <a:buNone/>
            </a:pPr>
            <a:r>
              <a:rPr lang="en-IE" dirty="0"/>
              <a:t>H.Dip.Sci. Computer Science</a:t>
            </a:r>
          </a:p>
          <a:p>
            <a:pPr marL="0" indent="0" algn="ctr">
              <a:buNone/>
            </a:pPr>
            <a:r>
              <a:rPr lang="en-IE" dirty="0"/>
              <a:t>WIT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8932CC-E623-4816-8D52-F6D5857B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" y="517048"/>
            <a:ext cx="1510536" cy="102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hlinkClick r:id="rId3"/>
            <a:extLst>
              <a:ext uri="{FF2B5EF4-FFF2-40B4-BE49-F238E27FC236}">
                <a16:creationId xmlns:a16="http://schemas.microsoft.com/office/drawing/2014/main" id="{BE56F733-F3E0-4627-A08E-2BB73BCCB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095" y="756404"/>
            <a:ext cx="45726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7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C6F6-827C-416E-B3C5-931AE4FB69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77EB4"/>
          </a:solidFill>
        </p:spPr>
        <p:txBody>
          <a:bodyPr/>
          <a:lstStyle/>
          <a:p>
            <a:pPr algn="ctr"/>
            <a:r>
              <a:rPr lang="en-IE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4425-906B-43BC-BAC7-E9C958C7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FYP Handbook</a:t>
            </a:r>
          </a:p>
          <a:p>
            <a:r>
              <a:rPr lang="en-IE" dirty="0"/>
              <a:t>Submission via Moodle:</a:t>
            </a:r>
          </a:p>
          <a:p>
            <a:pPr lvl="1"/>
            <a:r>
              <a:rPr lang="en-IE" dirty="0"/>
              <a:t>Multiple files</a:t>
            </a:r>
          </a:p>
          <a:p>
            <a:pPr lvl="1"/>
            <a:r>
              <a:rPr lang="en-IE" dirty="0"/>
              <a:t>Subject to erroneous data entries</a:t>
            </a:r>
          </a:p>
          <a:p>
            <a:r>
              <a:rPr lang="en-IE" dirty="0"/>
              <a:t>PDF is Created Manually:</a:t>
            </a:r>
          </a:p>
          <a:p>
            <a:pPr lvl="1"/>
            <a:r>
              <a:rPr lang="en-IE" dirty="0"/>
              <a:t>Laborious</a:t>
            </a:r>
          </a:p>
          <a:p>
            <a:pPr lvl="1"/>
            <a:r>
              <a:rPr lang="en-IE" dirty="0"/>
              <a:t>Repetitive</a:t>
            </a:r>
          </a:p>
          <a:p>
            <a:pPr lvl="1"/>
            <a:r>
              <a:rPr lang="en-IE" dirty="0"/>
              <a:t>Subject to erroneous data entries</a:t>
            </a:r>
          </a:p>
          <a:p>
            <a:pPr lvl="1"/>
            <a:r>
              <a:rPr lang="en-IE" dirty="0"/>
              <a:t>May require rework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8932CC-E623-4816-8D52-F6D5857B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" y="517048"/>
            <a:ext cx="1510536" cy="102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hlinkClick r:id="rId3"/>
            <a:extLst>
              <a:ext uri="{FF2B5EF4-FFF2-40B4-BE49-F238E27FC236}">
                <a16:creationId xmlns:a16="http://schemas.microsoft.com/office/drawing/2014/main" id="{BE56F733-F3E0-4627-A08E-2BB73BCCB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095" y="756404"/>
            <a:ext cx="457264" cy="543001"/>
          </a:xfrm>
          <a:prstGeom prst="rect">
            <a:avLst/>
          </a:prstGeom>
        </p:spPr>
      </p:pic>
      <p:pic>
        <p:nvPicPr>
          <p:cNvPr id="7" name="Picture 6" descr="Sample page from PDF created by Uathcruthú">
            <a:extLst>
              <a:ext uri="{FF2B5EF4-FFF2-40B4-BE49-F238E27FC236}">
                <a16:creationId xmlns:a16="http://schemas.microsoft.com/office/drawing/2014/main" id="{380264B0-A5E9-44A2-8C11-CF98DD141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731" y="1765667"/>
            <a:ext cx="5234829" cy="294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4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C6F6-827C-416E-B3C5-931AE4FB69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77EB4"/>
          </a:solidFill>
        </p:spPr>
        <p:txBody>
          <a:bodyPr/>
          <a:lstStyle/>
          <a:p>
            <a:pPr algn="ctr"/>
            <a:r>
              <a:rPr lang="en-IE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4425-906B-43BC-BAC7-E9C958C7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Uathcruthú</a:t>
            </a:r>
          </a:p>
          <a:p>
            <a:r>
              <a:rPr lang="en-IE" dirty="0"/>
              <a:t>Web Application</a:t>
            </a:r>
          </a:p>
          <a:p>
            <a:r>
              <a:rPr lang="en-IE" dirty="0"/>
              <a:t>Node.js</a:t>
            </a:r>
          </a:p>
          <a:p>
            <a:r>
              <a:rPr lang="en-IE" dirty="0"/>
              <a:t>Handlebars</a:t>
            </a:r>
          </a:p>
          <a:p>
            <a:r>
              <a:rPr lang="en-IE" dirty="0"/>
              <a:t>External Modules:</a:t>
            </a:r>
          </a:p>
          <a:p>
            <a:pPr lvl="1"/>
            <a:r>
              <a:rPr lang="en-IE" dirty="0"/>
              <a:t>Cloudinary</a:t>
            </a:r>
          </a:p>
          <a:p>
            <a:pPr lvl="1"/>
            <a:r>
              <a:rPr lang="en-IE" dirty="0"/>
              <a:t>jsPDF</a:t>
            </a:r>
          </a:p>
          <a:p>
            <a:pPr lvl="1"/>
            <a:r>
              <a:rPr lang="en-IE" dirty="0"/>
              <a:t>pdf-merger-js</a:t>
            </a:r>
          </a:p>
          <a:p>
            <a:pPr lvl="1"/>
            <a:r>
              <a:rPr lang="en-IE" dirty="0"/>
              <a:t>image-data-uri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8932CC-E623-4816-8D52-F6D5857B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" y="517048"/>
            <a:ext cx="1510536" cy="102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hlinkClick r:id="rId3"/>
            <a:extLst>
              <a:ext uri="{FF2B5EF4-FFF2-40B4-BE49-F238E27FC236}">
                <a16:creationId xmlns:a16="http://schemas.microsoft.com/office/drawing/2014/main" id="{BE56F733-F3E0-4627-A08E-2BB73BCCB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095" y="756404"/>
            <a:ext cx="457264" cy="543001"/>
          </a:xfrm>
          <a:prstGeom prst="rect">
            <a:avLst/>
          </a:prstGeom>
        </p:spPr>
      </p:pic>
      <p:pic>
        <p:nvPicPr>
          <p:cNvPr id="7" name="Picture 6" descr="Node.js and handlebars logos">
            <a:extLst>
              <a:ext uri="{FF2B5EF4-FFF2-40B4-BE49-F238E27FC236}">
                <a16:creationId xmlns:a16="http://schemas.microsoft.com/office/drawing/2014/main" id="{DC438898-B4C7-4937-BA8E-DD8C26BD74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289" y="2215374"/>
            <a:ext cx="3248478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3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C6F6-827C-416E-B3C5-931AE4FB69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77EB4"/>
          </a:solidFill>
        </p:spPr>
        <p:txBody>
          <a:bodyPr/>
          <a:lstStyle/>
          <a:p>
            <a:pPr algn="ctr"/>
            <a:r>
              <a:rPr lang="en-IE" dirty="0"/>
              <a:t>Student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4425-906B-43BC-BAC7-E9C958C7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Student submission via Uathcruthú:</a:t>
            </a:r>
          </a:p>
          <a:p>
            <a:pPr lvl="1"/>
            <a:r>
              <a:rPr lang="en-IE" dirty="0"/>
              <a:t>Web-form with data specific fields</a:t>
            </a:r>
          </a:p>
          <a:p>
            <a:pPr lvl="1"/>
            <a:r>
              <a:rPr lang="en-IE" dirty="0"/>
              <a:t>Validation – reduction of rework</a:t>
            </a:r>
          </a:p>
          <a:p>
            <a:pPr lvl="1"/>
            <a:r>
              <a:rPr lang="en-IE" dirty="0"/>
              <a:t>Accepts NDA submissions</a:t>
            </a:r>
          </a:p>
          <a:p>
            <a:pPr lvl="1"/>
            <a:r>
              <a:rPr lang="en-IE" dirty="0"/>
              <a:t>Saves student’s work as draft</a:t>
            </a:r>
          </a:p>
          <a:p>
            <a:pPr lvl="1"/>
            <a:r>
              <a:rPr lang="en-IE" dirty="0"/>
              <a:t>Submission can be reviewed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8932CC-E623-4816-8D52-F6D5857B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" y="517048"/>
            <a:ext cx="1510536" cy="102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hlinkClick r:id="rId3"/>
            <a:extLst>
              <a:ext uri="{FF2B5EF4-FFF2-40B4-BE49-F238E27FC236}">
                <a16:creationId xmlns:a16="http://schemas.microsoft.com/office/drawing/2014/main" id="{BE56F733-F3E0-4627-A08E-2BB73BCCB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095" y="756404"/>
            <a:ext cx="457264" cy="543001"/>
          </a:xfrm>
          <a:prstGeom prst="rect">
            <a:avLst/>
          </a:prstGeom>
        </p:spPr>
      </p:pic>
      <p:pic>
        <p:nvPicPr>
          <p:cNvPr id="9" name="Picture 8" descr="UI of Student Submission Form">
            <a:extLst>
              <a:ext uri="{FF2B5EF4-FFF2-40B4-BE49-F238E27FC236}">
                <a16:creationId xmlns:a16="http://schemas.microsoft.com/office/drawing/2014/main" id="{F8732FCA-E844-4238-806F-797742F0A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2012555"/>
            <a:ext cx="3124200" cy="44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8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C6F6-827C-416E-B3C5-931AE4FB69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77EB4"/>
          </a:solidFill>
        </p:spPr>
        <p:txBody>
          <a:bodyPr>
            <a:normAutofit/>
          </a:bodyPr>
          <a:lstStyle/>
          <a:p>
            <a:pPr algn="ctr"/>
            <a:r>
              <a:rPr lang="en-IE" sz="3200" dirty="0"/>
              <a:t>Student Interface: Review of Submission</a:t>
            </a:r>
            <a:endParaRPr lang="en-IE" sz="3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8932CC-E623-4816-8D52-F6D5857B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" y="517048"/>
            <a:ext cx="1510536" cy="102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hlinkClick r:id="rId3"/>
            <a:extLst>
              <a:ext uri="{FF2B5EF4-FFF2-40B4-BE49-F238E27FC236}">
                <a16:creationId xmlns:a16="http://schemas.microsoft.com/office/drawing/2014/main" id="{BE56F733-F3E0-4627-A08E-2BB73BCCB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095" y="756404"/>
            <a:ext cx="457264" cy="543001"/>
          </a:xfrm>
          <a:prstGeom prst="rect">
            <a:avLst/>
          </a:prstGeom>
        </p:spPr>
      </p:pic>
      <p:pic>
        <p:nvPicPr>
          <p:cNvPr id="15" name="Content Placeholder 14" descr="UI of Student Submission">
            <a:extLst>
              <a:ext uri="{FF2B5EF4-FFF2-40B4-BE49-F238E27FC236}">
                <a16:creationId xmlns:a16="http://schemas.microsoft.com/office/drawing/2014/main" id="{D0B3F1B1-BF54-44AD-B0EC-97E7DDBA7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35" y="1825625"/>
            <a:ext cx="4315730" cy="4351338"/>
          </a:xfrm>
        </p:spPr>
      </p:pic>
    </p:spTree>
    <p:extLst>
      <p:ext uri="{BB962C8B-B14F-4D97-AF65-F5344CB8AC3E}">
        <p14:creationId xmlns:p14="http://schemas.microsoft.com/office/powerpoint/2010/main" val="398104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C6F6-827C-416E-B3C5-931AE4FB69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77EB4"/>
          </a:solidFill>
        </p:spPr>
        <p:txBody>
          <a:bodyPr/>
          <a:lstStyle/>
          <a:p>
            <a:pPr algn="ctr"/>
            <a:r>
              <a:rPr lang="en-IE" dirty="0"/>
              <a:t>Administrator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4425-906B-43BC-BAC7-E9C958C7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Edits student submission:</a:t>
            </a:r>
          </a:p>
          <a:p>
            <a:pPr lvl="1"/>
            <a:r>
              <a:rPr lang="en-IE" sz="2000" dirty="0"/>
              <a:t>If ‘Other’ Project Type</a:t>
            </a:r>
          </a:p>
          <a:p>
            <a:r>
              <a:rPr lang="en-IE" sz="2400" dirty="0"/>
              <a:t>Updates student submission:</a:t>
            </a:r>
          </a:p>
          <a:p>
            <a:pPr lvl="1"/>
            <a:r>
              <a:rPr lang="en-IE" sz="2000" dirty="0"/>
              <a:t>Demonstration Video URL</a:t>
            </a:r>
          </a:p>
          <a:p>
            <a:pPr lvl="1"/>
            <a:r>
              <a:rPr lang="en-IE" sz="2000" dirty="0"/>
              <a:t>Presentation Schedule</a:t>
            </a:r>
          </a:p>
          <a:p>
            <a:r>
              <a:rPr lang="en-IE" sz="2400" dirty="0"/>
              <a:t>Creation of student PDF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8932CC-E623-4816-8D52-F6D5857B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" y="517048"/>
            <a:ext cx="1510536" cy="102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hlinkClick r:id="rId3"/>
            <a:extLst>
              <a:ext uri="{FF2B5EF4-FFF2-40B4-BE49-F238E27FC236}">
                <a16:creationId xmlns:a16="http://schemas.microsoft.com/office/drawing/2014/main" id="{BE56F733-F3E0-4627-A08E-2BB73BCCB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095" y="756404"/>
            <a:ext cx="457264" cy="543001"/>
          </a:xfrm>
          <a:prstGeom prst="rect">
            <a:avLst/>
          </a:prstGeom>
        </p:spPr>
      </p:pic>
      <p:pic>
        <p:nvPicPr>
          <p:cNvPr id="10" name="Picture 9" descr="UI of Admin-Student Submission form, with editable fields magnified">
            <a:extLst>
              <a:ext uri="{FF2B5EF4-FFF2-40B4-BE49-F238E27FC236}">
                <a16:creationId xmlns:a16="http://schemas.microsoft.com/office/drawing/2014/main" id="{507D57C6-93BB-413D-8FC8-A1A94FC7B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5" y="1995741"/>
            <a:ext cx="6182115" cy="40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4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C6F6-827C-416E-B3C5-931AE4FB69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77EB4"/>
          </a:solidFill>
        </p:spPr>
        <p:txBody>
          <a:bodyPr>
            <a:normAutofit/>
          </a:bodyPr>
          <a:lstStyle/>
          <a:p>
            <a:pPr algn="ctr"/>
            <a:r>
              <a:rPr lang="en-IE" sz="3200" dirty="0"/>
              <a:t>Administrator Interface: Student PDF</a:t>
            </a:r>
          </a:p>
        </p:txBody>
      </p:sp>
      <p:pic>
        <p:nvPicPr>
          <p:cNvPr id="7" name="Content Placeholder 6" descr="Student PDF">
            <a:extLst>
              <a:ext uri="{FF2B5EF4-FFF2-40B4-BE49-F238E27FC236}">
                <a16:creationId xmlns:a16="http://schemas.microsoft.com/office/drawing/2014/main" id="{01E5ECCF-E48A-47DB-A918-AA2E2623B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6"/>
            <a:ext cx="5257800" cy="2953716"/>
          </a:xfr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78932CC-E623-4816-8D52-F6D5857B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" y="517048"/>
            <a:ext cx="1510536" cy="102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hlinkClick r:id="rId4"/>
            <a:extLst>
              <a:ext uri="{FF2B5EF4-FFF2-40B4-BE49-F238E27FC236}">
                <a16:creationId xmlns:a16="http://schemas.microsoft.com/office/drawing/2014/main" id="{BE56F733-F3E0-4627-A08E-2BB73BCCB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095" y="756404"/>
            <a:ext cx="457264" cy="543001"/>
          </a:xfrm>
          <a:prstGeom prst="rect">
            <a:avLst/>
          </a:prstGeom>
        </p:spPr>
      </p:pic>
      <p:pic>
        <p:nvPicPr>
          <p:cNvPr id="9" name="Picture 8" descr="Student PDF protected under NDA">
            <a:extLst>
              <a:ext uri="{FF2B5EF4-FFF2-40B4-BE49-F238E27FC236}">
                <a16:creationId xmlns:a16="http://schemas.microsoft.com/office/drawing/2014/main" id="{89B16612-A55B-49E9-8121-5799C83EE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2611"/>
            <a:ext cx="5223128" cy="293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8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C6F6-827C-416E-B3C5-931AE4FB69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77EB4"/>
          </a:solidFill>
        </p:spPr>
        <p:txBody>
          <a:bodyPr/>
          <a:lstStyle/>
          <a:p>
            <a:pPr algn="ctr"/>
            <a:r>
              <a:rPr lang="en-IE" dirty="0"/>
              <a:t>Administrator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4425-906B-43BC-BAC7-E9C958C7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Project Type ‘Other’ Form</a:t>
            </a:r>
          </a:p>
          <a:p>
            <a:pPr lvl="1"/>
            <a:r>
              <a:rPr lang="en-IE" dirty="0"/>
              <a:t>Alternative location for making these edits</a:t>
            </a:r>
          </a:p>
          <a:p>
            <a:pPr lvl="1"/>
            <a:r>
              <a:rPr lang="en-IE" dirty="0"/>
              <a:t>Can view all ‘Other’ project types together</a:t>
            </a:r>
          </a:p>
          <a:p>
            <a:pPr lvl="1"/>
            <a:r>
              <a:rPr lang="en-IE" dirty="0"/>
              <a:t>Necessary for categorising and grouping</a:t>
            </a:r>
            <a:br>
              <a:rPr lang="en-IE" dirty="0"/>
            </a:br>
            <a:r>
              <a:rPr lang="en-IE" dirty="0"/>
              <a:t>submissions in handbook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8932CC-E623-4816-8D52-F6D5857B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" y="517048"/>
            <a:ext cx="1510536" cy="102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hlinkClick r:id="rId3"/>
            <a:extLst>
              <a:ext uri="{FF2B5EF4-FFF2-40B4-BE49-F238E27FC236}">
                <a16:creationId xmlns:a16="http://schemas.microsoft.com/office/drawing/2014/main" id="{BE56F733-F3E0-4627-A08E-2BB73BCCB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095" y="756404"/>
            <a:ext cx="457264" cy="543001"/>
          </a:xfrm>
          <a:prstGeom prst="rect">
            <a:avLst/>
          </a:prstGeom>
        </p:spPr>
      </p:pic>
      <p:pic>
        <p:nvPicPr>
          <p:cNvPr id="7" name="Picture 6" descr="UI of Project Type 'Other' form, with Cathal Henchy's 'Project Type' form field being edited to 'Web Application'">
            <a:extLst>
              <a:ext uri="{FF2B5EF4-FFF2-40B4-BE49-F238E27FC236}">
                <a16:creationId xmlns:a16="http://schemas.microsoft.com/office/drawing/2014/main" id="{16E76B4B-6616-4021-B222-C5B4086E6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76" y="1825625"/>
            <a:ext cx="2935224" cy="47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5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272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OpenDocument Text</vt:lpstr>
      <vt:lpstr>Uathcruthú </vt:lpstr>
      <vt:lpstr>Introduction</vt:lpstr>
      <vt:lpstr>Problem</vt:lpstr>
      <vt:lpstr>Solution</vt:lpstr>
      <vt:lpstr>Student Interface</vt:lpstr>
      <vt:lpstr>Student Interface: Review of Submission</vt:lpstr>
      <vt:lpstr>Administrator Interface</vt:lpstr>
      <vt:lpstr>Administrator Interface: Student PDF</vt:lpstr>
      <vt:lpstr>Administrator Interface</vt:lpstr>
      <vt:lpstr>Administrator Interface</vt:lpstr>
      <vt:lpstr>Administrator Interface</vt:lpstr>
      <vt:lpstr>Administrator Interface</vt:lpstr>
      <vt:lpstr>Future Releases</vt:lpstr>
      <vt:lpstr>Learnings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Uathcruthú</dc:title>
  <dc:creator>Henchy, Cathal</dc:creator>
  <cp:lastModifiedBy>Cathal Henchy (20091405)</cp:lastModifiedBy>
  <cp:revision>8</cp:revision>
  <dcterms:created xsi:type="dcterms:W3CDTF">2022-04-15T07:27:20Z</dcterms:created>
  <dcterms:modified xsi:type="dcterms:W3CDTF">2022-04-15T22:18:29Z</dcterms:modified>
</cp:coreProperties>
</file>