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3" r:id="rId7"/>
    <p:sldId id="265" r:id="rId8"/>
    <p:sldId id="266" r:id="rId9"/>
  </p:sldIdLst>
  <p:sldSz cx="18288000" cy="10287000"/>
  <p:notesSz cx="6858000" cy="9144000"/>
  <p:embeddedFontLst>
    <p:embeddedFont>
      <p:font typeface="Copperplate Gothic 29 BC" panose="020B0604020202020204" charset="0"/>
      <p:regular r:id="rId10"/>
    </p:embeddedFont>
    <p:embeddedFont>
      <p:font typeface="Glacial Indifference Bold"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2" autoAdjust="0"/>
  </p:normalViewPr>
  <p:slideViewPr>
    <p:cSldViewPr>
      <p:cViewPr>
        <p:scale>
          <a:sx n="70" d="100"/>
          <a:sy n="70" d="100"/>
        </p:scale>
        <p:origin x="-178" y="-6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009991" y="319701"/>
            <a:ext cx="1895410" cy="473482"/>
            <a:chOff x="0" y="0"/>
            <a:chExt cx="2527213" cy="631310"/>
          </a:xfrm>
        </p:grpSpPr>
        <p:sp>
          <p:nvSpPr>
            <p:cNvPr id="3" name="Freeform 3"/>
            <p:cNvSpPr/>
            <p:nvPr/>
          </p:nvSpPr>
          <p:spPr>
            <a:xfrm>
              <a:off x="0" y="0"/>
              <a:ext cx="2527213" cy="631310"/>
            </a:xfrm>
            <a:custGeom>
              <a:avLst/>
              <a:gdLst/>
              <a:ahLst/>
              <a:cxnLst/>
              <a:rect l="l" t="t" r="r" b="b"/>
              <a:pathLst>
                <a:path w="2527213" h="631310">
                  <a:moveTo>
                    <a:pt x="0" y="0"/>
                  </a:moveTo>
                  <a:lnTo>
                    <a:pt x="2527213" y="0"/>
                  </a:lnTo>
                  <a:lnTo>
                    <a:pt x="2527213" y="631310"/>
                  </a:lnTo>
                  <a:lnTo>
                    <a:pt x="0" y="631310"/>
                  </a:lnTo>
                  <a:lnTo>
                    <a:pt x="0" y="0"/>
                  </a:lnTo>
                  <a:close/>
                </a:path>
              </a:pathLst>
            </a:custGeom>
            <a:blipFill>
              <a:blip r:embed="rId2"/>
              <a:stretch>
                <a:fillRect/>
              </a:stretch>
            </a:blipFill>
          </p:spPr>
        </p:sp>
      </p:grpSp>
      <p:grpSp>
        <p:nvGrpSpPr>
          <p:cNvPr id="4" name="Group 4"/>
          <p:cNvGrpSpPr/>
          <p:nvPr/>
        </p:nvGrpSpPr>
        <p:grpSpPr>
          <a:xfrm>
            <a:off x="16894987" y="793183"/>
            <a:ext cx="1010413" cy="453542"/>
            <a:chOff x="0" y="0"/>
            <a:chExt cx="1347218" cy="604723"/>
          </a:xfrm>
        </p:grpSpPr>
        <p:sp>
          <p:nvSpPr>
            <p:cNvPr id="5" name="Freeform 5"/>
            <p:cNvSpPr/>
            <p:nvPr/>
          </p:nvSpPr>
          <p:spPr>
            <a:xfrm>
              <a:off x="0" y="0"/>
              <a:ext cx="1347218" cy="604723"/>
            </a:xfrm>
            <a:custGeom>
              <a:avLst/>
              <a:gdLst/>
              <a:ahLst/>
              <a:cxnLst/>
              <a:rect l="l" t="t" r="r" b="b"/>
              <a:pathLst>
                <a:path w="1347218" h="604723">
                  <a:moveTo>
                    <a:pt x="0" y="0"/>
                  </a:moveTo>
                  <a:lnTo>
                    <a:pt x="1347218" y="0"/>
                  </a:lnTo>
                  <a:lnTo>
                    <a:pt x="1347218" y="604723"/>
                  </a:lnTo>
                  <a:lnTo>
                    <a:pt x="0" y="604723"/>
                  </a:lnTo>
                  <a:lnTo>
                    <a:pt x="0" y="0"/>
                  </a:lnTo>
                  <a:close/>
                </a:path>
              </a:pathLst>
            </a:custGeom>
            <a:blipFill>
              <a:blip r:embed="rId3"/>
              <a:stretch>
                <a:fillRect/>
              </a:stretch>
            </a:blipFill>
          </p:spPr>
        </p:sp>
      </p:grpSp>
      <p:sp>
        <p:nvSpPr>
          <p:cNvPr id="6" name="Freeform 6"/>
          <p:cNvSpPr/>
          <p:nvPr/>
        </p:nvSpPr>
        <p:spPr>
          <a:xfrm>
            <a:off x="323913" y="319701"/>
            <a:ext cx="2258031" cy="714898"/>
          </a:xfrm>
          <a:custGeom>
            <a:avLst/>
            <a:gdLst/>
            <a:ahLst/>
            <a:cxnLst/>
            <a:rect l="l" t="t" r="r" b="b"/>
            <a:pathLst>
              <a:path w="2258031" h="714898">
                <a:moveTo>
                  <a:pt x="0" y="0"/>
                </a:moveTo>
                <a:lnTo>
                  <a:pt x="2258031" y="0"/>
                </a:lnTo>
                <a:lnTo>
                  <a:pt x="2258031" y="714898"/>
                </a:lnTo>
                <a:lnTo>
                  <a:pt x="0" y="714898"/>
                </a:lnTo>
                <a:lnTo>
                  <a:pt x="0" y="0"/>
                </a:lnTo>
                <a:close/>
              </a:path>
            </a:pathLst>
          </a:custGeom>
          <a:blipFill>
            <a:blip r:embed="rId4"/>
            <a:stretch>
              <a:fillRect l="-45859" t="-136408" r="-40839" b="-146893"/>
            </a:stretch>
          </a:blipFill>
        </p:spPr>
      </p:sp>
      <p:grpSp>
        <p:nvGrpSpPr>
          <p:cNvPr id="7" name="Group 7"/>
          <p:cNvGrpSpPr/>
          <p:nvPr/>
        </p:nvGrpSpPr>
        <p:grpSpPr>
          <a:xfrm>
            <a:off x="6696863" y="1769929"/>
            <a:ext cx="4894273" cy="904155"/>
            <a:chOff x="0" y="0"/>
            <a:chExt cx="6525698" cy="1205539"/>
          </a:xfrm>
        </p:grpSpPr>
        <p:sp>
          <p:nvSpPr>
            <p:cNvPr id="8" name="Freeform 8"/>
            <p:cNvSpPr/>
            <p:nvPr/>
          </p:nvSpPr>
          <p:spPr>
            <a:xfrm rot="-3647718">
              <a:off x="3748680" y="245566"/>
              <a:ext cx="960680" cy="678480"/>
            </a:xfrm>
            <a:custGeom>
              <a:avLst/>
              <a:gdLst/>
              <a:ahLst/>
              <a:cxnLst/>
              <a:rect l="l" t="t" r="r" b="b"/>
              <a:pathLst>
                <a:path w="960680" h="678480">
                  <a:moveTo>
                    <a:pt x="0" y="0"/>
                  </a:moveTo>
                  <a:lnTo>
                    <a:pt x="960680" y="0"/>
                  </a:lnTo>
                  <a:lnTo>
                    <a:pt x="960680" y="678480"/>
                  </a:lnTo>
                  <a:lnTo>
                    <a:pt x="0" y="67848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a:off x="0" y="47162"/>
              <a:ext cx="1042540" cy="1158378"/>
            </a:xfrm>
            <a:custGeom>
              <a:avLst/>
              <a:gdLst/>
              <a:ahLst/>
              <a:cxnLst/>
              <a:rect l="l" t="t" r="r" b="b"/>
              <a:pathLst>
                <a:path w="1042540" h="1158378">
                  <a:moveTo>
                    <a:pt x="0" y="0"/>
                  </a:moveTo>
                  <a:lnTo>
                    <a:pt x="1042540" y="0"/>
                  </a:lnTo>
                  <a:lnTo>
                    <a:pt x="1042540" y="1158377"/>
                  </a:lnTo>
                  <a:lnTo>
                    <a:pt x="0" y="115837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Freeform 10"/>
            <p:cNvSpPr/>
            <p:nvPr/>
          </p:nvSpPr>
          <p:spPr>
            <a:xfrm>
              <a:off x="1671862" y="102825"/>
              <a:ext cx="965981" cy="1030380"/>
            </a:xfrm>
            <a:custGeom>
              <a:avLst/>
              <a:gdLst/>
              <a:ahLst/>
              <a:cxnLst/>
              <a:rect l="l" t="t" r="r" b="b"/>
              <a:pathLst>
                <a:path w="965981" h="1030380">
                  <a:moveTo>
                    <a:pt x="0" y="0"/>
                  </a:moveTo>
                  <a:lnTo>
                    <a:pt x="965982" y="0"/>
                  </a:lnTo>
                  <a:lnTo>
                    <a:pt x="965982" y="1030380"/>
                  </a:lnTo>
                  <a:lnTo>
                    <a:pt x="0" y="103038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1" name="Freeform 11"/>
            <p:cNvSpPr/>
            <p:nvPr/>
          </p:nvSpPr>
          <p:spPr>
            <a:xfrm>
              <a:off x="782996" y="171407"/>
              <a:ext cx="1025797" cy="1025797"/>
            </a:xfrm>
            <a:custGeom>
              <a:avLst/>
              <a:gdLst/>
              <a:ahLst/>
              <a:cxnLst/>
              <a:rect l="l" t="t" r="r" b="b"/>
              <a:pathLst>
                <a:path w="1025797" h="1025797">
                  <a:moveTo>
                    <a:pt x="0" y="0"/>
                  </a:moveTo>
                  <a:lnTo>
                    <a:pt x="1025797" y="0"/>
                  </a:lnTo>
                  <a:lnTo>
                    <a:pt x="1025797" y="1025797"/>
                  </a:lnTo>
                  <a:lnTo>
                    <a:pt x="0" y="1025797"/>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2" name="Freeform 12"/>
            <p:cNvSpPr/>
            <p:nvPr/>
          </p:nvSpPr>
          <p:spPr>
            <a:xfrm>
              <a:off x="2447049" y="119496"/>
              <a:ext cx="785203" cy="1013710"/>
            </a:xfrm>
            <a:custGeom>
              <a:avLst/>
              <a:gdLst/>
              <a:ahLst/>
              <a:cxnLst/>
              <a:rect l="l" t="t" r="r" b="b"/>
              <a:pathLst>
                <a:path w="785203" h="1013710">
                  <a:moveTo>
                    <a:pt x="0" y="0"/>
                  </a:moveTo>
                  <a:lnTo>
                    <a:pt x="785203" y="0"/>
                  </a:lnTo>
                  <a:lnTo>
                    <a:pt x="785203" y="1013709"/>
                  </a:lnTo>
                  <a:lnTo>
                    <a:pt x="0" y="1013709"/>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3" name="Freeform 13"/>
            <p:cNvSpPr/>
            <p:nvPr/>
          </p:nvSpPr>
          <p:spPr>
            <a:xfrm>
              <a:off x="3158297" y="119496"/>
              <a:ext cx="823055" cy="969726"/>
            </a:xfrm>
            <a:custGeom>
              <a:avLst/>
              <a:gdLst/>
              <a:ahLst/>
              <a:cxnLst/>
              <a:rect l="l" t="t" r="r" b="b"/>
              <a:pathLst>
                <a:path w="823055" h="969726">
                  <a:moveTo>
                    <a:pt x="0" y="0"/>
                  </a:moveTo>
                  <a:lnTo>
                    <a:pt x="823055" y="0"/>
                  </a:lnTo>
                  <a:lnTo>
                    <a:pt x="823055" y="969726"/>
                  </a:lnTo>
                  <a:lnTo>
                    <a:pt x="0" y="969726"/>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14" name="Freeform 14"/>
            <p:cNvSpPr/>
            <p:nvPr/>
          </p:nvSpPr>
          <p:spPr>
            <a:xfrm>
              <a:off x="5055950" y="47162"/>
              <a:ext cx="757760" cy="1014292"/>
            </a:xfrm>
            <a:custGeom>
              <a:avLst/>
              <a:gdLst/>
              <a:ahLst/>
              <a:cxnLst/>
              <a:rect l="l" t="t" r="r" b="b"/>
              <a:pathLst>
                <a:path w="757760" h="1014292">
                  <a:moveTo>
                    <a:pt x="0" y="0"/>
                  </a:moveTo>
                  <a:lnTo>
                    <a:pt x="757760" y="0"/>
                  </a:lnTo>
                  <a:lnTo>
                    <a:pt x="757760" y="1014291"/>
                  </a:lnTo>
                  <a:lnTo>
                    <a:pt x="0" y="1014291"/>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
          <p:nvSpPr>
            <p:cNvPr id="15" name="Freeform 15"/>
            <p:cNvSpPr/>
            <p:nvPr/>
          </p:nvSpPr>
          <p:spPr>
            <a:xfrm>
              <a:off x="5561276" y="47162"/>
              <a:ext cx="964422" cy="1014292"/>
            </a:xfrm>
            <a:custGeom>
              <a:avLst/>
              <a:gdLst/>
              <a:ahLst/>
              <a:cxnLst/>
              <a:rect l="l" t="t" r="r" b="b"/>
              <a:pathLst>
                <a:path w="964422" h="1014292">
                  <a:moveTo>
                    <a:pt x="0" y="0"/>
                  </a:moveTo>
                  <a:lnTo>
                    <a:pt x="964422" y="0"/>
                  </a:lnTo>
                  <a:lnTo>
                    <a:pt x="964422" y="1014291"/>
                  </a:lnTo>
                  <a:lnTo>
                    <a:pt x="0" y="1014291"/>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sp>
        <p:sp>
          <p:nvSpPr>
            <p:cNvPr id="16" name="Freeform 16"/>
            <p:cNvSpPr/>
            <p:nvPr/>
          </p:nvSpPr>
          <p:spPr>
            <a:xfrm>
              <a:off x="4464828" y="47162"/>
              <a:ext cx="757760" cy="1014292"/>
            </a:xfrm>
            <a:custGeom>
              <a:avLst/>
              <a:gdLst/>
              <a:ahLst/>
              <a:cxnLst/>
              <a:rect l="l" t="t" r="r" b="b"/>
              <a:pathLst>
                <a:path w="757760" h="1014292">
                  <a:moveTo>
                    <a:pt x="0" y="0"/>
                  </a:moveTo>
                  <a:lnTo>
                    <a:pt x="757760" y="0"/>
                  </a:lnTo>
                  <a:lnTo>
                    <a:pt x="757760" y="1014291"/>
                  </a:lnTo>
                  <a:lnTo>
                    <a:pt x="0" y="1014291"/>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grpSp>
      <p:sp>
        <p:nvSpPr>
          <p:cNvPr id="17" name="TextBox 17"/>
          <p:cNvSpPr txBox="1"/>
          <p:nvPr/>
        </p:nvSpPr>
        <p:spPr>
          <a:xfrm>
            <a:off x="6544882" y="2996936"/>
            <a:ext cx="5198236" cy="292680"/>
          </a:xfrm>
          <a:prstGeom prst="rect">
            <a:avLst/>
          </a:prstGeom>
        </p:spPr>
        <p:txBody>
          <a:bodyPr lIns="0" tIns="0" rIns="0" bIns="0" rtlCol="0" anchor="t">
            <a:spAutoFit/>
          </a:bodyPr>
          <a:lstStyle/>
          <a:p>
            <a:pPr marL="0" lvl="1" indent="0" algn="ctr">
              <a:lnSpc>
                <a:spcPts val="2250"/>
              </a:lnSpc>
              <a:spcBef>
                <a:spcPct val="0"/>
              </a:spcBef>
            </a:pPr>
            <a:r>
              <a:rPr lang="en-US" sz="2045" b="1" spc="380">
                <a:solidFill>
                  <a:srgbClr val="550854"/>
                </a:solidFill>
                <a:latin typeface="Glacial Indifference Bold"/>
                <a:ea typeface="Glacial Indifference Bold"/>
                <a:cs typeface="Glacial Indifference Bold"/>
                <a:sym typeface="Glacial Indifference Bold"/>
              </a:rPr>
              <a:t>[THE ULTIMATE HACKATHON]</a:t>
            </a:r>
          </a:p>
        </p:txBody>
      </p:sp>
      <p:sp>
        <p:nvSpPr>
          <p:cNvPr id="19" name="TextBox 19"/>
          <p:cNvSpPr txBox="1"/>
          <p:nvPr/>
        </p:nvSpPr>
        <p:spPr>
          <a:xfrm>
            <a:off x="5485579" y="6782157"/>
            <a:ext cx="8766095" cy="1271502"/>
          </a:xfrm>
          <a:prstGeom prst="rect">
            <a:avLst/>
          </a:prstGeom>
        </p:spPr>
        <p:txBody>
          <a:bodyPr wrap="square" lIns="0" tIns="0" rIns="0" bIns="0" rtlCol="0" anchor="t">
            <a:spAutoFit/>
          </a:bodyPr>
          <a:lstStyle/>
          <a:p>
            <a:pPr algn="ctr">
              <a:lnSpc>
                <a:spcPts val="10500"/>
              </a:lnSpc>
              <a:spcBef>
                <a:spcPct val="0"/>
              </a:spcBef>
            </a:pPr>
            <a:r>
              <a:rPr lang="en-US" sz="7500" dirty="0">
                <a:solidFill>
                  <a:srgbClr val="000000"/>
                </a:solidFill>
                <a:latin typeface="Copperplate Gothic 29 BC"/>
                <a:ea typeface="Copperplate Gothic 29 BC"/>
                <a:cs typeface="Copperplate Gothic 29 BC"/>
                <a:sym typeface="Copperplate Gothic 29 BC"/>
              </a:rPr>
              <a:t>Track 2: </a:t>
            </a:r>
            <a:r>
              <a:rPr lang="en-US" sz="7500" dirty="0" err="1">
                <a:solidFill>
                  <a:srgbClr val="000000"/>
                </a:solidFill>
                <a:latin typeface="Copperplate Gothic 29 BC"/>
                <a:ea typeface="Copperplate Gothic 29 BC"/>
                <a:cs typeface="Copperplate Gothic 29 BC"/>
                <a:sym typeface="Copperplate Gothic 29 BC"/>
              </a:rPr>
              <a:t>Verbwire</a:t>
            </a:r>
            <a:endParaRPr lang="en-US" sz="7500" dirty="0">
              <a:solidFill>
                <a:srgbClr val="000000"/>
              </a:solidFill>
              <a:latin typeface="Copperplate Gothic 29 BC"/>
              <a:ea typeface="Copperplate Gothic 29 BC"/>
              <a:cs typeface="Copperplate Gothic 29 BC"/>
              <a:sym typeface="Copperplate Gothic 29 BC"/>
            </a:endParaRPr>
          </a:p>
        </p:txBody>
      </p:sp>
      <p:sp>
        <p:nvSpPr>
          <p:cNvPr id="21" name="TextBox 20">
            <a:extLst>
              <a:ext uri="{FF2B5EF4-FFF2-40B4-BE49-F238E27FC236}">
                <a16:creationId xmlns:a16="http://schemas.microsoft.com/office/drawing/2014/main" id="{40A3FB6F-3FD6-BC1E-5BD3-4E7C850A388D}"/>
              </a:ext>
            </a:extLst>
          </p:cNvPr>
          <p:cNvSpPr txBox="1"/>
          <p:nvPr/>
        </p:nvSpPr>
        <p:spPr>
          <a:xfrm>
            <a:off x="4898760" y="4381500"/>
            <a:ext cx="9144000" cy="2400657"/>
          </a:xfrm>
          <a:prstGeom prst="rect">
            <a:avLst/>
          </a:prstGeom>
          <a:noFill/>
        </p:spPr>
        <p:txBody>
          <a:bodyPr wrap="square">
            <a:spAutoFit/>
          </a:bodyPr>
          <a:lstStyle/>
          <a:p>
            <a:pPr algn="ctr"/>
            <a:r>
              <a:rPr lang="en-IN" sz="7500" dirty="0">
                <a:latin typeface="Copperplate Gothic 29 BC" panose="020B0604020202020204" charset="0"/>
              </a:rPr>
              <a:t>Blockchain Risk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485096" y="161925"/>
            <a:ext cx="5317807" cy="1438275"/>
          </a:xfrm>
          <a:prstGeom prst="rect">
            <a:avLst/>
          </a:prstGeom>
        </p:spPr>
        <p:txBody>
          <a:bodyPr lIns="0" tIns="0" rIns="0" bIns="0" rtlCol="0" anchor="t">
            <a:spAutoFit/>
          </a:bodyPr>
          <a:lstStyle/>
          <a:p>
            <a:pPr algn="ctr">
              <a:lnSpc>
                <a:spcPts val="10500"/>
              </a:lnSpc>
              <a:spcBef>
                <a:spcPct val="0"/>
              </a:spcBef>
            </a:pPr>
            <a:r>
              <a:rPr lang="en-US" sz="7500" dirty="0">
                <a:solidFill>
                  <a:srgbClr val="000000"/>
                </a:solidFill>
                <a:latin typeface="Copperplate Gothic 29 BC"/>
                <a:ea typeface="Copperplate Gothic 29 BC"/>
                <a:cs typeface="Copperplate Gothic 29 BC"/>
                <a:sym typeface="Copperplate Gothic 29 BC"/>
              </a:rPr>
              <a:t>TEAM DETAILS</a:t>
            </a:r>
          </a:p>
        </p:txBody>
      </p:sp>
      <p:grpSp>
        <p:nvGrpSpPr>
          <p:cNvPr id="3" name="Group 3"/>
          <p:cNvGrpSpPr/>
          <p:nvPr/>
        </p:nvGrpSpPr>
        <p:grpSpPr>
          <a:xfrm>
            <a:off x="16009991" y="319701"/>
            <a:ext cx="1895410" cy="473482"/>
            <a:chOff x="0" y="0"/>
            <a:chExt cx="2527213" cy="631310"/>
          </a:xfrm>
        </p:grpSpPr>
        <p:sp>
          <p:nvSpPr>
            <p:cNvPr id="4" name="Freeform 4"/>
            <p:cNvSpPr/>
            <p:nvPr/>
          </p:nvSpPr>
          <p:spPr>
            <a:xfrm>
              <a:off x="0" y="0"/>
              <a:ext cx="2527213" cy="631310"/>
            </a:xfrm>
            <a:custGeom>
              <a:avLst/>
              <a:gdLst/>
              <a:ahLst/>
              <a:cxnLst/>
              <a:rect l="l" t="t" r="r" b="b"/>
              <a:pathLst>
                <a:path w="2527213" h="631310">
                  <a:moveTo>
                    <a:pt x="0" y="0"/>
                  </a:moveTo>
                  <a:lnTo>
                    <a:pt x="2527213" y="0"/>
                  </a:lnTo>
                  <a:lnTo>
                    <a:pt x="2527213" y="631310"/>
                  </a:lnTo>
                  <a:lnTo>
                    <a:pt x="0" y="631310"/>
                  </a:lnTo>
                  <a:lnTo>
                    <a:pt x="0" y="0"/>
                  </a:lnTo>
                  <a:close/>
                </a:path>
              </a:pathLst>
            </a:custGeom>
            <a:blipFill>
              <a:blip r:embed="rId2"/>
              <a:stretch>
                <a:fillRect/>
              </a:stretch>
            </a:blipFill>
          </p:spPr>
        </p:sp>
      </p:grpSp>
      <p:grpSp>
        <p:nvGrpSpPr>
          <p:cNvPr id="5" name="Group 5"/>
          <p:cNvGrpSpPr/>
          <p:nvPr/>
        </p:nvGrpSpPr>
        <p:grpSpPr>
          <a:xfrm>
            <a:off x="16894987" y="793183"/>
            <a:ext cx="1010413" cy="453542"/>
            <a:chOff x="0" y="0"/>
            <a:chExt cx="1347218" cy="604723"/>
          </a:xfrm>
        </p:grpSpPr>
        <p:sp>
          <p:nvSpPr>
            <p:cNvPr id="6" name="Freeform 6"/>
            <p:cNvSpPr/>
            <p:nvPr/>
          </p:nvSpPr>
          <p:spPr>
            <a:xfrm>
              <a:off x="0" y="0"/>
              <a:ext cx="1347218" cy="604723"/>
            </a:xfrm>
            <a:custGeom>
              <a:avLst/>
              <a:gdLst/>
              <a:ahLst/>
              <a:cxnLst/>
              <a:rect l="l" t="t" r="r" b="b"/>
              <a:pathLst>
                <a:path w="1347218" h="604723">
                  <a:moveTo>
                    <a:pt x="0" y="0"/>
                  </a:moveTo>
                  <a:lnTo>
                    <a:pt x="1347218" y="0"/>
                  </a:lnTo>
                  <a:lnTo>
                    <a:pt x="1347218" y="604723"/>
                  </a:lnTo>
                  <a:lnTo>
                    <a:pt x="0" y="604723"/>
                  </a:lnTo>
                  <a:lnTo>
                    <a:pt x="0" y="0"/>
                  </a:lnTo>
                  <a:close/>
                </a:path>
              </a:pathLst>
            </a:custGeom>
            <a:blipFill>
              <a:blip r:embed="rId3"/>
              <a:stretch>
                <a:fillRect/>
              </a:stretch>
            </a:blipFill>
          </p:spPr>
        </p:sp>
      </p:grpSp>
      <p:sp>
        <p:nvSpPr>
          <p:cNvPr id="7" name="Freeform 7"/>
          <p:cNvSpPr/>
          <p:nvPr/>
        </p:nvSpPr>
        <p:spPr>
          <a:xfrm>
            <a:off x="323913" y="319701"/>
            <a:ext cx="2258031" cy="714898"/>
          </a:xfrm>
          <a:custGeom>
            <a:avLst/>
            <a:gdLst/>
            <a:ahLst/>
            <a:cxnLst/>
            <a:rect l="l" t="t" r="r" b="b"/>
            <a:pathLst>
              <a:path w="2258031" h="714898">
                <a:moveTo>
                  <a:pt x="0" y="0"/>
                </a:moveTo>
                <a:lnTo>
                  <a:pt x="2258031" y="0"/>
                </a:lnTo>
                <a:lnTo>
                  <a:pt x="2258031" y="714898"/>
                </a:lnTo>
                <a:lnTo>
                  <a:pt x="0" y="714898"/>
                </a:lnTo>
                <a:lnTo>
                  <a:pt x="0" y="0"/>
                </a:lnTo>
                <a:close/>
              </a:path>
            </a:pathLst>
          </a:custGeom>
          <a:blipFill>
            <a:blip r:embed="rId4"/>
            <a:stretch>
              <a:fillRect l="-45859" t="-136408" r="-40839" b="-146893"/>
            </a:stretch>
          </a:blipFill>
        </p:spPr>
      </p:sp>
      <p:sp>
        <p:nvSpPr>
          <p:cNvPr id="9" name="TextBox 8">
            <a:extLst>
              <a:ext uri="{FF2B5EF4-FFF2-40B4-BE49-F238E27FC236}">
                <a16:creationId xmlns:a16="http://schemas.microsoft.com/office/drawing/2014/main" id="{CF4D4B34-2229-0C74-0C45-C70FCC167696}"/>
              </a:ext>
            </a:extLst>
          </p:cNvPr>
          <p:cNvSpPr txBox="1"/>
          <p:nvPr/>
        </p:nvSpPr>
        <p:spPr>
          <a:xfrm>
            <a:off x="4571999" y="3831538"/>
            <a:ext cx="9144000" cy="2623923"/>
          </a:xfrm>
          <a:prstGeom prst="rect">
            <a:avLst/>
          </a:prstGeom>
          <a:noFill/>
        </p:spPr>
        <p:txBody>
          <a:bodyPr wrap="square">
            <a:spAutoFit/>
          </a:bodyPr>
          <a:lstStyle/>
          <a:p>
            <a:pPr marL="342900" indent="-342900" algn="ctr">
              <a:lnSpc>
                <a:spcPts val="10500"/>
              </a:lnSpc>
              <a:spcBef>
                <a:spcPct val="0"/>
              </a:spcBef>
              <a:buAutoNum type="arabicPeriod"/>
            </a:pPr>
            <a:r>
              <a:rPr lang="en-US" sz="6000" dirty="0">
                <a:solidFill>
                  <a:srgbClr val="000000"/>
                </a:solidFill>
                <a:latin typeface="Arial" panose="020B0604020202020204" pitchFamily="34" charset="0"/>
                <a:ea typeface="Copperplate Gothic 29 BC"/>
                <a:cs typeface="Arial" panose="020B0604020202020204" pitchFamily="34" charset="0"/>
                <a:sym typeface="Copperplate Gothic 29 BC"/>
              </a:rPr>
              <a:t>Atharv Chaudhari</a:t>
            </a:r>
          </a:p>
          <a:p>
            <a:pPr marL="342900" indent="-342900" algn="ctr">
              <a:lnSpc>
                <a:spcPts val="10500"/>
              </a:lnSpc>
              <a:spcBef>
                <a:spcPct val="0"/>
              </a:spcBef>
              <a:buAutoNum type="arabicPeriod"/>
            </a:pPr>
            <a:r>
              <a:rPr lang="en-US" sz="6000" dirty="0">
                <a:solidFill>
                  <a:srgbClr val="000000"/>
                </a:solidFill>
                <a:latin typeface="Arial" panose="020B0604020202020204" pitchFamily="34" charset="0"/>
                <a:ea typeface="Copperplate Gothic 29 BC"/>
                <a:cs typeface="Arial" panose="020B0604020202020204" pitchFamily="34" charset="0"/>
                <a:sym typeface="Copperplate Gothic 29 BC"/>
              </a:rPr>
              <a:t>Yash </a:t>
            </a:r>
            <a:r>
              <a:rPr lang="en-US" sz="6000" dirty="0" err="1">
                <a:solidFill>
                  <a:srgbClr val="000000"/>
                </a:solidFill>
                <a:latin typeface="Arial" panose="020B0604020202020204" pitchFamily="34" charset="0"/>
                <a:ea typeface="Copperplate Gothic 29 BC"/>
                <a:cs typeface="Arial" panose="020B0604020202020204" pitchFamily="34" charset="0"/>
                <a:sym typeface="Copperplate Gothic 29 BC"/>
              </a:rPr>
              <a:t>Dhokchoule</a:t>
            </a:r>
            <a:endParaRPr lang="en-US" sz="6000" dirty="0">
              <a:solidFill>
                <a:srgbClr val="000000"/>
              </a:solidFill>
              <a:latin typeface="Arial" panose="020B0604020202020204" pitchFamily="34" charset="0"/>
              <a:ea typeface="Copperplate Gothic 29 BC"/>
              <a:cs typeface="Arial" panose="020B0604020202020204" pitchFamily="34" charset="0"/>
              <a:sym typeface="Copperplate Gothic 29 B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055870" y="161925"/>
            <a:ext cx="8176260" cy="1438275"/>
          </a:xfrm>
          <a:prstGeom prst="rect">
            <a:avLst/>
          </a:prstGeom>
        </p:spPr>
        <p:txBody>
          <a:bodyPr lIns="0" tIns="0" rIns="0" bIns="0" rtlCol="0" anchor="t">
            <a:spAutoFit/>
          </a:bodyPr>
          <a:lstStyle/>
          <a:p>
            <a:pPr marL="0" lvl="0" indent="0" algn="ctr">
              <a:lnSpc>
                <a:spcPts val="10500"/>
              </a:lnSpc>
              <a:spcBef>
                <a:spcPct val="0"/>
              </a:spcBef>
            </a:pPr>
            <a:r>
              <a:rPr lang="en-US" sz="7500" u="none" strike="noStrike" dirty="0">
                <a:solidFill>
                  <a:srgbClr val="000000"/>
                </a:solidFill>
                <a:latin typeface="Copperplate Gothic 29 BC"/>
                <a:ea typeface="Copperplate Gothic 29 BC"/>
                <a:cs typeface="Copperplate Gothic 29 BC"/>
                <a:sym typeface="Copperplate Gothic 29 BC"/>
              </a:rPr>
              <a:t>PROBLEM STATEMENT</a:t>
            </a:r>
          </a:p>
        </p:txBody>
      </p:sp>
      <p:grpSp>
        <p:nvGrpSpPr>
          <p:cNvPr id="3" name="Group 3"/>
          <p:cNvGrpSpPr/>
          <p:nvPr/>
        </p:nvGrpSpPr>
        <p:grpSpPr>
          <a:xfrm>
            <a:off x="16009991" y="319701"/>
            <a:ext cx="1895410" cy="473482"/>
            <a:chOff x="0" y="0"/>
            <a:chExt cx="2527213" cy="631310"/>
          </a:xfrm>
        </p:grpSpPr>
        <p:sp>
          <p:nvSpPr>
            <p:cNvPr id="4" name="Freeform 4"/>
            <p:cNvSpPr/>
            <p:nvPr/>
          </p:nvSpPr>
          <p:spPr>
            <a:xfrm>
              <a:off x="0" y="0"/>
              <a:ext cx="2527213" cy="631310"/>
            </a:xfrm>
            <a:custGeom>
              <a:avLst/>
              <a:gdLst/>
              <a:ahLst/>
              <a:cxnLst/>
              <a:rect l="l" t="t" r="r" b="b"/>
              <a:pathLst>
                <a:path w="2527213" h="631310">
                  <a:moveTo>
                    <a:pt x="0" y="0"/>
                  </a:moveTo>
                  <a:lnTo>
                    <a:pt x="2527213" y="0"/>
                  </a:lnTo>
                  <a:lnTo>
                    <a:pt x="2527213" y="631310"/>
                  </a:lnTo>
                  <a:lnTo>
                    <a:pt x="0" y="631310"/>
                  </a:lnTo>
                  <a:lnTo>
                    <a:pt x="0" y="0"/>
                  </a:lnTo>
                  <a:close/>
                </a:path>
              </a:pathLst>
            </a:custGeom>
            <a:blipFill>
              <a:blip r:embed="rId2"/>
              <a:stretch>
                <a:fillRect/>
              </a:stretch>
            </a:blipFill>
          </p:spPr>
        </p:sp>
      </p:grpSp>
      <p:grpSp>
        <p:nvGrpSpPr>
          <p:cNvPr id="5" name="Group 5"/>
          <p:cNvGrpSpPr/>
          <p:nvPr/>
        </p:nvGrpSpPr>
        <p:grpSpPr>
          <a:xfrm>
            <a:off x="16894987" y="793183"/>
            <a:ext cx="1010413" cy="453542"/>
            <a:chOff x="0" y="0"/>
            <a:chExt cx="1347218" cy="604723"/>
          </a:xfrm>
        </p:grpSpPr>
        <p:sp>
          <p:nvSpPr>
            <p:cNvPr id="6" name="Freeform 6"/>
            <p:cNvSpPr/>
            <p:nvPr/>
          </p:nvSpPr>
          <p:spPr>
            <a:xfrm>
              <a:off x="0" y="0"/>
              <a:ext cx="1347218" cy="604723"/>
            </a:xfrm>
            <a:custGeom>
              <a:avLst/>
              <a:gdLst/>
              <a:ahLst/>
              <a:cxnLst/>
              <a:rect l="l" t="t" r="r" b="b"/>
              <a:pathLst>
                <a:path w="1347218" h="604723">
                  <a:moveTo>
                    <a:pt x="0" y="0"/>
                  </a:moveTo>
                  <a:lnTo>
                    <a:pt x="1347218" y="0"/>
                  </a:lnTo>
                  <a:lnTo>
                    <a:pt x="1347218" y="604723"/>
                  </a:lnTo>
                  <a:lnTo>
                    <a:pt x="0" y="604723"/>
                  </a:lnTo>
                  <a:lnTo>
                    <a:pt x="0" y="0"/>
                  </a:lnTo>
                  <a:close/>
                </a:path>
              </a:pathLst>
            </a:custGeom>
            <a:blipFill>
              <a:blip r:embed="rId3"/>
              <a:stretch>
                <a:fillRect/>
              </a:stretch>
            </a:blipFill>
          </p:spPr>
        </p:sp>
      </p:grpSp>
      <p:sp>
        <p:nvSpPr>
          <p:cNvPr id="7" name="Freeform 7"/>
          <p:cNvSpPr/>
          <p:nvPr/>
        </p:nvSpPr>
        <p:spPr>
          <a:xfrm>
            <a:off x="323913" y="319701"/>
            <a:ext cx="2258031" cy="714898"/>
          </a:xfrm>
          <a:custGeom>
            <a:avLst/>
            <a:gdLst/>
            <a:ahLst/>
            <a:cxnLst/>
            <a:rect l="l" t="t" r="r" b="b"/>
            <a:pathLst>
              <a:path w="2258031" h="714898">
                <a:moveTo>
                  <a:pt x="0" y="0"/>
                </a:moveTo>
                <a:lnTo>
                  <a:pt x="2258031" y="0"/>
                </a:lnTo>
                <a:lnTo>
                  <a:pt x="2258031" y="714898"/>
                </a:lnTo>
                <a:lnTo>
                  <a:pt x="0" y="714898"/>
                </a:lnTo>
                <a:lnTo>
                  <a:pt x="0" y="0"/>
                </a:lnTo>
                <a:close/>
              </a:path>
            </a:pathLst>
          </a:custGeom>
          <a:blipFill>
            <a:blip r:embed="rId4"/>
            <a:stretch>
              <a:fillRect l="-45859" t="-136408" r="-40839" b="-146893"/>
            </a:stretch>
          </a:blipFill>
        </p:spPr>
      </p:sp>
      <p:sp>
        <p:nvSpPr>
          <p:cNvPr id="11" name="TextBox 10">
            <a:extLst>
              <a:ext uri="{FF2B5EF4-FFF2-40B4-BE49-F238E27FC236}">
                <a16:creationId xmlns:a16="http://schemas.microsoft.com/office/drawing/2014/main" id="{19DC6433-CF9F-2E4C-95FD-4F5A5DD65478}"/>
              </a:ext>
            </a:extLst>
          </p:cNvPr>
          <p:cNvSpPr txBox="1"/>
          <p:nvPr/>
        </p:nvSpPr>
        <p:spPr>
          <a:xfrm>
            <a:off x="1905000" y="2095500"/>
            <a:ext cx="12801600" cy="5262979"/>
          </a:xfrm>
          <a:prstGeom prst="rect">
            <a:avLst/>
          </a:prstGeom>
          <a:noFill/>
        </p:spPr>
        <p:txBody>
          <a:bodyPr wrap="square" rtlCol="0">
            <a:spAutoFit/>
          </a:bodyPr>
          <a:lstStyle/>
          <a:p>
            <a:r>
              <a:rPr lang="en-US" sz="2400" b="1" dirty="0"/>
              <a:t>Title:</a:t>
            </a:r>
            <a:r>
              <a:rPr lang="en-US" sz="2400" dirty="0"/>
              <a:t> Blockchain Risk Assessment and Mitigation System</a:t>
            </a:r>
          </a:p>
          <a:p>
            <a:r>
              <a:rPr lang="en-US" sz="2400" dirty="0"/>
              <a:t>Organizations implementing blockchain technology face numerous risks related to security, compliance, performance, and scalability. These risks must be quantified and managed to ensure the reliability and sustainability of blockchain-based solutions. However, manually assessing and prioritizing these risks is often subjective, time-consuming, and inconsistent.</a:t>
            </a:r>
          </a:p>
          <a:p>
            <a:r>
              <a:rPr lang="en-US" sz="2400" dirty="0"/>
              <a:t>This project aims to develop a </a:t>
            </a:r>
            <a:r>
              <a:rPr lang="en-US" sz="2400" b="1" dirty="0"/>
              <a:t>Blockchain Risk Assessment Tool</a:t>
            </a:r>
            <a:r>
              <a:rPr lang="en-US" sz="2400" dirty="0"/>
              <a:t> that:</a:t>
            </a:r>
          </a:p>
          <a:p>
            <a:pPr>
              <a:buFont typeface="+mj-lt"/>
              <a:buAutoNum type="arabicPeriod"/>
            </a:pPr>
            <a:r>
              <a:rPr lang="en-US" sz="2400" b="1" dirty="0"/>
              <a:t>Identifies and categorizes risks</a:t>
            </a:r>
            <a:r>
              <a:rPr lang="en-US" sz="2400" dirty="0"/>
              <a:t> using predefined metrics across four key domains: Security, Compliance, Performance, and Scalability.</a:t>
            </a:r>
          </a:p>
          <a:p>
            <a:pPr>
              <a:buFont typeface="+mj-lt"/>
              <a:buAutoNum type="arabicPeriod"/>
            </a:pPr>
            <a:r>
              <a:rPr lang="en-US" sz="2400" b="1" dirty="0"/>
              <a:t>Quantifies risks</a:t>
            </a:r>
            <a:r>
              <a:rPr lang="en-US" sz="2400" dirty="0"/>
              <a:t> by collecting user inputs for specific questions within each category and calculating weighted scores.</a:t>
            </a:r>
          </a:p>
          <a:p>
            <a:pPr>
              <a:buFont typeface="+mj-lt"/>
              <a:buAutoNum type="arabicPeriod"/>
            </a:pPr>
            <a:r>
              <a:rPr lang="en-US" sz="2400" b="1" dirty="0"/>
              <a:t>Leverages machine learning</a:t>
            </a:r>
            <a:r>
              <a:rPr lang="en-US" sz="2400" dirty="0"/>
              <a:t> to predict an overall risk level based on historical data, aiding decision-makers in understanding their system's risk profile.</a:t>
            </a:r>
          </a:p>
          <a:p>
            <a:pPr>
              <a:buFont typeface="+mj-lt"/>
              <a:buAutoNum type="arabicPeriod"/>
            </a:pPr>
            <a:r>
              <a:rPr lang="en-US" sz="2400" b="1" dirty="0"/>
              <a:t>Presents results visually</a:t>
            </a:r>
            <a:r>
              <a:rPr lang="en-US" sz="2400" dirty="0"/>
              <a:t> through interactive dashboards, charts, and reports, enabling users to gain actionable insights at a glance.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908483" y="511974"/>
            <a:ext cx="4471035" cy="1019175"/>
          </a:xfrm>
          <a:prstGeom prst="rect">
            <a:avLst/>
          </a:prstGeom>
        </p:spPr>
        <p:txBody>
          <a:bodyPr lIns="0" tIns="0" rIns="0" bIns="0" rtlCol="0" anchor="t">
            <a:spAutoFit/>
          </a:bodyPr>
          <a:lstStyle/>
          <a:p>
            <a:pPr marL="0" lvl="0" indent="0" algn="ctr">
              <a:lnSpc>
                <a:spcPts val="6149"/>
              </a:lnSpc>
            </a:pPr>
            <a:r>
              <a:rPr lang="en-US" sz="7500" u="none" strike="noStrike" dirty="0">
                <a:solidFill>
                  <a:srgbClr val="000000"/>
                </a:solidFill>
                <a:latin typeface="Copperplate Gothic 29 BC"/>
                <a:ea typeface="Copperplate Gothic 29 BC"/>
                <a:cs typeface="Copperplate Gothic 29 BC"/>
                <a:sym typeface="Copperplate Gothic 29 BC"/>
              </a:rPr>
              <a:t>TECH STACK</a:t>
            </a:r>
          </a:p>
        </p:txBody>
      </p:sp>
      <p:grpSp>
        <p:nvGrpSpPr>
          <p:cNvPr id="3" name="Group 3"/>
          <p:cNvGrpSpPr/>
          <p:nvPr/>
        </p:nvGrpSpPr>
        <p:grpSpPr>
          <a:xfrm>
            <a:off x="16009991" y="319701"/>
            <a:ext cx="1895410" cy="473482"/>
            <a:chOff x="0" y="0"/>
            <a:chExt cx="2527213" cy="631310"/>
          </a:xfrm>
        </p:grpSpPr>
        <p:sp>
          <p:nvSpPr>
            <p:cNvPr id="4" name="Freeform 4"/>
            <p:cNvSpPr/>
            <p:nvPr/>
          </p:nvSpPr>
          <p:spPr>
            <a:xfrm>
              <a:off x="0" y="0"/>
              <a:ext cx="2527213" cy="631310"/>
            </a:xfrm>
            <a:custGeom>
              <a:avLst/>
              <a:gdLst/>
              <a:ahLst/>
              <a:cxnLst/>
              <a:rect l="l" t="t" r="r" b="b"/>
              <a:pathLst>
                <a:path w="2527213" h="631310">
                  <a:moveTo>
                    <a:pt x="0" y="0"/>
                  </a:moveTo>
                  <a:lnTo>
                    <a:pt x="2527213" y="0"/>
                  </a:lnTo>
                  <a:lnTo>
                    <a:pt x="2527213" y="631310"/>
                  </a:lnTo>
                  <a:lnTo>
                    <a:pt x="0" y="631310"/>
                  </a:lnTo>
                  <a:lnTo>
                    <a:pt x="0" y="0"/>
                  </a:lnTo>
                  <a:close/>
                </a:path>
              </a:pathLst>
            </a:custGeom>
            <a:blipFill>
              <a:blip r:embed="rId2"/>
              <a:stretch>
                <a:fillRect/>
              </a:stretch>
            </a:blipFill>
          </p:spPr>
        </p:sp>
      </p:grpSp>
      <p:grpSp>
        <p:nvGrpSpPr>
          <p:cNvPr id="5" name="Group 5"/>
          <p:cNvGrpSpPr/>
          <p:nvPr/>
        </p:nvGrpSpPr>
        <p:grpSpPr>
          <a:xfrm>
            <a:off x="16894987" y="793183"/>
            <a:ext cx="1010413" cy="453542"/>
            <a:chOff x="0" y="0"/>
            <a:chExt cx="1347218" cy="604723"/>
          </a:xfrm>
        </p:grpSpPr>
        <p:sp>
          <p:nvSpPr>
            <p:cNvPr id="6" name="Freeform 6"/>
            <p:cNvSpPr/>
            <p:nvPr/>
          </p:nvSpPr>
          <p:spPr>
            <a:xfrm>
              <a:off x="0" y="0"/>
              <a:ext cx="1347218" cy="604723"/>
            </a:xfrm>
            <a:custGeom>
              <a:avLst/>
              <a:gdLst/>
              <a:ahLst/>
              <a:cxnLst/>
              <a:rect l="l" t="t" r="r" b="b"/>
              <a:pathLst>
                <a:path w="1347218" h="604723">
                  <a:moveTo>
                    <a:pt x="0" y="0"/>
                  </a:moveTo>
                  <a:lnTo>
                    <a:pt x="1347218" y="0"/>
                  </a:lnTo>
                  <a:lnTo>
                    <a:pt x="1347218" y="604723"/>
                  </a:lnTo>
                  <a:lnTo>
                    <a:pt x="0" y="604723"/>
                  </a:lnTo>
                  <a:lnTo>
                    <a:pt x="0" y="0"/>
                  </a:lnTo>
                  <a:close/>
                </a:path>
              </a:pathLst>
            </a:custGeom>
            <a:blipFill>
              <a:blip r:embed="rId3"/>
              <a:stretch>
                <a:fillRect/>
              </a:stretch>
            </a:blipFill>
          </p:spPr>
        </p:sp>
      </p:grpSp>
      <p:sp>
        <p:nvSpPr>
          <p:cNvPr id="7" name="Freeform 7"/>
          <p:cNvSpPr/>
          <p:nvPr/>
        </p:nvSpPr>
        <p:spPr>
          <a:xfrm>
            <a:off x="323913" y="319701"/>
            <a:ext cx="2258031" cy="714898"/>
          </a:xfrm>
          <a:custGeom>
            <a:avLst/>
            <a:gdLst/>
            <a:ahLst/>
            <a:cxnLst/>
            <a:rect l="l" t="t" r="r" b="b"/>
            <a:pathLst>
              <a:path w="2258031" h="714898">
                <a:moveTo>
                  <a:pt x="0" y="0"/>
                </a:moveTo>
                <a:lnTo>
                  <a:pt x="2258031" y="0"/>
                </a:lnTo>
                <a:lnTo>
                  <a:pt x="2258031" y="714898"/>
                </a:lnTo>
                <a:lnTo>
                  <a:pt x="0" y="714898"/>
                </a:lnTo>
                <a:lnTo>
                  <a:pt x="0" y="0"/>
                </a:lnTo>
                <a:close/>
              </a:path>
            </a:pathLst>
          </a:custGeom>
          <a:blipFill>
            <a:blip r:embed="rId4"/>
            <a:stretch>
              <a:fillRect l="-45859" t="-136408" r="-40839" b="-146893"/>
            </a:stretch>
          </a:blipFill>
        </p:spPr>
      </p:sp>
      <p:sp>
        <p:nvSpPr>
          <p:cNvPr id="25" name="TextBox 24">
            <a:extLst>
              <a:ext uri="{FF2B5EF4-FFF2-40B4-BE49-F238E27FC236}">
                <a16:creationId xmlns:a16="http://schemas.microsoft.com/office/drawing/2014/main" id="{D36F9300-0A07-1778-D5EA-78BCB76AD4C8}"/>
              </a:ext>
            </a:extLst>
          </p:cNvPr>
          <p:cNvSpPr txBox="1"/>
          <p:nvPr/>
        </p:nvSpPr>
        <p:spPr>
          <a:xfrm>
            <a:off x="1600200" y="1531149"/>
            <a:ext cx="10668000" cy="4801314"/>
          </a:xfrm>
          <a:prstGeom prst="rect">
            <a:avLst/>
          </a:prstGeom>
          <a:noFill/>
        </p:spPr>
        <p:txBody>
          <a:bodyPr wrap="square" rtlCol="0">
            <a:spAutoFit/>
          </a:bodyPr>
          <a:lstStyle/>
          <a:p>
            <a:r>
              <a:rPr lang="en-US" b="1" dirty="0"/>
              <a:t>Frontend:</a:t>
            </a:r>
            <a:endParaRPr lang="en-US" dirty="0"/>
          </a:p>
          <a:p>
            <a:pPr>
              <a:buFont typeface="+mj-lt"/>
              <a:buAutoNum type="arabicPeriod"/>
            </a:pPr>
            <a:r>
              <a:rPr lang="en-US" b="1" dirty="0"/>
              <a:t>HTML5 and CSS3:</a:t>
            </a:r>
            <a:r>
              <a:rPr lang="en-US" dirty="0"/>
              <a:t> For structuring and styling the web pages.</a:t>
            </a:r>
          </a:p>
          <a:p>
            <a:pPr>
              <a:buFont typeface="+mj-lt"/>
              <a:buAutoNum type="arabicPeriod"/>
            </a:pPr>
            <a:r>
              <a:rPr lang="en-US" b="1" dirty="0"/>
              <a:t>Bootstrap:</a:t>
            </a:r>
            <a:r>
              <a:rPr lang="en-US" dirty="0"/>
              <a:t> To provide a responsive and modern user interface with pre-built components.</a:t>
            </a:r>
          </a:p>
          <a:p>
            <a:r>
              <a:rPr lang="en-US" b="1" dirty="0"/>
              <a:t>Backend:</a:t>
            </a:r>
            <a:endParaRPr lang="en-US" dirty="0"/>
          </a:p>
          <a:p>
            <a:pPr>
              <a:buFont typeface="+mj-lt"/>
              <a:buAutoNum type="arabicPeriod"/>
            </a:pPr>
            <a:r>
              <a:rPr lang="en-US" b="1" dirty="0"/>
              <a:t>Flask:</a:t>
            </a:r>
            <a:r>
              <a:rPr lang="en-US" dirty="0"/>
              <a:t> A lightweight Python web framework for handling HTTP requests, routing, and rendering templates.</a:t>
            </a:r>
          </a:p>
          <a:p>
            <a:pPr>
              <a:buFont typeface="+mj-lt"/>
              <a:buAutoNum type="arabicPeriod"/>
            </a:pPr>
            <a:r>
              <a:rPr lang="en-US" b="1" dirty="0"/>
              <a:t>Jinja2:</a:t>
            </a:r>
            <a:r>
              <a:rPr lang="en-US" dirty="0"/>
              <a:t> Flask’s templating engine used to dynamically render HTML pages with Python data.</a:t>
            </a:r>
          </a:p>
          <a:p>
            <a:r>
              <a:rPr lang="en-US" b="1" dirty="0"/>
              <a:t>Data Storage and Processing:</a:t>
            </a:r>
            <a:endParaRPr lang="en-US" dirty="0"/>
          </a:p>
          <a:p>
            <a:pPr>
              <a:buFont typeface="+mj-lt"/>
              <a:buAutoNum type="arabicPeriod"/>
            </a:pPr>
            <a:r>
              <a:rPr lang="en-US" b="1" dirty="0"/>
              <a:t>Pandas:</a:t>
            </a:r>
            <a:r>
              <a:rPr lang="en-US" dirty="0"/>
              <a:t> For handling and preprocessing data from CSV files.</a:t>
            </a:r>
          </a:p>
          <a:p>
            <a:pPr>
              <a:buFont typeface="+mj-lt"/>
              <a:buAutoNum type="arabicPeriod"/>
            </a:pPr>
            <a:r>
              <a:rPr lang="en-US" b="1" dirty="0"/>
              <a:t>JSON:</a:t>
            </a:r>
            <a:r>
              <a:rPr lang="en-US" dirty="0"/>
              <a:t> For storing and retrieving results in a structured and human-readable format.</a:t>
            </a:r>
          </a:p>
          <a:p>
            <a:r>
              <a:rPr lang="en-US" b="1" dirty="0"/>
              <a:t>Model Serialization:</a:t>
            </a:r>
            <a:endParaRPr lang="en-US" dirty="0"/>
          </a:p>
          <a:p>
            <a:r>
              <a:rPr lang="en-US" b="1" dirty="0"/>
              <a:t>Server:</a:t>
            </a:r>
            <a:endParaRPr lang="en-US" dirty="0"/>
          </a:p>
          <a:p>
            <a:pPr>
              <a:buFont typeface="+mj-lt"/>
              <a:buAutoNum type="arabicPeriod"/>
            </a:pPr>
            <a:r>
              <a:rPr lang="en-US" b="1" dirty="0"/>
              <a:t>Flask Development Server:</a:t>
            </a:r>
            <a:r>
              <a:rPr lang="en-US" dirty="0"/>
              <a:t> For running the web application in a development environment.</a:t>
            </a:r>
          </a:p>
          <a:p>
            <a:r>
              <a:rPr lang="en-US" b="1" dirty="0"/>
              <a:t>Optional Tools:</a:t>
            </a:r>
          </a:p>
          <a:p>
            <a:pPr>
              <a:buFont typeface="+mj-lt"/>
              <a:buAutoNum type="arabicPeriod"/>
            </a:pPr>
            <a:r>
              <a:rPr lang="en-US" b="1"/>
              <a:t>VS Code:</a:t>
            </a:r>
            <a:r>
              <a:rPr lang="en-US"/>
              <a:t> </a:t>
            </a:r>
            <a:r>
              <a:rPr lang="en-US" dirty="0"/>
              <a:t>For coding and debugging the application.</a:t>
            </a:r>
          </a:p>
          <a:p>
            <a:pPr>
              <a:buFont typeface="+mj-lt"/>
              <a:buAutoNum type="arabicPeriod"/>
            </a:pPr>
            <a:r>
              <a:rPr lang="en-US" b="1" dirty="0"/>
              <a:t>Git/GitHub:</a:t>
            </a:r>
            <a:r>
              <a:rPr lang="en-US" dirty="0"/>
              <a:t> For version control and collaboration.</a:t>
            </a:r>
          </a:p>
          <a:p>
            <a:r>
              <a:rPr lang="en-US" dirty="0"/>
              <a:t>This stack integrates modern tools for creating a scalable, interactive, and machine learning-powered web application.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816679" y="610412"/>
            <a:ext cx="6654641" cy="848309"/>
          </a:xfrm>
          <a:prstGeom prst="rect">
            <a:avLst/>
          </a:prstGeom>
        </p:spPr>
        <p:txBody>
          <a:bodyPr wrap="square" lIns="0" tIns="0" rIns="0" bIns="0" rtlCol="0" anchor="t">
            <a:spAutoFit/>
          </a:bodyPr>
          <a:lstStyle/>
          <a:p>
            <a:pPr marL="0" lvl="0" indent="0" algn="ctr">
              <a:lnSpc>
                <a:spcPts val="6149"/>
              </a:lnSpc>
              <a:spcBef>
                <a:spcPct val="0"/>
              </a:spcBef>
            </a:pPr>
            <a:r>
              <a:rPr lang="en-US" sz="7500" u="none" strike="noStrike" dirty="0">
                <a:solidFill>
                  <a:srgbClr val="000000"/>
                </a:solidFill>
                <a:latin typeface="Copperplate Gothic 29 BC"/>
                <a:ea typeface="Copperplate Gothic 29 BC"/>
                <a:cs typeface="Copperplate Gothic 29 BC"/>
                <a:sym typeface="Copperplate Gothic 29 BC"/>
              </a:rPr>
              <a:t>API MODEL USED</a:t>
            </a:r>
          </a:p>
        </p:txBody>
      </p:sp>
      <p:grpSp>
        <p:nvGrpSpPr>
          <p:cNvPr id="3" name="Group 3"/>
          <p:cNvGrpSpPr/>
          <p:nvPr/>
        </p:nvGrpSpPr>
        <p:grpSpPr>
          <a:xfrm>
            <a:off x="16009991" y="319701"/>
            <a:ext cx="1895410" cy="473482"/>
            <a:chOff x="0" y="0"/>
            <a:chExt cx="2527213" cy="631310"/>
          </a:xfrm>
        </p:grpSpPr>
        <p:sp>
          <p:nvSpPr>
            <p:cNvPr id="4" name="Freeform 4"/>
            <p:cNvSpPr/>
            <p:nvPr/>
          </p:nvSpPr>
          <p:spPr>
            <a:xfrm>
              <a:off x="0" y="0"/>
              <a:ext cx="2527213" cy="631310"/>
            </a:xfrm>
            <a:custGeom>
              <a:avLst/>
              <a:gdLst/>
              <a:ahLst/>
              <a:cxnLst/>
              <a:rect l="l" t="t" r="r" b="b"/>
              <a:pathLst>
                <a:path w="2527213" h="631310">
                  <a:moveTo>
                    <a:pt x="0" y="0"/>
                  </a:moveTo>
                  <a:lnTo>
                    <a:pt x="2527213" y="0"/>
                  </a:lnTo>
                  <a:lnTo>
                    <a:pt x="2527213" y="631310"/>
                  </a:lnTo>
                  <a:lnTo>
                    <a:pt x="0" y="631310"/>
                  </a:lnTo>
                  <a:lnTo>
                    <a:pt x="0" y="0"/>
                  </a:lnTo>
                  <a:close/>
                </a:path>
              </a:pathLst>
            </a:custGeom>
            <a:blipFill>
              <a:blip r:embed="rId2"/>
              <a:stretch>
                <a:fillRect/>
              </a:stretch>
            </a:blipFill>
          </p:spPr>
        </p:sp>
      </p:grpSp>
      <p:grpSp>
        <p:nvGrpSpPr>
          <p:cNvPr id="5" name="Group 5"/>
          <p:cNvGrpSpPr/>
          <p:nvPr/>
        </p:nvGrpSpPr>
        <p:grpSpPr>
          <a:xfrm>
            <a:off x="16894987" y="793183"/>
            <a:ext cx="1010413" cy="453542"/>
            <a:chOff x="0" y="0"/>
            <a:chExt cx="1347218" cy="604723"/>
          </a:xfrm>
        </p:grpSpPr>
        <p:sp>
          <p:nvSpPr>
            <p:cNvPr id="6" name="Freeform 6"/>
            <p:cNvSpPr/>
            <p:nvPr/>
          </p:nvSpPr>
          <p:spPr>
            <a:xfrm>
              <a:off x="0" y="0"/>
              <a:ext cx="1347218" cy="604723"/>
            </a:xfrm>
            <a:custGeom>
              <a:avLst/>
              <a:gdLst/>
              <a:ahLst/>
              <a:cxnLst/>
              <a:rect l="l" t="t" r="r" b="b"/>
              <a:pathLst>
                <a:path w="1347218" h="604723">
                  <a:moveTo>
                    <a:pt x="0" y="0"/>
                  </a:moveTo>
                  <a:lnTo>
                    <a:pt x="1347218" y="0"/>
                  </a:lnTo>
                  <a:lnTo>
                    <a:pt x="1347218" y="604723"/>
                  </a:lnTo>
                  <a:lnTo>
                    <a:pt x="0" y="604723"/>
                  </a:lnTo>
                  <a:lnTo>
                    <a:pt x="0" y="0"/>
                  </a:lnTo>
                  <a:close/>
                </a:path>
              </a:pathLst>
            </a:custGeom>
            <a:blipFill>
              <a:blip r:embed="rId3"/>
              <a:stretch>
                <a:fillRect/>
              </a:stretch>
            </a:blipFill>
          </p:spPr>
        </p:sp>
      </p:grpSp>
      <p:sp>
        <p:nvSpPr>
          <p:cNvPr id="7" name="Freeform 7"/>
          <p:cNvSpPr/>
          <p:nvPr/>
        </p:nvSpPr>
        <p:spPr>
          <a:xfrm>
            <a:off x="323913" y="319701"/>
            <a:ext cx="2258031" cy="714898"/>
          </a:xfrm>
          <a:custGeom>
            <a:avLst/>
            <a:gdLst/>
            <a:ahLst/>
            <a:cxnLst/>
            <a:rect l="l" t="t" r="r" b="b"/>
            <a:pathLst>
              <a:path w="2258031" h="714898">
                <a:moveTo>
                  <a:pt x="0" y="0"/>
                </a:moveTo>
                <a:lnTo>
                  <a:pt x="2258031" y="0"/>
                </a:lnTo>
                <a:lnTo>
                  <a:pt x="2258031" y="714898"/>
                </a:lnTo>
                <a:lnTo>
                  <a:pt x="0" y="714898"/>
                </a:lnTo>
                <a:lnTo>
                  <a:pt x="0" y="0"/>
                </a:lnTo>
                <a:close/>
              </a:path>
            </a:pathLst>
          </a:custGeom>
          <a:blipFill>
            <a:blip r:embed="rId4"/>
            <a:stretch>
              <a:fillRect l="-45859" t="-136408" r="-40839" b="-146893"/>
            </a:stretch>
          </a:blipFill>
        </p:spPr>
      </p:sp>
      <p:sp>
        <p:nvSpPr>
          <p:cNvPr id="26" name="TextBox 25">
            <a:extLst>
              <a:ext uri="{FF2B5EF4-FFF2-40B4-BE49-F238E27FC236}">
                <a16:creationId xmlns:a16="http://schemas.microsoft.com/office/drawing/2014/main" id="{8C7FCF1C-A296-5F4F-D750-1DD82A12CFCE}"/>
              </a:ext>
            </a:extLst>
          </p:cNvPr>
          <p:cNvSpPr txBox="1"/>
          <p:nvPr/>
        </p:nvSpPr>
        <p:spPr>
          <a:xfrm>
            <a:off x="4571999" y="2095500"/>
            <a:ext cx="9144000" cy="5262979"/>
          </a:xfrm>
          <a:prstGeom prst="rect">
            <a:avLst/>
          </a:prstGeom>
          <a:noFill/>
        </p:spPr>
        <p:txBody>
          <a:bodyPr wrap="square">
            <a:spAutoFit/>
          </a:bodyPr>
          <a:lstStyle/>
          <a:p>
            <a:r>
              <a:rPr lang="en-IN" sz="2800" dirty="0"/>
              <a:t>API Model in the Code</a:t>
            </a:r>
          </a:p>
          <a:p>
            <a:pPr marL="342900" indent="-342900">
              <a:buAutoNum type="arabicPeriod"/>
            </a:pPr>
            <a:r>
              <a:rPr lang="en-US" sz="2800" b="1" dirty="0"/>
              <a:t>Route APIs:</a:t>
            </a:r>
          </a:p>
          <a:p>
            <a:r>
              <a:rPr lang="en-US" sz="2800" dirty="0"/>
              <a:t>	a. </a:t>
            </a:r>
            <a:r>
              <a:rPr lang="en-US" sz="2800" b="1" dirty="0"/>
              <a:t>(GET/POST):</a:t>
            </a:r>
            <a:r>
              <a:rPr lang="en-US" sz="2800" dirty="0"/>
              <a:t> Displays the questionnaire and collects user responses.</a:t>
            </a:r>
          </a:p>
          <a:p>
            <a:r>
              <a:rPr lang="en-US" sz="2800" dirty="0"/>
              <a:t>	</a:t>
            </a:r>
            <a:r>
              <a:rPr lang="en-US" sz="2800" b="1" dirty="0"/>
              <a:t>b. results (GET):</a:t>
            </a:r>
            <a:r>
              <a:rPr lang="en-US" sz="2800" dirty="0"/>
              <a:t> Displays risk assessment results based on user input and ML model prediction.</a:t>
            </a:r>
          </a:p>
          <a:p>
            <a:r>
              <a:rPr lang="en-US" sz="2800" dirty="0"/>
              <a:t>	</a:t>
            </a:r>
            <a:r>
              <a:rPr lang="en-US" sz="2800" b="1" dirty="0"/>
              <a:t>c. train (POST):</a:t>
            </a:r>
            <a:r>
              <a:rPr lang="en-US" sz="2800" dirty="0"/>
              <a:t> Accepts data to retrain the risk prediction model.</a:t>
            </a:r>
            <a:endParaRPr lang="en-IN" sz="2800" dirty="0"/>
          </a:p>
          <a:p>
            <a:r>
              <a:rPr lang="en-US" sz="2800" b="1" dirty="0"/>
              <a:t>Risk Prediction API:</a:t>
            </a:r>
          </a:p>
          <a:p>
            <a:r>
              <a:rPr lang="en-US" sz="2800" b="1" dirty="0"/>
              <a:t>Input:</a:t>
            </a:r>
            <a:r>
              <a:rPr lang="en-US" sz="2800" dirty="0"/>
              <a:t> Scores for Security, Compliance, Performance, and Scalability.</a:t>
            </a:r>
          </a:p>
          <a:p>
            <a:r>
              <a:rPr lang="en-US" sz="2800" b="1" dirty="0"/>
              <a:t>Output:</a:t>
            </a:r>
            <a:r>
              <a:rPr lang="en-US" sz="2800" dirty="0"/>
              <a:t> Predicted risk level (e.g., Low, Moderate, High).</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862638" y="581025"/>
            <a:ext cx="6562725" cy="1019175"/>
          </a:xfrm>
          <a:prstGeom prst="rect">
            <a:avLst/>
          </a:prstGeom>
        </p:spPr>
        <p:txBody>
          <a:bodyPr lIns="0" tIns="0" rIns="0" bIns="0" rtlCol="0" anchor="t">
            <a:spAutoFit/>
          </a:bodyPr>
          <a:lstStyle/>
          <a:p>
            <a:pPr marL="0" lvl="0" indent="0" algn="ctr">
              <a:lnSpc>
                <a:spcPts val="6149"/>
              </a:lnSpc>
              <a:spcBef>
                <a:spcPct val="0"/>
              </a:spcBef>
            </a:pPr>
            <a:r>
              <a:rPr lang="en-US" sz="7500" u="none" strike="noStrike" dirty="0">
                <a:solidFill>
                  <a:srgbClr val="000000"/>
                </a:solidFill>
                <a:latin typeface="Copperplate Gothic 29 BC"/>
                <a:ea typeface="Copperplate Gothic 29 BC"/>
                <a:cs typeface="Copperplate Gothic 29 BC"/>
                <a:sym typeface="Copperplate Gothic 29 BC"/>
              </a:rPr>
              <a:t>IMPLEMENTATION</a:t>
            </a:r>
          </a:p>
        </p:txBody>
      </p:sp>
      <p:grpSp>
        <p:nvGrpSpPr>
          <p:cNvPr id="3" name="Group 3"/>
          <p:cNvGrpSpPr/>
          <p:nvPr/>
        </p:nvGrpSpPr>
        <p:grpSpPr>
          <a:xfrm>
            <a:off x="16009991" y="319701"/>
            <a:ext cx="1895410" cy="473482"/>
            <a:chOff x="0" y="0"/>
            <a:chExt cx="2527213" cy="631310"/>
          </a:xfrm>
        </p:grpSpPr>
        <p:sp>
          <p:nvSpPr>
            <p:cNvPr id="4" name="Freeform 4"/>
            <p:cNvSpPr/>
            <p:nvPr/>
          </p:nvSpPr>
          <p:spPr>
            <a:xfrm>
              <a:off x="0" y="0"/>
              <a:ext cx="2527213" cy="631310"/>
            </a:xfrm>
            <a:custGeom>
              <a:avLst/>
              <a:gdLst/>
              <a:ahLst/>
              <a:cxnLst/>
              <a:rect l="l" t="t" r="r" b="b"/>
              <a:pathLst>
                <a:path w="2527213" h="631310">
                  <a:moveTo>
                    <a:pt x="0" y="0"/>
                  </a:moveTo>
                  <a:lnTo>
                    <a:pt x="2527213" y="0"/>
                  </a:lnTo>
                  <a:lnTo>
                    <a:pt x="2527213" y="631310"/>
                  </a:lnTo>
                  <a:lnTo>
                    <a:pt x="0" y="631310"/>
                  </a:lnTo>
                  <a:lnTo>
                    <a:pt x="0" y="0"/>
                  </a:lnTo>
                  <a:close/>
                </a:path>
              </a:pathLst>
            </a:custGeom>
            <a:blipFill>
              <a:blip r:embed="rId2"/>
              <a:stretch>
                <a:fillRect/>
              </a:stretch>
            </a:blipFill>
          </p:spPr>
        </p:sp>
      </p:grpSp>
      <p:grpSp>
        <p:nvGrpSpPr>
          <p:cNvPr id="5" name="Group 5"/>
          <p:cNvGrpSpPr/>
          <p:nvPr/>
        </p:nvGrpSpPr>
        <p:grpSpPr>
          <a:xfrm>
            <a:off x="16894987" y="793183"/>
            <a:ext cx="1010413" cy="453542"/>
            <a:chOff x="0" y="0"/>
            <a:chExt cx="1347218" cy="604723"/>
          </a:xfrm>
        </p:grpSpPr>
        <p:sp>
          <p:nvSpPr>
            <p:cNvPr id="6" name="Freeform 6"/>
            <p:cNvSpPr/>
            <p:nvPr/>
          </p:nvSpPr>
          <p:spPr>
            <a:xfrm>
              <a:off x="0" y="0"/>
              <a:ext cx="1347218" cy="604723"/>
            </a:xfrm>
            <a:custGeom>
              <a:avLst/>
              <a:gdLst/>
              <a:ahLst/>
              <a:cxnLst/>
              <a:rect l="l" t="t" r="r" b="b"/>
              <a:pathLst>
                <a:path w="1347218" h="604723">
                  <a:moveTo>
                    <a:pt x="0" y="0"/>
                  </a:moveTo>
                  <a:lnTo>
                    <a:pt x="1347218" y="0"/>
                  </a:lnTo>
                  <a:lnTo>
                    <a:pt x="1347218" y="604723"/>
                  </a:lnTo>
                  <a:lnTo>
                    <a:pt x="0" y="604723"/>
                  </a:lnTo>
                  <a:lnTo>
                    <a:pt x="0" y="0"/>
                  </a:lnTo>
                  <a:close/>
                </a:path>
              </a:pathLst>
            </a:custGeom>
            <a:blipFill>
              <a:blip r:embed="rId3"/>
              <a:stretch>
                <a:fillRect/>
              </a:stretch>
            </a:blipFill>
          </p:spPr>
        </p:sp>
      </p:grpSp>
      <p:sp>
        <p:nvSpPr>
          <p:cNvPr id="7" name="Freeform 7"/>
          <p:cNvSpPr/>
          <p:nvPr/>
        </p:nvSpPr>
        <p:spPr>
          <a:xfrm>
            <a:off x="323913" y="319701"/>
            <a:ext cx="2258031" cy="714898"/>
          </a:xfrm>
          <a:custGeom>
            <a:avLst/>
            <a:gdLst/>
            <a:ahLst/>
            <a:cxnLst/>
            <a:rect l="l" t="t" r="r" b="b"/>
            <a:pathLst>
              <a:path w="2258031" h="714898">
                <a:moveTo>
                  <a:pt x="0" y="0"/>
                </a:moveTo>
                <a:lnTo>
                  <a:pt x="2258031" y="0"/>
                </a:lnTo>
                <a:lnTo>
                  <a:pt x="2258031" y="714898"/>
                </a:lnTo>
                <a:lnTo>
                  <a:pt x="0" y="714898"/>
                </a:lnTo>
                <a:lnTo>
                  <a:pt x="0" y="0"/>
                </a:lnTo>
                <a:close/>
              </a:path>
            </a:pathLst>
          </a:custGeom>
          <a:blipFill>
            <a:blip r:embed="rId4"/>
            <a:stretch>
              <a:fillRect l="-45859" t="-136408" r="-40839" b="-146893"/>
            </a:stretch>
          </a:blipFill>
        </p:spPr>
      </p:sp>
      <p:sp>
        <p:nvSpPr>
          <p:cNvPr id="9" name="TextBox 8">
            <a:extLst>
              <a:ext uri="{FF2B5EF4-FFF2-40B4-BE49-F238E27FC236}">
                <a16:creationId xmlns:a16="http://schemas.microsoft.com/office/drawing/2014/main" id="{863172F8-609F-C8EE-32A4-6EC3DA311EE5}"/>
              </a:ext>
            </a:extLst>
          </p:cNvPr>
          <p:cNvSpPr txBox="1"/>
          <p:nvPr/>
        </p:nvSpPr>
        <p:spPr>
          <a:xfrm>
            <a:off x="5562600" y="3804672"/>
            <a:ext cx="7162800" cy="2677656"/>
          </a:xfrm>
          <a:prstGeom prst="rect">
            <a:avLst/>
          </a:prstGeom>
          <a:noFill/>
        </p:spPr>
        <p:txBody>
          <a:bodyPr wrap="square">
            <a:spAutoFit/>
          </a:bodyPr>
          <a:lstStyle/>
          <a:p>
            <a:r>
              <a:rPr lang="en-IN" sz="2800" b="1" dirty="0"/>
              <a:t>1. Frontend:</a:t>
            </a:r>
          </a:p>
          <a:p>
            <a:r>
              <a:rPr lang="en-IN" sz="2800" dirty="0"/>
              <a:t>User fills out the form (HTML + CSS).</a:t>
            </a:r>
          </a:p>
          <a:p>
            <a:r>
              <a:rPr lang="en-IN" sz="2800" b="1" dirty="0"/>
              <a:t>2. Backend:</a:t>
            </a:r>
          </a:p>
          <a:p>
            <a:r>
              <a:rPr lang="en-IN" sz="2800" dirty="0"/>
              <a:t>Handles HTTP requests and routes using Flask.</a:t>
            </a:r>
          </a:p>
          <a:p>
            <a:r>
              <a:rPr lang="en-IN" sz="2800" dirty="0"/>
              <a:t>Processes responses into risk scores.</a:t>
            </a:r>
          </a:p>
          <a:p>
            <a:r>
              <a:rPr lang="en-IN" sz="2800" dirty="0"/>
              <a:t>Loads or trains the ML model for predictions.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681186" y="610412"/>
            <a:ext cx="6925628" cy="848309"/>
          </a:xfrm>
          <a:prstGeom prst="rect">
            <a:avLst/>
          </a:prstGeom>
        </p:spPr>
        <p:txBody>
          <a:bodyPr wrap="square" lIns="0" tIns="0" rIns="0" bIns="0" rtlCol="0" anchor="t">
            <a:spAutoFit/>
          </a:bodyPr>
          <a:lstStyle/>
          <a:p>
            <a:pPr marL="0" lvl="0" indent="0" algn="ctr">
              <a:lnSpc>
                <a:spcPts val="6149"/>
              </a:lnSpc>
              <a:spcBef>
                <a:spcPct val="0"/>
              </a:spcBef>
            </a:pPr>
            <a:r>
              <a:rPr lang="en-US" sz="7500" u="none" strike="noStrike" dirty="0">
                <a:solidFill>
                  <a:srgbClr val="000000"/>
                </a:solidFill>
                <a:latin typeface="Copperplate Gothic 29 BC"/>
                <a:ea typeface="Copperplate Gothic 29 BC"/>
                <a:cs typeface="Copperplate Gothic 29 BC"/>
                <a:sym typeface="Copperplate Gothic 29 BC"/>
              </a:rPr>
              <a:t>CURRENT STATUS</a:t>
            </a:r>
          </a:p>
        </p:txBody>
      </p:sp>
      <p:grpSp>
        <p:nvGrpSpPr>
          <p:cNvPr id="3" name="Group 3"/>
          <p:cNvGrpSpPr/>
          <p:nvPr/>
        </p:nvGrpSpPr>
        <p:grpSpPr>
          <a:xfrm>
            <a:off x="16009991" y="319701"/>
            <a:ext cx="1895410" cy="473482"/>
            <a:chOff x="0" y="0"/>
            <a:chExt cx="2527213" cy="631310"/>
          </a:xfrm>
        </p:grpSpPr>
        <p:sp>
          <p:nvSpPr>
            <p:cNvPr id="4" name="Freeform 4"/>
            <p:cNvSpPr/>
            <p:nvPr/>
          </p:nvSpPr>
          <p:spPr>
            <a:xfrm>
              <a:off x="0" y="0"/>
              <a:ext cx="2527213" cy="631310"/>
            </a:xfrm>
            <a:custGeom>
              <a:avLst/>
              <a:gdLst/>
              <a:ahLst/>
              <a:cxnLst/>
              <a:rect l="l" t="t" r="r" b="b"/>
              <a:pathLst>
                <a:path w="2527213" h="631310">
                  <a:moveTo>
                    <a:pt x="0" y="0"/>
                  </a:moveTo>
                  <a:lnTo>
                    <a:pt x="2527213" y="0"/>
                  </a:lnTo>
                  <a:lnTo>
                    <a:pt x="2527213" y="631310"/>
                  </a:lnTo>
                  <a:lnTo>
                    <a:pt x="0" y="631310"/>
                  </a:lnTo>
                  <a:lnTo>
                    <a:pt x="0" y="0"/>
                  </a:lnTo>
                  <a:close/>
                </a:path>
              </a:pathLst>
            </a:custGeom>
            <a:blipFill>
              <a:blip r:embed="rId2"/>
              <a:stretch>
                <a:fillRect/>
              </a:stretch>
            </a:blipFill>
          </p:spPr>
        </p:sp>
      </p:grpSp>
      <p:grpSp>
        <p:nvGrpSpPr>
          <p:cNvPr id="5" name="Group 5"/>
          <p:cNvGrpSpPr/>
          <p:nvPr/>
        </p:nvGrpSpPr>
        <p:grpSpPr>
          <a:xfrm>
            <a:off x="16894987" y="793183"/>
            <a:ext cx="1010413" cy="453542"/>
            <a:chOff x="0" y="0"/>
            <a:chExt cx="1347218" cy="604723"/>
          </a:xfrm>
        </p:grpSpPr>
        <p:sp>
          <p:nvSpPr>
            <p:cNvPr id="6" name="Freeform 6"/>
            <p:cNvSpPr/>
            <p:nvPr/>
          </p:nvSpPr>
          <p:spPr>
            <a:xfrm>
              <a:off x="0" y="0"/>
              <a:ext cx="1347218" cy="604723"/>
            </a:xfrm>
            <a:custGeom>
              <a:avLst/>
              <a:gdLst/>
              <a:ahLst/>
              <a:cxnLst/>
              <a:rect l="l" t="t" r="r" b="b"/>
              <a:pathLst>
                <a:path w="1347218" h="604723">
                  <a:moveTo>
                    <a:pt x="0" y="0"/>
                  </a:moveTo>
                  <a:lnTo>
                    <a:pt x="1347218" y="0"/>
                  </a:lnTo>
                  <a:lnTo>
                    <a:pt x="1347218" y="604723"/>
                  </a:lnTo>
                  <a:lnTo>
                    <a:pt x="0" y="604723"/>
                  </a:lnTo>
                  <a:lnTo>
                    <a:pt x="0" y="0"/>
                  </a:lnTo>
                  <a:close/>
                </a:path>
              </a:pathLst>
            </a:custGeom>
            <a:blipFill>
              <a:blip r:embed="rId3"/>
              <a:stretch>
                <a:fillRect/>
              </a:stretch>
            </a:blipFill>
          </p:spPr>
        </p:sp>
      </p:grpSp>
      <p:sp>
        <p:nvSpPr>
          <p:cNvPr id="7" name="Freeform 7"/>
          <p:cNvSpPr/>
          <p:nvPr/>
        </p:nvSpPr>
        <p:spPr>
          <a:xfrm>
            <a:off x="323913" y="319701"/>
            <a:ext cx="2258031" cy="714898"/>
          </a:xfrm>
          <a:custGeom>
            <a:avLst/>
            <a:gdLst/>
            <a:ahLst/>
            <a:cxnLst/>
            <a:rect l="l" t="t" r="r" b="b"/>
            <a:pathLst>
              <a:path w="2258031" h="714898">
                <a:moveTo>
                  <a:pt x="0" y="0"/>
                </a:moveTo>
                <a:lnTo>
                  <a:pt x="2258031" y="0"/>
                </a:lnTo>
                <a:lnTo>
                  <a:pt x="2258031" y="714898"/>
                </a:lnTo>
                <a:lnTo>
                  <a:pt x="0" y="714898"/>
                </a:lnTo>
                <a:lnTo>
                  <a:pt x="0" y="0"/>
                </a:lnTo>
                <a:close/>
              </a:path>
            </a:pathLst>
          </a:custGeom>
          <a:blipFill>
            <a:blip r:embed="rId4"/>
            <a:stretch>
              <a:fillRect l="-45859" t="-136408" r="-40839" b="-146893"/>
            </a:stretch>
          </a:blipFill>
        </p:spPr>
      </p:sp>
      <p:sp>
        <p:nvSpPr>
          <p:cNvPr id="9" name="TextBox 8">
            <a:extLst>
              <a:ext uri="{FF2B5EF4-FFF2-40B4-BE49-F238E27FC236}">
                <a16:creationId xmlns:a16="http://schemas.microsoft.com/office/drawing/2014/main" id="{5C6318AE-1CF0-3A83-7DF4-5A4D0276A380}"/>
              </a:ext>
            </a:extLst>
          </p:cNvPr>
          <p:cNvSpPr txBox="1"/>
          <p:nvPr/>
        </p:nvSpPr>
        <p:spPr>
          <a:xfrm>
            <a:off x="3200400" y="3373785"/>
            <a:ext cx="11470592" cy="3539430"/>
          </a:xfrm>
          <a:prstGeom prst="rect">
            <a:avLst/>
          </a:prstGeom>
          <a:noFill/>
        </p:spPr>
        <p:txBody>
          <a:bodyPr wrap="square">
            <a:spAutoFit/>
          </a:bodyPr>
          <a:lstStyle/>
          <a:p>
            <a:r>
              <a:rPr lang="en-IN" sz="2800" dirty="0"/>
              <a:t>We have used API models to display question given by user and using this the model is trained . HTML &amp; CSS are used to make the webpage and HTTP is used to carry out the request also using flask framework , we can load the trained model of machine learning to predict the outcome . Lastly storing the outcomes and serving it again to the machine learning models .</a:t>
            </a:r>
          </a:p>
          <a:p>
            <a:r>
              <a:rPr lang="en-US" sz="2800" dirty="0"/>
              <a:t>The machine learning models are trained based on the previously occurred data and also auto serving the incoming outputs to the machine learning models to increase the range of the model</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009991" y="319701"/>
            <a:ext cx="1895410" cy="473482"/>
            <a:chOff x="0" y="0"/>
            <a:chExt cx="2527213" cy="631310"/>
          </a:xfrm>
        </p:grpSpPr>
        <p:sp>
          <p:nvSpPr>
            <p:cNvPr id="3" name="Freeform 3"/>
            <p:cNvSpPr/>
            <p:nvPr/>
          </p:nvSpPr>
          <p:spPr>
            <a:xfrm>
              <a:off x="0" y="0"/>
              <a:ext cx="2527213" cy="631310"/>
            </a:xfrm>
            <a:custGeom>
              <a:avLst/>
              <a:gdLst/>
              <a:ahLst/>
              <a:cxnLst/>
              <a:rect l="l" t="t" r="r" b="b"/>
              <a:pathLst>
                <a:path w="2527213" h="631310">
                  <a:moveTo>
                    <a:pt x="0" y="0"/>
                  </a:moveTo>
                  <a:lnTo>
                    <a:pt x="2527213" y="0"/>
                  </a:lnTo>
                  <a:lnTo>
                    <a:pt x="2527213" y="631310"/>
                  </a:lnTo>
                  <a:lnTo>
                    <a:pt x="0" y="631310"/>
                  </a:lnTo>
                  <a:lnTo>
                    <a:pt x="0" y="0"/>
                  </a:lnTo>
                  <a:close/>
                </a:path>
              </a:pathLst>
            </a:custGeom>
            <a:blipFill>
              <a:blip r:embed="rId2"/>
              <a:stretch>
                <a:fillRect/>
              </a:stretch>
            </a:blipFill>
          </p:spPr>
        </p:sp>
      </p:grpSp>
      <p:grpSp>
        <p:nvGrpSpPr>
          <p:cNvPr id="4" name="Group 4"/>
          <p:cNvGrpSpPr/>
          <p:nvPr/>
        </p:nvGrpSpPr>
        <p:grpSpPr>
          <a:xfrm>
            <a:off x="16894987" y="793183"/>
            <a:ext cx="1010413" cy="453542"/>
            <a:chOff x="0" y="0"/>
            <a:chExt cx="1347218" cy="604723"/>
          </a:xfrm>
        </p:grpSpPr>
        <p:sp>
          <p:nvSpPr>
            <p:cNvPr id="5" name="Freeform 5"/>
            <p:cNvSpPr/>
            <p:nvPr/>
          </p:nvSpPr>
          <p:spPr>
            <a:xfrm>
              <a:off x="0" y="0"/>
              <a:ext cx="1347218" cy="604723"/>
            </a:xfrm>
            <a:custGeom>
              <a:avLst/>
              <a:gdLst/>
              <a:ahLst/>
              <a:cxnLst/>
              <a:rect l="l" t="t" r="r" b="b"/>
              <a:pathLst>
                <a:path w="1347218" h="604723">
                  <a:moveTo>
                    <a:pt x="0" y="0"/>
                  </a:moveTo>
                  <a:lnTo>
                    <a:pt x="1347218" y="0"/>
                  </a:lnTo>
                  <a:lnTo>
                    <a:pt x="1347218" y="604723"/>
                  </a:lnTo>
                  <a:lnTo>
                    <a:pt x="0" y="604723"/>
                  </a:lnTo>
                  <a:lnTo>
                    <a:pt x="0" y="0"/>
                  </a:lnTo>
                  <a:close/>
                </a:path>
              </a:pathLst>
            </a:custGeom>
            <a:blipFill>
              <a:blip r:embed="rId3"/>
              <a:stretch>
                <a:fillRect/>
              </a:stretch>
            </a:blipFill>
          </p:spPr>
        </p:sp>
      </p:grpSp>
      <p:sp>
        <p:nvSpPr>
          <p:cNvPr id="6" name="Freeform 6"/>
          <p:cNvSpPr/>
          <p:nvPr/>
        </p:nvSpPr>
        <p:spPr>
          <a:xfrm>
            <a:off x="323913" y="319701"/>
            <a:ext cx="2258031" cy="714898"/>
          </a:xfrm>
          <a:custGeom>
            <a:avLst/>
            <a:gdLst/>
            <a:ahLst/>
            <a:cxnLst/>
            <a:rect l="l" t="t" r="r" b="b"/>
            <a:pathLst>
              <a:path w="2258031" h="714898">
                <a:moveTo>
                  <a:pt x="0" y="0"/>
                </a:moveTo>
                <a:lnTo>
                  <a:pt x="2258031" y="0"/>
                </a:lnTo>
                <a:lnTo>
                  <a:pt x="2258031" y="714898"/>
                </a:lnTo>
                <a:lnTo>
                  <a:pt x="0" y="714898"/>
                </a:lnTo>
                <a:lnTo>
                  <a:pt x="0" y="0"/>
                </a:lnTo>
                <a:close/>
              </a:path>
            </a:pathLst>
          </a:custGeom>
          <a:blipFill>
            <a:blip r:embed="rId4"/>
            <a:stretch>
              <a:fillRect l="-45859" t="-136408" r="-40839" b="-146893"/>
            </a:stretch>
          </a:blipFill>
        </p:spPr>
      </p:sp>
      <p:sp>
        <p:nvSpPr>
          <p:cNvPr id="7" name="TextBox 7"/>
          <p:cNvSpPr txBox="1"/>
          <p:nvPr/>
        </p:nvSpPr>
        <p:spPr>
          <a:xfrm>
            <a:off x="6743700" y="4719345"/>
            <a:ext cx="4800600" cy="848309"/>
          </a:xfrm>
          <a:prstGeom prst="rect">
            <a:avLst/>
          </a:prstGeom>
        </p:spPr>
        <p:txBody>
          <a:bodyPr wrap="square" lIns="0" tIns="0" rIns="0" bIns="0" rtlCol="0" anchor="t">
            <a:spAutoFit/>
          </a:bodyPr>
          <a:lstStyle/>
          <a:p>
            <a:pPr marL="0" lvl="0" indent="0" algn="ctr">
              <a:lnSpc>
                <a:spcPts val="6149"/>
              </a:lnSpc>
              <a:spcBef>
                <a:spcPct val="0"/>
              </a:spcBef>
            </a:pPr>
            <a:r>
              <a:rPr lang="en-US" sz="7500" dirty="0">
                <a:solidFill>
                  <a:srgbClr val="000000"/>
                </a:solidFill>
                <a:latin typeface="Copperplate Gothic 29 BC"/>
                <a:ea typeface="Copperplate Gothic 29 BC"/>
                <a:cs typeface="Copperplate Gothic 29 BC"/>
                <a:sym typeface="Copperplate Gothic 29 BC"/>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574</Words>
  <Application>Microsoft Office PowerPoint</Application>
  <PresentationFormat>Custom</PresentationFormat>
  <Paragraphs>51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Copperplate Gothic 29 BC</vt:lpstr>
      <vt:lpstr>Arial</vt:lpstr>
      <vt:lpstr>Calibri</vt:lpstr>
      <vt:lpstr>Glacial Indifference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CodeZilla'25 Template</dc:title>
  <dc:creator>Atharva Chaudhari</dc:creator>
  <cp:lastModifiedBy>Atharva Chaudhari</cp:lastModifiedBy>
  <cp:revision>5</cp:revision>
  <dcterms:created xsi:type="dcterms:W3CDTF">2006-08-16T00:00:00Z</dcterms:created>
  <dcterms:modified xsi:type="dcterms:W3CDTF">2025-01-17T06:09:32Z</dcterms:modified>
  <dc:identifier>DAGb1J49Sfk</dc:identifier>
</cp:coreProperties>
</file>