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3016" r:id="rId3"/>
    <p:sldId id="3017" r:id="rId4"/>
    <p:sldId id="3015" r:id="rId5"/>
    <p:sldId id="2976" r:id="rId6"/>
    <p:sldId id="2977" r:id="rId7"/>
    <p:sldId id="2984" r:id="rId8"/>
    <p:sldId id="2985" r:id="rId9"/>
    <p:sldId id="2986" r:id="rId10"/>
    <p:sldId id="2987" r:id="rId11"/>
    <p:sldId id="2988" r:id="rId12"/>
    <p:sldId id="3018" r:id="rId13"/>
    <p:sldId id="2993" r:id="rId14"/>
    <p:sldId id="3019" r:id="rId15"/>
    <p:sldId id="3021" r:id="rId16"/>
    <p:sldId id="3007" r:id="rId17"/>
    <p:sldId id="3009" r:id="rId18"/>
    <p:sldId id="3010" r:id="rId19"/>
    <p:sldId id="3011" r:id="rId20"/>
    <p:sldId id="3012" r:id="rId21"/>
    <p:sldId id="3013" r:id="rId22"/>
    <p:sldId id="3023" r:id="rId23"/>
    <p:sldId id="3014" r:id="rId24"/>
    <p:sldId id="3027" r:id="rId25"/>
    <p:sldId id="3024" r:id="rId26"/>
    <p:sldId id="3025" r:id="rId27"/>
    <p:sldId id="3026" r:id="rId28"/>
    <p:sldId id="2758" r:id="rId29"/>
    <p:sldId id="2980" r:id="rId30"/>
    <p:sldId id="2981" r:id="rId31"/>
    <p:sldId id="2982" r:id="rId32"/>
    <p:sldId id="2983" r:id="rId33"/>
    <p:sldId id="2989" r:id="rId34"/>
    <p:sldId id="2998" r:id="rId35"/>
    <p:sldId id="2994" r:id="rId36"/>
    <p:sldId id="2995" r:id="rId37"/>
    <p:sldId id="2996" r:id="rId38"/>
    <p:sldId id="2992" r:id="rId39"/>
    <p:sldId id="2990" r:id="rId40"/>
    <p:sldId id="3001" r:id="rId41"/>
    <p:sldId id="2999" r:id="rId42"/>
    <p:sldId id="3002" r:id="rId43"/>
    <p:sldId id="2991" r:id="rId44"/>
    <p:sldId id="3000" r:id="rId45"/>
    <p:sldId id="3003" r:id="rId46"/>
    <p:sldId id="2997" r:id="rId47"/>
    <p:sldId id="3005" r:id="rId48"/>
    <p:sldId id="3004" r:id="rId49"/>
    <p:sldId id="3006" r:id="rId50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3BABFF"/>
    <a:srgbClr val="CC66FF"/>
    <a:srgbClr val="EFCB89"/>
    <a:srgbClr val="92FB57"/>
    <a:srgbClr val="F824C6"/>
    <a:srgbClr val="1EFAB6"/>
    <a:srgbClr val="664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043608" y="2348880"/>
            <a:ext cx="7056784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Presentation Template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41582" y="3117540"/>
            <a:ext cx="7060837" cy="62292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43608" y="4005064"/>
            <a:ext cx="19072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F72AC1-228E-0C48-946B-62B62333F98A}" type="datetime1">
              <a:rPr lang="zh-TW" altLang="en-US" smtClean="0"/>
              <a:pPr/>
              <a:t>2020/11/04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86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7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3" name="圖片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59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39553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內容版面配置區 5"/>
          <p:cNvSpPr>
            <a:spLocks noGrp="1"/>
          </p:cNvSpPr>
          <p:nvPr>
            <p:ph sz="quarter" idx="15"/>
          </p:nvPr>
        </p:nvSpPr>
        <p:spPr>
          <a:xfrm>
            <a:off x="39553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6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7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5" name="圖片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6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075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9" name="圖片 1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8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657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68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1196752"/>
            <a:ext cx="4885382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1196752"/>
            <a:ext cx="3312368" cy="4929411"/>
          </a:xfr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442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6" y="1196752"/>
            <a:ext cx="8352928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5085184"/>
            <a:ext cx="8352928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269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2"/>
          <p:cNvSpPr>
            <a:spLocks noGrp="1"/>
          </p:cNvSpPr>
          <p:nvPr>
            <p:ph type="ctrTitle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27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1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CHAPTER TITLE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1043608" y="3284659"/>
            <a:ext cx="5270728" cy="19461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975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4929411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n"/>
              <a:defRPr sz="2000"/>
            </a:lvl1pPr>
            <a:lvl2pPr marL="742950" indent="-285750">
              <a:buFont typeface="Wingdings" charset="2"/>
              <a:buChar char="l"/>
              <a:defRPr sz="1800"/>
            </a:lvl2pPr>
            <a:lvl3pPr marL="1143000" indent="-228600">
              <a:buFont typeface="Wingdings" charset="2"/>
              <a:buChar char="u"/>
              <a:defRPr sz="1600"/>
            </a:lvl3pPr>
            <a:lvl4pPr marL="1600200" indent="-228600">
              <a:buFont typeface="Wingdings" charset="2"/>
              <a:buChar char="u"/>
              <a:defRPr sz="1400"/>
            </a:lvl4pPr>
            <a:lvl5pPr marL="2057400" indent="-228600">
              <a:buFont typeface="Wingdings" charset="2"/>
              <a:buChar char="u"/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18B90E8-31B4-41F6-8174-D549C5229F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4" name="圖片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65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3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3645024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3645024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9" name="圖片 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06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645024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1196753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1196753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9" name="圖片 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11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4932039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4932039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73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5597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395535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395535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2" name="圖片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48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內容版面配置區 3"/>
          <p:cNvSpPr>
            <a:spLocks noGrp="1"/>
          </p:cNvSpPr>
          <p:nvPr>
            <p:ph sz="half" idx="13"/>
          </p:nvPr>
        </p:nvSpPr>
        <p:spPr>
          <a:xfrm>
            <a:off x="39553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400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6"/>
          </p:nvPr>
        </p:nvSpPr>
        <p:spPr>
          <a:xfrm>
            <a:off x="464400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pic>
        <p:nvPicPr>
          <p:cNvPr id="14" name="圖片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676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13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03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6521391"/>
            <a:ext cx="8729472" cy="228122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8352928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8225" y="6449913"/>
            <a:ext cx="485776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67481" y="6449914"/>
            <a:ext cx="38164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98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基金篩選 </a:t>
            </a:r>
            <a:r>
              <a:rPr lang="en-US" altLang="zh-TW" dirty="0"/>
              <a:t>–</a:t>
            </a:r>
            <a:r>
              <a:rPr lang="zh-TW" altLang="en-US" dirty="0"/>
              <a:t> 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363C3-05CB-4779-9AAE-CD9E88F6FB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14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資產配置 </a:t>
            </a:r>
            <a:r>
              <a:rPr lang="en-US" altLang="zh-TW" dirty="0"/>
              <a:t>–</a:t>
            </a:r>
            <a:r>
              <a:rPr lang="zh-TW" altLang="en-US" dirty="0"/>
              <a:t> 極大化</a:t>
            </a:r>
            <a:r>
              <a:rPr lang="en-US" altLang="zh-TW" dirty="0"/>
              <a:t>250</a:t>
            </a:r>
            <a:r>
              <a:rPr lang="zh-TW" altLang="en-US" dirty="0"/>
              <a:t>日投組夏普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1867A2-B3C7-4B5C-ADDA-A5D9C771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1588"/>
            <a:ext cx="8229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9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資產配置 </a:t>
            </a:r>
            <a:r>
              <a:rPr lang="en-US" altLang="zh-TW" dirty="0"/>
              <a:t>–</a:t>
            </a:r>
            <a:r>
              <a:rPr lang="zh-TW" altLang="en-US" dirty="0"/>
              <a:t> 極大化</a:t>
            </a:r>
            <a:r>
              <a:rPr lang="en-US" altLang="zh-TW" dirty="0"/>
              <a:t>250</a:t>
            </a:r>
            <a:r>
              <a:rPr lang="zh-TW" altLang="en-US" dirty="0"/>
              <a:t>日投組夏普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C96BD9-AA18-4487-A652-87FCAE43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1588"/>
            <a:ext cx="8229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4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資產配置 </a:t>
            </a:r>
            <a:r>
              <a:rPr lang="en-US" altLang="zh-TW" dirty="0"/>
              <a:t>–</a:t>
            </a:r>
            <a:r>
              <a:rPr lang="zh-TW" altLang="en-US" dirty="0"/>
              <a:t> 極大化</a:t>
            </a:r>
            <a:r>
              <a:rPr lang="en-US" altLang="zh-TW" dirty="0"/>
              <a:t>250</a:t>
            </a:r>
            <a:r>
              <a:rPr lang="zh-TW" altLang="en-US" dirty="0"/>
              <a:t>日投組夏普 </a:t>
            </a:r>
            <a:r>
              <a:rPr lang="en-US" altLang="zh-TW" dirty="0"/>
              <a:t>–</a:t>
            </a:r>
            <a:r>
              <a:rPr lang="zh-TW" altLang="en-US" dirty="0"/>
              <a:t> 績效表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298624-0BC8-46FE-946D-4D7214EF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266950"/>
            <a:ext cx="7677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2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基金篩選 </a:t>
            </a:r>
            <a:r>
              <a:rPr lang="en-US" altLang="zh-TW" dirty="0"/>
              <a:t>–</a:t>
            </a:r>
            <a:r>
              <a:rPr lang="zh-TW" altLang="en-US" dirty="0"/>
              <a:t> 基金篩選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363C3-05CB-4779-9AAE-CD9E88F6FB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87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基金篩選 </a:t>
            </a:r>
            <a:r>
              <a:rPr lang="en-US" altLang="zh-TW" dirty="0"/>
              <a:t>–</a:t>
            </a:r>
            <a:r>
              <a:rPr lang="zh-TW" altLang="en-US" dirty="0"/>
              <a:t> 降</a:t>
            </a:r>
            <a:r>
              <a:rPr lang="en-US" altLang="zh-TW" dirty="0" err="1"/>
              <a:t>mdd</a:t>
            </a:r>
            <a:r>
              <a:rPr lang="zh-TW" altLang="en-US" dirty="0"/>
              <a:t>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363C3-05CB-4779-9AAE-CD9E88F6FB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7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上層個別資產以</a:t>
            </a:r>
            <a:r>
              <a:rPr lang="en-US" altLang="zh-TW" dirty="0" err="1"/>
              <a:t>corr</a:t>
            </a:r>
            <a:r>
              <a:rPr lang="zh-TW" altLang="en-US" dirty="0"/>
              <a:t>加權，下層單一資產類別選擇一組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13F04F7-0FD2-4E32-9B4C-A368A799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85" y="4569336"/>
            <a:ext cx="8352928" cy="19241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8E228F4-BE4C-448B-A91F-43EE43AF9779}"/>
              </a:ext>
            </a:extLst>
          </p:cNvPr>
          <p:cNvSpPr/>
          <p:nvPr/>
        </p:nvSpPr>
        <p:spPr>
          <a:xfrm>
            <a:off x="1971413" y="5531406"/>
            <a:ext cx="1006679" cy="1782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5C12E8-8D10-4852-9FE3-8E07D1EE5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4" y="836712"/>
            <a:ext cx="8324850" cy="34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7069D8C-461A-42E2-80F0-FB98D84AEC70}"/>
              </a:ext>
            </a:extLst>
          </p:cNvPr>
          <p:cNvSpPr/>
          <p:nvPr/>
        </p:nvSpPr>
        <p:spPr>
          <a:xfrm>
            <a:off x="1971412" y="4782972"/>
            <a:ext cx="1006679" cy="1782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4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基金篩選 </a:t>
            </a:r>
            <a:r>
              <a:rPr lang="en-US" altLang="zh-TW" dirty="0"/>
              <a:t>–</a:t>
            </a:r>
            <a:r>
              <a:rPr lang="zh-TW" altLang="en-US" dirty="0"/>
              <a:t> 績效類因子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363C3-05CB-4779-9AAE-CD9E88F6FB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96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績效類因子定義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3E7BB0-DB71-4E87-A0B0-E14362A29D41}"/>
              </a:ext>
            </a:extLst>
          </p:cNvPr>
          <p:cNvSpPr txBox="1"/>
          <p:nvPr/>
        </p:nvSpPr>
        <p:spPr>
          <a:xfrm>
            <a:off x="395536" y="889842"/>
            <a:ext cx="40164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歷史超額報酬平均</a:t>
            </a:r>
            <a:r>
              <a:rPr lang="en-US" altLang="zh-TW" dirty="0"/>
              <a:t>(</a:t>
            </a:r>
            <a:r>
              <a:rPr lang="en-US" altLang="zh-TW" dirty="0" err="1"/>
              <a:t>aer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aer_zero</a:t>
            </a:r>
            <a:r>
              <a:rPr lang="en-US" altLang="zh-TW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aer_rf</a:t>
            </a:r>
            <a:r>
              <a:rPr lang="en-US" altLang="zh-TW" dirty="0"/>
              <a:t>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aer_c</a:t>
            </a:r>
            <a:r>
              <a:rPr lang="en-US" altLang="zh-TW" dirty="0"/>
              <a:t>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r>
              <a:rPr lang="en-US" altLang="zh-TW" dirty="0"/>
              <a:t>	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aer_b</a:t>
            </a:r>
            <a:r>
              <a:rPr lang="en-US" altLang="zh-TW" dirty="0"/>
              <a:t>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D0A2E06-B5B4-4F73-9287-96B476B496A0}"/>
                  </a:ext>
                </a:extLst>
              </p:cNvPr>
              <p:cNvSpPr txBox="1"/>
              <p:nvPr/>
            </p:nvSpPr>
            <p:spPr>
              <a:xfrm>
                <a:off x="899768" y="4063839"/>
                <a:ext cx="3114762" cy="780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D0A2E06-B5B4-4F73-9287-96B476B4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8" y="4063839"/>
                <a:ext cx="3114762" cy="780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B3AA2BA-499B-4BA7-9C7C-F6CE6D2335FD}"/>
                  </a:ext>
                </a:extLst>
              </p:cNvPr>
              <p:cNvSpPr txBox="1"/>
              <p:nvPr/>
            </p:nvSpPr>
            <p:spPr>
              <a:xfrm>
                <a:off x="899768" y="2718981"/>
                <a:ext cx="4544411" cy="78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B3AA2BA-499B-4BA7-9C7C-F6CE6D233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8" y="2718981"/>
                <a:ext cx="4544411" cy="780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FCDBD59-D599-4548-B139-0D6247A65C60}"/>
                  </a:ext>
                </a:extLst>
              </p:cNvPr>
              <p:cNvSpPr txBox="1"/>
              <p:nvPr/>
            </p:nvSpPr>
            <p:spPr>
              <a:xfrm>
                <a:off x="899768" y="5408697"/>
                <a:ext cx="3147528" cy="780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FCDBD59-D599-4548-B139-0D6247A65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8" y="5408697"/>
                <a:ext cx="3147528" cy="780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912CB49-C0E9-4B95-BE1D-43FFDCEFEA50}"/>
                  </a:ext>
                </a:extLst>
              </p:cNvPr>
              <p:cNvSpPr txBox="1"/>
              <p:nvPr/>
            </p:nvSpPr>
            <p:spPr>
              <a:xfrm>
                <a:off x="899768" y="1359114"/>
                <a:ext cx="3420286" cy="78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912CB49-C0E9-4B95-BE1D-43FFDCEFE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8" y="1359114"/>
                <a:ext cx="3420286" cy="780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EEF1A2-038B-48E2-BEFF-531D5445900D}"/>
              </a:ext>
            </a:extLst>
          </p:cNvPr>
          <p:cNvSpPr txBox="1"/>
          <p:nvPr/>
        </p:nvSpPr>
        <p:spPr>
          <a:xfrm>
            <a:off x="4572000" y="893320"/>
            <a:ext cx="40164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   </a:t>
            </a:r>
            <a:r>
              <a:rPr lang="zh-TW" altLang="en-US" dirty="0"/>
              <a:t>歷史風險調整報酬</a:t>
            </a:r>
            <a:r>
              <a:rPr lang="en-US" altLang="zh-TW" dirty="0"/>
              <a:t>(</a:t>
            </a:r>
            <a:r>
              <a:rPr lang="en-US" altLang="zh-TW" dirty="0" err="1"/>
              <a:t>mrar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mrar_zero</a:t>
            </a:r>
            <a:r>
              <a:rPr lang="en-US" altLang="zh-TW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mrar_rf</a:t>
            </a:r>
            <a:r>
              <a:rPr lang="en-US" altLang="zh-TW" dirty="0"/>
              <a:t>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mrar_c</a:t>
            </a:r>
            <a:r>
              <a:rPr lang="en-US" altLang="zh-TW" dirty="0"/>
              <a:t>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r>
              <a:rPr lang="en-US" altLang="zh-TW" dirty="0"/>
              <a:t>	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mrar_b</a:t>
            </a:r>
            <a:r>
              <a:rPr lang="en-US" altLang="zh-TW" dirty="0"/>
              <a:t>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BC6801D-FEFC-440B-9098-1EC3E2E26424}"/>
                  </a:ext>
                </a:extLst>
              </p:cNvPr>
              <p:cNvSpPr txBox="1"/>
              <p:nvPr/>
            </p:nvSpPr>
            <p:spPr>
              <a:xfrm>
                <a:off x="5075892" y="1408100"/>
                <a:ext cx="4286221" cy="78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mrar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1+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1+0</m:t>
                                      </m:r>
                                    </m:den>
                                  </m:f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BC6801D-FEFC-440B-9098-1EC3E2E26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92" y="1408100"/>
                <a:ext cx="4286221" cy="780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8129482-2376-41B4-81BB-8A52F879D02B}"/>
                  </a:ext>
                </a:extLst>
              </p:cNvPr>
              <p:cNvSpPr txBox="1"/>
              <p:nvPr/>
            </p:nvSpPr>
            <p:spPr>
              <a:xfrm>
                <a:off x="5075891" y="2604869"/>
                <a:ext cx="4286221" cy="78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mrar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1+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𝑟𝑓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8129482-2376-41B4-81BB-8A52F879D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91" y="2604869"/>
                <a:ext cx="4286221" cy="780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6E65C54-4492-4D15-AA01-6A42D7E8D948}"/>
                  </a:ext>
                </a:extLst>
              </p:cNvPr>
              <p:cNvSpPr txBox="1"/>
              <p:nvPr/>
            </p:nvSpPr>
            <p:spPr>
              <a:xfrm>
                <a:off x="5075891" y="4017513"/>
                <a:ext cx="4286221" cy="78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mrar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1+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6E65C54-4492-4D15-AA01-6A42D7E8D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91" y="4017513"/>
                <a:ext cx="4286221" cy="7807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5522D62-426D-4131-BB27-A56F3965A4B8}"/>
                  </a:ext>
                </a:extLst>
              </p:cNvPr>
              <p:cNvSpPr txBox="1"/>
              <p:nvPr/>
            </p:nvSpPr>
            <p:spPr>
              <a:xfrm>
                <a:off x="5075891" y="5423918"/>
                <a:ext cx="4286221" cy="78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mrar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1+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5522D62-426D-4131-BB27-A56F3965A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91" y="5423918"/>
                <a:ext cx="4286221" cy="780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20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績效類因子定義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3E7BB0-DB71-4E87-A0B0-E14362A29D41}"/>
              </a:ext>
            </a:extLst>
          </p:cNvPr>
          <p:cNvSpPr txBox="1"/>
          <p:nvPr/>
        </p:nvSpPr>
        <p:spPr>
          <a:xfrm>
            <a:off x="395536" y="846438"/>
            <a:ext cx="40164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  歷史夏普比率</a:t>
            </a:r>
            <a:r>
              <a:rPr lang="en-US" altLang="zh-TW" dirty="0"/>
              <a:t>(</a:t>
            </a:r>
            <a:r>
              <a:rPr lang="en-US" altLang="zh-TW" dirty="0" err="1"/>
              <a:t>sharpe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sharpe_zero</a:t>
            </a:r>
            <a:r>
              <a:rPr lang="en-US" altLang="zh-TW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sharpe</a:t>
            </a:r>
            <a:r>
              <a:rPr lang="en-US" altLang="zh-TW" dirty="0"/>
              <a:t> _rf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sharpe_c</a:t>
            </a:r>
            <a:r>
              <a:rPr lang="en-US" altLang="zh-TW" dirty="0"/>
              <a:t>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r>
              <a:rPr lang="en-US" altLang="zh-TW" dirty="0"/>
              <a:t>	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sharpe_b</a:t>
            </a:r>
            <a:r>
              <a:rPr lang="en-US" altLang="zh-TW" dirty="0"/>
              <a:t>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D0A2E06-B5B4-4F73-9287-96B476B496A0}"/>
                  </a:ext>
                </a:extLst>
              </p:cNvPr>
              <p:cNvSpPr txBox="1"/>
              <p:nvPr/>
            </p:nvSpPr>
            <p:spPr>
              <a:xfrm>
                <a:off x="899768" y="4085709"/>
                <a:ext cx="3498586" cy="595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sharpe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D0A2E06-B5B4-4F73-9287-96B476B4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8" y="4085709"/>
                <a:ext cx="3498586" cy="595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B3AA2BA-499B-4BA7-9C7C-F6CE6D2335FD}"/>
                  </a:ext>
                </a:extLst>
              </p:cNvPr>
              <p:cNvSpPr txBox="1"/>
              <p:nvPr/>
            </p:nvSpPr>
            <p:spPr>
              <a:xfrm>
                <a:off x="899768" y="2753891"/>
                <a:ext cx="4544411" cy="613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sharpe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𝑟𝑓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𝑟𝑓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B3AA2BA-499B-4BA7-9C7C-F6CE6D233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8" y="2753891"/>
                <a:ext cx="4544411" cy="613566"/>
              </a:xfrm>
              <a:prstGeom prst="rect">
                <a:avLst/>
              </a:prstGeom>
              <a:blipFill>
                <a:blip r:embed="rId3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FCDBD59-D599-4548-B139-0D6247A65C60}"/>
                  </a:ext>
                </a:extLst>
              </p:cNvPr>
              <p:cNvSpPr txBox="1"/>
              <p:nvPr/>
            </p:nvSpPr>
            <p:spPr>
              <a:xfrm>
                <a:off x="899768" y="5438715"/>
                <a:ext cx="3531351" cy="595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sharpe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FCDBD59-D599-4548-B139-0D6247A65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8" y="5438715"/>
                <a:ext cx="3531351" cy="595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912CB49-C0E9-4B95-BE1D-43FFDCEFEA50}"/>
                  </a:ext>
                </a:extLst>
              </p:cNvPr>
              <p:cNvSpPr txBox="1"/>
              <p:nvPr/>
            </p:nvSpPr>
            <p:spPr>
              <a:xfrm>
                <a:off x="899768" y="1440027"/>
                <a:ext cx="3420286" cy="595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sharpe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−0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912CB49-C0E9-4B95-BE1D-43FFDCEFE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8" y="1440027"/>
                <a:ext cx="3420286" cy="595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EEF1A2-038B-48E2-BEFF-531D5445900D}"/>
              </a:ext>
            </a:extLst>
          </p:cNvPr>
          <p:cNvSpPr txBox="1"/>
          <p:nvPr/>
        </p:nvSpPr>
        <p:spPr>
          <a:xfrm>
            <a:off x="4572000" y="828300"/>
            <a:ext cx="40164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  歷史勝率</a:t>
            </a:r>
            <a:r>
              <a:rPr lang="en-US" altLang="zh-TW" dirty="0"/>
              <a:t>(</a:t>
            </a:r>
            <a:r>
              <a:rPr lang="en-US" altLang="zh-TW" dirty="0" err="1"/>
              <a:t>hitrate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hitrate_zero</a:t>
            </a:r>
            <a:r>
              <a:rPr lang="en-US" altLang="zh-TW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hitrate_rf</a:t>
            </a:r>
            <a:r>
              <a:rPr lang="en-US" altLang="zh-TW" dirty="0"/>
              <a:t>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hitrate_c</a:t>
            </a:r>
            <a:r>
              <a:rPr lang="en-US" altLang="zh-TW" dirty="0"/>
              <a:t>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r>
              <a:rPr lang="en-US" altLang="zh-TW" dirty="0"/>
              <a:t>	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hitrate_b</a:t>
            </a:r>
            <a:r>
              <a:rPr lang="en-US" altLang="zh-TW" dirty="0"/>
              <a:t>   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33BD91E0-DB2B-4A1B-967F-37A71CE58D45}"/>
                  </a:ext>
                </a:extLst>
              </p:cNvPr>
              <p:cNvSpPr txBox="1"/>
              <p:nvPr/>
            </p:nvSpPr>
            <p:spPr>
              <a:xfrm>
                <a:off x="5076232" y="4098749"/>
                <a:ext cx="3532890" cy="780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hitrate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33BD91E0-DB2B-4A1B-967F-37A71CE58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232" y="4098749"/>
                <a:ext cx="3532890" cy="780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19F4F33-DA82-4C94-B9AA-083C8DCC145B}"/>
                  </a:ext>
                </a:extLst>
              </p:cNvPr>
              <p:cNvSpPr txBox="1"/>
              <p:nvPr/>
            </p:nvSpPr>
            <p:spPr>
              <a:xfrm>
                <a:off x="5076232" y="2753891"/>
                <a:ext cx="4544411" cy="78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hitrate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19F4F33-DA82-4C94-B9AA-083C8DCC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232" y="2753891"/>
                <a:ext cx="4544411" cy="780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E55EC6A-BA3A-42CC-93C6-E07B9B2AB227}"/>
                  </a:ext>
                </a:extLst>
              </p:cNvPr>
              <p:cNvSpPr txBox="1"/>
              <p:nvPr/>
            </p:nvSpPr>
            <p:spPr>
              <a:xfrm>
                <a:off x="5076232" y="5443607"/>
                <a:ext cx="3565656" cy="780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hitrate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E55EC6A-BA3A-42CC-93C6-E07B9B2AB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232" y="5443607"/>
                <a:ext cx="3565656" cy="7807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8F7B2A6-911D-4275-A713-E0D934A7F999}"/>
                  </a:ext>
                </a:extLst>
              </p:cNvPr>
              <p:cNvSpPr txBox="1"/>
              <p:nvPr/>
            </p:nvSpPr>
            <p:spPr>
              <a:xfrm>
                <a:off x="5076232" y="1394024"/>
                <a:ext cx="3420286" cy="78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hitrate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𝑧𝑒𝑟𝑜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8F7B2A6-911D-4275-A713-E0D934A7F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232" y="1394024"/>
                <a:ext cx="3420286" cy="780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39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績效類因子定義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AF6A15-C163-47CD-8921-1BECC549CFF4}"/>
              </a:ext>
            </a:extLst>
          </p:cNvPr>
          <p:cNvSpPr txBox="1"/>
          <p:nvPr/>
        </p:nvSpPr>
        <p:spPr>
          <a:xfrm>
            <a:off x="395536" y="956345"/>
            <a:ext cx="83529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歷史超額報酬平均</a:t>
            </a:r>
            <a:r>
              <a:rPr lang="en-US" altLang="zh-TW" dirty="0"/>
              <a:t>(</a:t>
            </a:r>
            <a:r>
              <a:rPr lang="en-US" altLang="zh-TW" dirty="0" err="1"/>
              <a:t>aer</a:t>
            </a:r>
            <a:r>
              <a:rPr lang="en-US" altLang="zh-TW" dirty="0"/>
              <a:t>)</a:t>
            </a:r>
            <a:r>
              <a:rPr lang="zh-TW" altLang="en-US" dirty="0"/>
              <a:t>         </a:t>
            </a:r>
            <a:r>
              <a:rPr lang="en-US" altLang="zh-TW" dirty="0"/>
              <a:t>-</a:t>
            </a:r>
            <a:r>
              <a:rPr lang="zh-TW" altLang="en-US" dirty="0"/>
              <a:t>   過去幾個交易日內基金平均贏過標的報酬      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歷史風險調整報酬</a:t>
            </a:r>
            <a:r>
              <a:rPr lang="en-US" altLang="zh-TW" dirty="0"/>
              <a:t>(</a:t>
            </a:r>
            <a:r>
              <a:rPr lang="en-US" altLang="zh-TW" dirty="0" err="1"/>
              <a:t>mrar</a:t>
            </a:r>
            <a:r>
              <a:rPr lang="en-US" altLang="zh-TW" dirty="0"/>
              <a:t>)</a:t>
            </a:r>
            <a:r>
              <a:rPr lang="zh-TW" altLang="en-US" dirty="0"/>
              <a:t>      </a:t>
            </a:r>
            <a:r>
              <a:rPr lang="en-US" altLang="zh-TW" dirty="0"/>
              <a:t>-</a:t>
            </a:r>
            <a:r>
              <a:rPr lang="zh-TW" altLang="en-US" dirty="0"/>
              <a:t>   過去幾個交易日內風險調整後績效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歷史夏普比率</a:t>
            </a:r>
            <a:r>
              <a:rPr lang="en-US" altLang="zh-TW" dirty="0"/>
              <a:t>(</a:t>
            </a:r>
            <a:r>
              <a:rPr lang="en-US" altLang="zh-TW" dirty="0" err="1"/>
              <a:t>sharpe</a:t>
            </a:r>
            <a:r>
              <a:rPr lang="en-US" altLang="zh-TW" dirty="0"/>
              <a:t>)</a:t>
            </a:r>
            <a:r>
              <a:rPr lang="zh-TW" altLang="en-US" dirty="0"/>
              <a:t>           </a:t>
            </a:r>
            <a:r>
              <a:rPr lang="en-US" altLang="zh-TW" dirty="0"/>
              <a:t>-</a:t>
            </a:r>
            <a:r>
              <a:rPr lang="zh-TW" altLang="en-US" dirty="0"/>
              <a:t>  過去幾個交易日內，報酬風險比率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AutoNum type="arabicPeriod" startAt="4"/>
            </a:pPr>
            <a:r>
              <a:rPr lang="zh-TW" altLang="en-US" dirty="0"/>
              <a:t>歷史勝率</a:t>
            </a:r>
            <a:r>
              <a:rPr lang="en-US" altLang="zh-TW" dirty="0"/>
              <a:t>(</a:t>
            </a:r>
            <a:r>
              <a:rPr lang="en-US" altLang="zh-TW" dirty="0" err="1"/>
              <a:t>hitrate</a:t>
            </a:r>
            <a:r>
              <a:rPr lang="en-US" altLang="zh-TW" dirty="0"/>
              <a:t>)</a:t>
            </a:r>
            <a:r>
              <a:rPr lang="zh-TW" altLang="en-US" dirty="0"/>
              <a:t>                    </a:t>
            </a:r>
            <a:r>
              <a:rPr lang="en-US" altLang="zh-TW" dirty="0"/>
              <a:t>-</a:t>
            </a:r>
            <a:r>
              <a:rPr lang="zh-TW" altLang="en-US" dirty="0"/>
              <a:t> 過去幾個交易日內，贏過標的的機率</a:t>
            </a:r>
            <a:endParaRPr lang="en-US" altLang="zh-TW" dirty="0"/>
          </a:p>
          <a:p>
            <a:pPr marL="342900" indent="-342900">
              <a:buAutoNum type="arabicPeriod" startAt="4"/>
            </a:pPr>
            <a:endParaRPr lang="en-US" altLang="zh-TW" dirty="0"/>
          </a:p>
          <a:p>
            <a:pPr marL="342900" indent="-342900">
              <a:buAutoNum type="arabicPeriod" startAt="4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每個因子共有</a:t>
            </a:r>
            <a:r>
              <a:rPr lang="en-US" altLang="zh-TW" dirty="0"/>
              <a:t>4</a:t>
            </a:r>
            <a:r>
              <a:rPr lang="zh-TW" altLang="en-US" dirty="0"/>
              <a:t>種不同標的，故有</a:t>
            </a:r>
            <a:r>
              <a:rPr lang="en-US" altLang="zh-TW" dirty="0"/>
              <a:t>16</a:t>
            </a:r>
            <a:r>
              <a:rPr lang="zh-TW" altLang="en-US" dirty="0"/>
              <a:t>種因子。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過去交易日</a:t>
            </a:r>
            <a:r>
              <a:rPr lang="en-US" altLang="zh-TW" dirty="0"/>
              <a:t>(s)</a:t>
            </a:r>
            <a:r>
              <a:rPr lang="zh-TW" altLang="en-US" dirty="0"/>
              <a:t>可以設定為</a:t>
            </a:r>
            <a:r>
              <a:rPr lang="en-US" altLang="zh-TW" dirty="0"/>
              <a:t>[20,60,120,240,500,750]</a:t>
            </a:r>
            <a:r>
              <a:rPr lang="zh-TW" altLang="en-US" dirty="0"/>
              <a:t>等</a:t>
            </a:r>
            <a:r>
              <a:rPr lang="en-US" altLang="zh-TW" dirty="0"/>
              <a:t>6</a:t>
            </a:r>
            <a:r>
              <a:rPr lang="zh-TW" altLang="en-US" dirty="0"/>
              <a:t>種參數。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共</a:t>
            </a:r>
            <a:r>
              <a:rPr lang="en-US" altLang="zh-TW" dirty="0"/>
              <a:t>96</a:t>
            </a:r>
            <a:r>
              <a:rPr lang="zh-TW" altLang="en-US" dirty="0"/>
              <a:t>種可能。</a:t>
            </a:r>
            <a:endParaRPr lang="en-US" altLang="zh-TW" dirty="0"/>
          </a:p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264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DE2025C-5D5A-4C98-AB55-50ED9BB4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策略目的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1AA1A1-1C2C-4416-9A1E-554E577AC230}"/>
              </a:ext>
            </a:extLst>
          </p:cNvPr>
          <p:cNvSpPr txBox="1"/>
          <p:nvPr/>
        </p:nvSpPr>
        <p:spPr>
          <a:xfrm>
            <a:off x="395536" y="133706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A5266C-6504-438B-B8ED-41AD84DB2586}"/>
              </a:ext>
            </a:extLst>
          </p:cNvPr>
          <p:cNvSpPr txBox="1"/>
          <p:nvPr/>
        </p:nvSpPr>
        <p:spPr>
          <a:xfrm>
            <a:off x="395536" y="1337064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風險性部分配置於台股基金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配置避險性資產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策略</a:t>
            </a:r>
            <a:r>
              <a:rPr lang="en-US" altLang="zh-TW" dirty="0"/>
              <a:t>MDD &lt; 20%</a:t>
            </a:r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資產計價幣別為台幣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244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目前成果 </a:t>
            </a:r>
            <a:r>
              <a:rPr lang="en-US" altLang="zh-TW" dirty="0"/>
              <a:t>–</a:t>
            </a:r>
            <a:r>
              <a:rPr lang="zh-TW" altLang="en-US" dirty="0"/>
              <a:t> 總報酬最高之</a:t>
            </a:r>
            <a:r>
              <a:rPr lang="en-US" altLang="zh-TW" dirty="0"/>
              <a:t>20</a:t>
            </a:r>
            <a:r>
              <a:rPr lang="zh-TW" altLang="en-US" dirty="0"/>
              <a:t>支策略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80C566C-FB1C-41C2-96F4-4AC9F1C01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69723"/>
              </p:ext>
            </p:extLst>
          </p:nvPr>
        </p:nvGraphicFramePr>
        <p:xfrm>
          <a:off x="395037" y="980038"/>
          <a:ext cx="8353427" cy="4025470"/>
        </p:xfrm>
        <a:graphic>
          <a:graphicData uri="http://schemas.openxmlformats.org/drawingml/2006/table">
            <a:tbl>
              <a:tblPr/>
              <a:tblGrid>
                <a:gridCol w="2542347">
                  <a:extLst>
                    <a:ext uri="{9D8B030D-6E8A-4147-A177-3AD203B41FA5}">
                      <a16:colId xmlns:a16="http://schemas.microsoft.com/office/drawing/2014/main" val="3393306356"/>
                    </a:ext>
                  </a:extLst>
                </a:gridCol>
                <a:gridCol w="581108">
                  <a:extLst>
                    <a:ext uri="{9D8B030D-6E8A-4147-A177-3AD203B41FA5}">
                      <a16:colId xmlns:a16="http://schemas.microsoft.com/office/drawing/2014/main" val="3587188474"/>
                    </a:ext>
                  </a:extLst>
                </a:gridCol>
                <a:gridCol w="581108">
                  <a:extLst>
                    <a:ext uri="{9D8B030D-6E8A-4147-A177-3AD203B41FA5}">
                      <a16:colId xmlns:a16="http://schemas.microsoft.com/office/drawing/2014/main" val="1277460574"/>
                    </a:ext>
                  </a:extLst>
                </a:gridCol>
                <a:gridCol w="581108">
                  <a:extLst>
                    <a:ext uri="{9D8B030D-6E8A-4147-A177-3AD203B41FA5}">
                      <a16:colId xmlns:a16="http://schemas.microsoft.com/office/drawing/2014/main" val="1809633074"/>
                    </a:ext>
                  </a:extLst>
                </a:gridCol>
                <a:gridCol w="581108">
                  <a:extLst>
                    <a:ext uri="{9D8B030D-6E8A-4147-A177-3AD203B41FA5}">
                      <a16:colId xmlns:a16="http://schemas.microsoft.com/office/drawing/2014/main" val="70171303"/>
                    </a:ext>
                  </a:extLst>
                </a:gridCol>
                <a:gridCol w="581108">
                  <a:extLst>
                    <a:ext uri="{9D8B030D-6E8A-4147-A177-3AD203B41FA5}">
                      <a16:colId xmlns:a16="http://schemas.microsoft.com/office/drawing/2014/main" val="633840810"/>
                    </a:ext>
                  </a:extLst>
                </a:gridCol>
                <a:gridCol w="581108">
                  <a:extLst>
                    <a:ext uri="{9D8B030D-6E8A-4147-A177-3AD203B41FA5}">
                      <a16:colId xmlns:a16="http://schemas.microsoft.com/office/drawing/2014/main" val="1723071278"/>
                    </a:ext>
                  </a:extLst>
                </a:gridCol>
                <a:gridCol w="581108">
                  <a:extLst>
                    <a:ext uri="{9D8B030D-6E8A-4147-A177-3AD203B41FA5}">
                      <a16:colId xmlns:a16="http://schemas.microsoft.com/office/drawing/2014/main" val="608937862"/>
                    </a:ext>
                  </a:extLst>
                </a:gridCol>
                <a:gridCol w="581108">
                  <a:extLst>
                    <a:ext uri="{9D8B030D-6E8A-4147-A177-3AD203B41FA5}">
                      <a16:colId xmlns:a16="http://schemas.microsoft.com/office/drawing/2014/main" val="3598933346"/>
                    </a:ext>
                  </a:extLst>
                </a:gridCol>
                <a:gridCol w="581108">
                  <a:extLst>
                    <a:ext uri="{9D8B030D-6E8A-4147-A177-3AD203B41FA5}">
                      <a16:colId xmlns:a16="http://schemas.microsoft.com/office/drawing/2014/main" val="453183265"/>
                    </a:ext>
                  </a:extLst>
                </a:gridCol>
                <a:gridCol w="581108">
                  <a:extLst>
                    <a:ext uri="{9D8B030D-6E8A-4147-A177-3AD203B41FA5}">
                      <a16:colId xmlns:a16="http://schemas.microsoft.com/office/drawing/2014/main" val="1531177979"/>
                    </a:ext>
                  </a:extLst>
                </a:gridCol>
              </a:tblGrid>
              <a:tr h="473110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Total Return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Geometric Mean Return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Arithmetric Mean Return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Standard Deviation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Sharpe Ratios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mdd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P-Value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Hit Rate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Win-P-Value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Win Rate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355710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inter_maxsharpe1_intra_sharpe_b_500_1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11.42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0.18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453310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inter_maxsharpe1_intra_sharpe_b_750_1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11.26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0.18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258618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inter_maxsharpe1_intra_sharpe_b_240_1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11.01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1.29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371294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inter_maxsharpe1_intra_sharpe_b_500_2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10.81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0.28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0.09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711209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inter_maxsharpe1_intra_sharpe_rf_750_1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10.52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202962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inter_maxsharpe1_intra_sharpe_b_120_1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10.43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1.19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037384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inter_maxsharpe1_intra_sharpe_b_500_3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10.27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615189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inter_maxsharpe1_intra_sharpe_c_60_1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9.97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50541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inter_maxsharpe1_intra_sharpe_c_500_3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9.95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963263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inter_maxsharpe1_intra_sharpe_zero_750_1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9.94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1.18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663619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inter_maxsharpe1_intra_aer_c_750_1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9.59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410417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inter_maxsharpe1_intra_aer_rf_750_1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9.59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15439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inter_maxsharpe1_intra_aer_b_750_1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9.59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746235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inter_maxsharpe1_intra_aer_zero_750_1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9.59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3821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inter_maxsharpe1_intra_sharpe_b_750_3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598621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inter_maxsharpe1_intra_aer_b_750_2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9.48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841547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inter_maxsharpe1_intra_aer_rf_750_2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9.48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93359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inter_maxsharpe1_intra_aer_zero_750_2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9.48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933519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inter_maxsharpe1_intra_aer_c_750_2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9.48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1.12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284383"/>
                  </a:ext>
                </a:extLst>
              </a:tr>
              <a:tr h="17761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inter_maxsharpe1_intra_hitrate_c_240_1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9.4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3443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82A77234-2F62-437A-9E9A-56246E3186F5}"/>
              </a:ext>
            </a:extLst>
          </p:cNvPr>
          <p:cNvSpPr txBox="1"/>
          <p:nvPr/>
        </p:nvSpPr>
        <p:spPr>
          <a:xfrm>
            <a:off x="395536" y="5259897"/>
            <a:ext cx="8262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Sharpe </a:t>
            </a:r>
            <a:r>
              <a:rPr lang="zh-TW" altLang="en-US" dirty="0"/>
              <a:t>、</a:t>
            </a:r>
            <a:r>
              <a:rPr lang="en-US" altLang="zh-TW" dirty="0" err="1"/>
              <a:t>aer</a:t>
            </a:r>
            <a:r>
              <a:rPr lang="zh-TW" altLang="en-US" dirty="0"/>
              <a:t>比率做為基金篩選標準有較高的總報酬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Aer</a:t>
            </a:r>
            <a:r>
              <a:rPr lang="zh-TW" altLang="en-US" dirty="0"/>
              <a:t>較</a:t>
            </a:r>
            <a:r>
              <a:rPr lang="en-US" altLang="zh-TW" dirty="0" err="1"/>
              <a:t>sharpe</a:t>
            </a:r>
            <a:r>
              <a:rPr lang="zh-TW" altLang="en-US" dirty="0"/>
              <a:t>有比較高的</a:t>
            </a:r>
            <a:r>
              <a:rPr lang="en-US" altLang="zh-TW" dirty="0" err="1"/>
              <a:t>mdd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每個類別納入基金檔數越少，績效越好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上層類別資產配置累積報酬為</a:t>
            </a:r>
            <a:r>
              <a:rPr lang="en-US" altLang="zh-TW" dirty="0"/>
              <a:t>8.38</a:t>
            </a:r>
            <a:r>
              <a:rPr lang="zh-TW" altLang="en-US" dirty="0"/>
              <a:t>，以上策略皆能擊敗資產配置結果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425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目前成果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mdd</a:t>
            </a:r>
            <a:r>
              <a:rPr lang="zh-TW" altLang="en-US" dirty="0"/>
              <a:t>最低之</a:t>
            </a:r>
            <a:r>
              <a:rPr lang="en-US" altLang="zh-TW" dirty="0"/>
              <a:t>20</a:t>
            </a:r>
            <a:r>
              <a:rPr lang="zh-TW" altLang="en-US" dirty="0"/>
              <a:t>支策略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2A77234-2F62-437A-9E9A-56246E3186F5}"/>
              </a:ext>
            </a:extLst>
          </p:cNvPr>
          <p:cNvSpPr txBox="1"/>
          <p:nvPr/>
        </p:nvSpPr>
        <p:spPr>
          <a:xfrm>
            <a:off x="395536" y="5259897"/>
            <a:ext cx="8262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hitrate</a:t>
            </a:r>
            <a:r>
              <a:rPr lang="zh-TW" altLang="en-US" dirty="0"/>
              <a:t>比率做為基金篩選標準有較低的</a:t>
            </a:r>
            <a:r>
              <a:rPr lang="en-US" altLang="zh-TW" dirty="0" err="1"/>
              <a:t>mdd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每個類別納入基金檔數越多，</a:t>
            </a:r>
            <a:r>
              <a:rPr lang="en-US" altLang="zh-TW" dirty="0" err="1"/>
              <a:t>mdd</a:t>
            </a:r>
            <a:r>
              <a:rPr lang="zh-TW" altLang="en-US" dirty="0"/>
              <a:t>越好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上層類別資產配置</a:t>
            </a:r>
            <a:r>
              <a:rPr lang="en-US" altLang="zh-TW" dirty="0"/>
              <a:t>MDD</a:t>
            </a:r>
            <a:r>
              <a:rPr lang="zh-TW" altLang="en-US" dirty="0"/>
              <a:t>為</a:t>
            </a:r>
            <a:r>
              <a:rPr lang="en-US" altLang="zh-TW" dirty="0"/>
              <a:t>0.24</a:t>
            </a:r>
            <a:r>
              <a:rPr lang="zh-TW" altLang="en-US" dirty="0"/>
              <a:t>，所有策略皆無法有更低的</a:t>
            </a:r>
            <a:r>
              <a:rPr lang="en-US" altLang="zh-TW" dirty="0"/>
              <a:t>MDD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44BCAE-C047-4F1E-8829-2E789FF92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21758"/>
              </p:ext>
            </p:extLst>
          </p:nvPr>
        </p:nvGraphicFramePr>
        <p:xfrm>
          <a:off x="395536" y="1014605"/>
          <a:ext cx="8353423" cy="4067398"/>
        </p:xfrm>
        <a:graphic>
          <a:graphicData uri="http://schemas.openxmlformats.org/drawingml/2006/table">
            <a:tbl>
              <a:tblPr/>
              <a:tblGrid>
                <a:gridCol w="2479923">
                  <a:extLst>
                    <a:ext uri="{9D8B030D-6E8A-4147-A177-3AD203B41FA5}">
                      <a16:colId xmlns:a16="http://schemas.microsoft.com/office/drawing/2014/main" val="396312324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519816499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1703038168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707641707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1209879968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424092534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838889876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3132929427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785919449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1404829898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3251091320"/>
                    </a:ext>
                  </a:extLst>
                </a:gridCol>
              </a:tblGrid>
              <a:tr h="478038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Total Return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Geometric Mean Return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Arithmetric Mean Return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Standard Deviation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Sharpe Ratios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mdd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P-Value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Hit Rate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Win-P-Value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Win Rate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11656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inter_maxsharpe1_intra_hitrate_c_240_3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9.09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0.18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7232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inter_maxsharpe1_intra_hitrate_zero_60_3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6.8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1.01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481774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inter_maxsharpe1_intra_hitrate_c_60_5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6.54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0.98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0.49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663541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inter_maxsharpe1_intra_hitrate_c_20_5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6.23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0.49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567688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inter_maxsharpe1_intra_hitrate_rf_60_3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6.81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1.01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66441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inter_maxsharpe1_intra_hitrate_c_20_3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7.18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118530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inter_maxsharpe1_intra_sharpe_c_20_2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7.77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0.29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415416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inter_maxsharpe1_intra_hitrate_c_240_4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033663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inter_maxsharpe1_intra_hitrate_zero_60_4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6.12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26584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inter_maxsharpe1_intra_hitrate_c_120_5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6.61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94639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inter_maxsharpe1_intra_hitrate_c_60_4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6.16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0.49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14912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inter_maxsharpe1_intra_hitrate_c_60_3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6.57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0.49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007412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inter_maxsharpe1_intra_hitrate_c_20_4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6.56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0.99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008873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inter_maxsharpe1_intra_hitrate_c_20_2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7.27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591478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inter_maxsharpe1_intra_hitrate_rf_500_2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5.73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0.59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0.49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646000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inter_maxsharpe1_intra_hitrate_rf_120_4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6.83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1.01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0.39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554860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inter_maxsharpe1_intra_hitrate_rf_240_3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6.47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810602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inter_maxsharpe1_intra_sharpe_c_20_1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7.48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0.49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254269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inter_maxsharpe1_intra_hitrate_rf_60_4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6.12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0.12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52224"/>
                  </a:ext>
                </a:extLst>
              </a:tr>
              <a:tr h="17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inter_maxsharpe1_intra_sharpe_c_20_3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7.84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0.55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0.28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0.51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09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064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基金篩選 </a:t>
            </a:r>
            <a:r>
              <a:rPr lang="en-US" altLang="zh-TW" dirty="0"/>
              <a:t>–</a:t>
            </a:r>
            <a:r>
              <a:rPr lang="zh-TW" altLang="en-US" dirty="0"/>
              <a:t> 未來方向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363C3-05CB-4779-9AAE-CD9E88F6FB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300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未來方向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AF6A15-C163-47CD-8921-1BECC549CFF4}"/>
              </a:ext>
            </a:extLst>
          </p:cNvPr>
          <p:cNvSpPr txBox="1"/>
          <p:nvPr/>
        </p:nvSpPr>
        <p:spPr>
          <a:xfrm>
            <a:off x="548185" y="843677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前三支總報酬最高的策略合併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晨星的機器學習模型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以因子模擬投資組合，分類及篩選基金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2870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未來方向 </a:t>
            </a:r>
            <a:r>
              <a:rPr lang="en-US" altLang="zh-TW" dirty="0"/>
              <a:t>-</a:t>
            </a:r>
            <a:r>
              <a:rPr lang="zh-TW" altLang="en-US" dirty="0"/>
              <a:t> 晨星機器學習模型 </a:t>
            </a:r>
            <a:r>
              <a:rPr lang="en-US" altLang="zh-TW" dirty="0"/>
              <a:t>–</a:t>
            </a:r>
            <a:r>
              <a:rPr lang="zh-TW" altLang="en-US" dirty="0"/>
              <a:t> 投信模型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01FEFB-99FA-442B-B2A6-6BF6B3581631}"/>
              </a:ext>
            </a:extLst>
          </p:cNvPr>
          <p:cNvSpPr txBox="1"/>
          <p:nvPr/>
        </p:nvSpPr>
        <p:spPr>
          <a:xfrm>
            <a:off x="395536" y="956345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31793B-9C37-4BB7-B435-089AE01B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836712"/>
            <a:ext cx="70866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36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未來方向 </a:t>
            </a:r>
            <a:r>
              <a:rPr lang="en-US" altLang="zh-TW" dirty="0"/>
              <a:t>-</a:t>
            </a:r>
            <a:r>
              <a:rPr lang="zh-TW" altLang="en-US" dirty="0"/>
              <a:t> 晨星機器學習模型 </a:t>
            </a:r>
            <a:r>
              <a:rPr lang="en-US" altLang="zh-TW" dirty="0"/>
              <a:t>–</a:t>
            </a:r>
            <a:r>
              <a:rPr lang="zh-TW" altLang="en-US" dirty="0"/>
              <a:t> 經理人模型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01FEFB-99FA-442B-B2A6-6BF6B3581631}"/>
              </a:ext>
            </a:extLst>
          </p:cNvPr>
          <p:cNvSpPr txBox="1"/>
          <p:nvPr/>
        </p:nvSpPr>
        <p:spPr>
          <a:xfrm>
            <a:off x="395536" y="956345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64807C0-995D-455B-961B-B2F74BDBA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836712"/>
            <a:ext cx="66865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未來方向 </a:t>
            </a:r>
            <a:r>
              <a:rPr lang="en-US" altLang="zh-TW" dirty="0"/>
              <a:t>-</a:t>
            </a:r>
            <a:r>
              <a:rPr lang="zh-TW" altLang="en-US" dirty="0"/>
              <a:t> 晨星機器學習模型 </a:t>
            </a:r>
            <a:r>
              <a:rPr lang="en-US" altLang="zh-TW" dirty="0"/>
              <a:t>–</a:t>
            </a:r>
            <a:r>
              <a:rPr lang="zh-TW" altLang="en-US" dirty="0"/>
              <a:t> 基金模型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01FEFB-99FA-442B-B2A6-6BF6B3581631}"/>
              </a:ext>
            </a:extLst>
          </p:cNvPr>
          <p:cNvSpPr txBox="1"/>
          <p:nvPr/>
        </p:nvSpPr>
        <p:spPr>
          <a:xfrm>
            <a:off x="395536" y="956345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7CDD81-8EB6-4F56-B18D-50E683053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27"/>
          <a:stretch/>
        </p:blipFill>
        <p:spPr>
          <a:xfrm>
            <a:off x="1322798" y="836712"/>
            <a:ext cx="6498404" cy="32213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2C4662D-44C5-4EC0-B068-83F4DB2E8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/>
          <a:stretch/>
        </p:blipFill>
        <p:spPr>
          <a:xfrm>
            <a:off x="1322798" y="836712"/>
            <a:ext cx="6498404" cy="65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44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因子模擬投資組合，分類及篩選基金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01FEFB-99FA-442B-B2A6-6BF6B3581631}"/>
              </a:ext>
            </a:extLst>
          </p:cNvPr>
          <p:cNvSpPr txBox="1"/>
          <p:nvPr/>
        </p:nvSpPr>
        <p:spPr>
          <a:xfrm>
            <a:off x="395536" y="956345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A2A331-3061-4B0E-B730-64C055ED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77"/>
            <a:ext cx="9144000" cy="414751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A420E04-D795-4AE8-8C66-D71778235EFE}"/>
              </a:ext>
            </a:extLst>
          </p:cNvPr>
          <p:cNvSpPr txBox="1"/>
          <p:nvPr/>
        </p:nvSpPr>
        <p:spPr>
          <a:xfrm>
            <a:off x="548185" y="540992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部門現有個股因子形成因子模擬報酬序列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篩選與此報酬序列最相近的基金，預期此基金未來報酬較佳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8433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" y="-228"/>
            <a:ext cx="9144304" cy="6858228"/>
          </a:xfrm>
        </p:spPr>
      </p:pic>
    </p:spTree>
    <p:extLst>
      <p:ext uri="{BB962C8B-B14F-4D97-AF65-F5344CB8AC3E}">
        <p14:creationId xmlns:p14="http://schemas.microsoft.com/office/powerpoint/2010/main" val="974061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DE2025C-5D5A-4C98-AB55-50ED9BB4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資產配置結果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Risk Parity – </a:t>
            </a:r>
            <a:r>
              <a:rPr lang="zh-TW" altLang="en-US" dirty="0"/>
              <a:t>最大上限參數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9AA363-687A-4726-A7F3-2F744FA76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1587"/>
            <a:ext cx="8382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DE2025C-5D5A-4C98-AB55-50ED9BB4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策略架構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1AA1A1-1C2C-4416-9A1E-554E577AC230}"/>
              </a:ext>
            </a:extLst>
          </p:cNvPr>
          <p:cNvSpPr txBox="1"/>
          <p:nvPr/>
        </p:nvSpPr>
        <p:spPr>
          <a:xfrm>
            <a:off x="-812479" y="1828397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950544-4C22-4152-84BC-8D11A2BEBC3C}"/>
              </a:ext>
            </a:extLst>
          </p:cNvPr>
          <p:cNvSpPr/>
          <p:nvPr/>
        </p:nvSpPr>
        <p:spPr>
          <a:xfrm>
            <a:off x="996721" y="1828397"/>
            <a:ext cx="3095538" cy="5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資產配置模型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8229E1-F67D-4556-8A13-5872BF4FCAF4}"/>
              </a:ext>
            </a:extLst>
          </p:cNvPr>
          <p:cNvSpPr/>
          <p:nvPr/>
        </p:nvSpPr>
        <p:spPr>
          <a:xfrm>
            <a:off x="996721" y="3415568"/>
            <a:ext cx="3095538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基金篩選模型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3F1942-4C1F-4FDA-97FE-920DA5488634}"/>
              </a:ext>
            </a:extLst>
          </p:cNvPr>
          <p:cNvSpPr txBox="1"/>
          <p:nvPr/>
        </p:nvSpPr>
        <p:spPr>
          <a:xfrm>
            <a:off x="4260353" y="1828397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用以配置大類資產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目標擊敗</a:t>
            </a:r>
            <a:r>
              <a:rPr lang="en-US" altLang="zh-TW" sz="1600" dirty="0"/>
              <a:t>0050</a:t>
            </a:r>
            <a:r>
              <a:rPr lang="zh-TW" altLang="en-US" sz="1600" dirty="0"/>
              <a:t>報酬指數</a:t>
            </a:r>
            <a:endParaRPr lang="en-US" altLang="zh-TW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8DDAF4-AA80-4064-8EB6-BB928CF366C5}"/>
              </a:ext>
            </a:extLst>
          </p:cNvPr>
          <p:cNvSpPr txBox="1"/>
          <p:nvPr/>
        </p:nvSpPr>
        <p:spPr>
          <a:xfrm>
            <a:off x="4260353" y="3538990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將基金分類於個大類資產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大類資產權重取決於上層模型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同一類別內基金權重相等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目標擊敗上層大類資產配置模型之績效</a:t>
            </a:r>
            <a:endParaRPr lang="en-US" altLang="zh-TW" sz="1600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F4BF0DED-FEA2-407E-B9B8-3A654E3BA8F0}"/>
              </a:ext>
            </a:extLst>
          </p:cNvPr>
          <p:cNvSpPr/>
          <p:nvPr/>
        </p:nvSpPr>
        <p:spPr>
          <a:xfrm>
            <a:off x="2369301" y="2831556"/>
            <a:ext cx="339716" cy="27911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740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30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DE2025C-5D5A-4C98-AB55-50ED9BB4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資產配置結果 </a:t>
            </a:r>
            <a:r>
              <a:rPr lang="en-US" altLang="zh-TW" dirty="0"/>
              <a:t>–</a:t>
            </a:r>
            <a:r>
              <a:rPr lang="zh-TW" altLang="en-US" dirty="0"/>
              <a:t> 績效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71A89F-F651-49CF-B834-2859764A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39" y="836712"/>
            <a:ext cx="5275121" cy="58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31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DE2025C-5D5A-4C98-AB55-50ED9BB4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資產配置結果 </a:t>
            </a:r>
            <a:r>
              <a:rPr lang="en-US" altLang="zh-TW" dirty="0"/>
              <a:t>–</a:t>
            </a:r>
            <a:r>
              <a:rPr lang="zh-TW" altLang="en-US" dirty="0"/>
              <a:t> 配置權重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F58C416-449D-4F5E-AD14-C461F725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3976"/>
            <a:ext cx="9144000" cy="39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8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32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DE2025C-5D5A-4C98-AB55-50ED9BB4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資產配置結果 </a:t>
            </a:r>
            <a:r>
              <a:rPr lang="en-US" altLang="zh-TW" dirty="0"/>
              <a:t>–</a:t>
            </a:r>
            <a:r>
              <a:rPr lang="zh-TW" altLang="en-US" dirty="0"/>
              <a:t> 配置權重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89CBF85-79BD-4FFF-8E02-28DB75AB9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699"/>
            <a:ext cx="9144000" cy="39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71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33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MRAR</a:t>
            </a:r>
            <a:r>
              <a:rPr lang="zh-TW" altLang="en-US" dirty="0"/>
              <a:t> 公式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8A6DB5-CFFF-4D3F-9BFB-EA2D6B2E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5362"/>
            <a:ext cx="5826853" cy="27545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3247BC-2B02-429E-ABC5-203B09278641}"/>
              </a:ext>
            </a:extLst>
          </p:cNvPr>
          <p:cNvSpPr/>
          <p:nvPr/>
        </p:nvSpPr>
        <p:spPr>
          <a:xfrm>
            <a:off x="4974672" y="2768367"/>
            <a:ext cx="1098957" cy="520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CC3097-F6B5-418B-8625-ECA8E1C199FF}"/>
              </a:ext>
            </a:extLst>
          </p:cNvPr>
          <p:cNvSpPr txBox="1"/>
          <p:nvPr/>
        </p:nvSpPr>
        <p:spPr>
          <a:xfrm>
            <a:off x="880844" y="3833769"/>
            <a:ext cx="568773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latin typeface="+mn-ea"/>
              </a:rPr>
              <a:t>rG</a:t>
            </a:r>
            <a:r>
              <a:rPr lang="en-US" altLang="zh-TW" sz="1200" b="1" dirty="0">
                <a:latin typeface="+mn-ea"/>
              </a:rPr>
              <a:t> </a:t>
            </a:r>
            <a:r>
              <a:rPr lang="zh-TW" altLang="en-US" sz="1200" b="1" dirty="0">
                <a:latin typeface="+mn-ea"/>
              </a:rPr>
              <a:t>代表基金高於無風險利率的幅度，此處可將</a:t>
            </a:r>
            <a:r>
              <a:rPr lang="en-US" altLang="zh-TW" sz="1200" b="1" dirty="0" err="1">
                <a:latin typeface="+mn-ea"/>
              </a:rPr>
              <a:t>Rb</a:t>
            </a:r>
            <a:r>
              <a:rPr lang="zh-TW" altLang="en-US" sz="1200" b="1" dirty="0">
                <a:latin typeface="+mn-ea"/>
              </a:rPr>
              <a:t> 替代為指數報酬，則代表</a:t>
            </a:r>
            <a:r>
              <a:rPr lang="en-US" altLang="zh-TW" sz="1200" b="1" dirty="0">
                <a:latin typeface="+mn-ea"/>
              </a:rPr>
              <a:t>alpha</a:t>
            </a:r>
            <a:r>
              <a:rPr lang="zh-TW" altLang="en-US" sz="1200" b="1" dirty="0">
                <a:latin typeface="+mn-ea"/>
              </a:rPr>
              <a:t>的幅度。</a:t>
            </a:r>
            <a:endParaRPr lang="en-US" altLang="zh-TW" sz="1200" b="1" dirty="0">
              <a:latin typeface="+mn-ea"/>
            </a:endParaRPr>
          </a:p>
          <a:p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回測邏輯如下 </a:t>
            </a:r>
            <a:r>
              <a:rPr lang="en-US" altLang="zh-TW" sz="1200" b="1" dirty="0"/>
              <a:t>:</a:t>
            </a:r>
            <a:r>
              <a:rPr lang="zh-TW" altLang="en-US" sz="1200" b="1" dirty="0"/>
              <a:t> </a:t>
            </a:r>
            <a:endParaRPr lang="en-US" altLang="zh-TW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b="1" dirty="0"/>
          </a:p>
          <a:p>
            <a:pPr marL="228600" indent="-228600">
              <a:buAutoNum type="arabicPeriod"/>
            </a:pPr>
            <a:r>
              <a:rPr lang="zh-TW" altLang="en-US" sz="1200" b="1" dirty="0"/>
              <a:t>三類每類選取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最大的基金，三類指數作為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參數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Rb</a:t>
            </a:r>
            <a:r>
              <a:rPr lang="en-US" altLang="zh-TW" sz="1200" b="1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b="1" dirty="0"/>
              <a:t>台股類別選取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最大的基金，其他類別以指數作為投資標的，三類指數作為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參數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Rb</a:t>
            </a:r>
            <a:r>
              <a:rPr lang="en-US" altLang="zh-TW" sz="1200" b="1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zh-TW" altLang="en-US" sz="1200" b="1" dirty="0"/>
              <a:t>台股、</a:t>
            </a:r>
            <a:r>
              <a:rPr lang="en-US" altLang="zh-TW" sz="1200" b="1" dirty="0"/>
              <a:t>IG</a:t>
            </a:r>
            <a:r>
              <a:rPr lang="zh-TW" altLang="en-US" sz="1200" b="1" dirty="0"/>
              <a:t>類取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最大的基金，公債類別以指數作為投資標的，三類指數作為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參數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Rb</a:t>
            </a:r>
            <a:r>
              <a:rPr lang="en-US" altLang="zh-TW" sz="1200" b="1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zh-TW" altLang="en-US" sz="1200" b="1" dirty="0"/>
              <a:t>台股、公債類取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最大的基金，</a:t>
            </a:r>
            <a:r>
              <a:rPr lang="en-US" altLang="zh-TW" sz="1200" b="1" dirty="0"/>
              <a:t>IG</a:t>
            </a:r>
            <a:r>
              <a:rPr lang="zh-TW" altLang="en-US" sz="1200" b="1" dirty="0"/>
              <a:t>類別以指數作為投資標的，三類指數作為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參數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Rb</a:t>
            </a:r>
            <a:r>
              <a:rPr lang="en-US" altLang="zh-TW" sz="1200" b="1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zh-TW" altLang="en-US" sz="1200" b="1" dirty="0"/>
              <a:t>三類每類選取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最大三檔的基金，三類指數作為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參數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Rb</a:t>
            </a:r>
            <a:r>
              <a:rPr lang="en-US" altLang="zh-TW" sz="1200" b="1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zh-TW" altLang="en-US" sz="1200" b="1" dirty="0"/>
              <a:t>三類每類選取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最大的基金，公債指數作為</a:t>
            </a:r>
            <a:r>
              <a:rPr lang="en-US" altLang="zh-TW" sz="1200" b="1" dirty="0"/>
              <a:t>MRAR</a:t>
            </a:r>
            <a:r>
              <a:rPr lang="zh-TW" altLang="en-US" sz="1200" b="1" dirty="0"/>
              <a:t>參數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Rb</a:t>
            </a:r>
            <a:r>
              <a:rPr lang="en-US" altLang="zh-TW" sz="1200" b="1" dirty="0"/>
              <a:t>)</a:t>
            </a:r>
          </a:p>
          <a:p>
            <a:pPr marL="228600" indent="-228600">
              <a:buFontTx/>
              <a:buAutoNum type="arabicPeriod"/>
            </a:pPr>
            <a:endParaRPr lang="en-US" altLang="zh-TW" sz="1200" b="1" dirty="0"/>
          </a:p>
          <a:p>
            <a:pPr marL="228600" indent="-228600">
              <a:buFontTx/>
              <a:buAutoNum type="arabicPeriod"/>
            </a:pPr>
            <a:endParaRPr lang="en-US" altLang="zh-TW" sz="1200" b="1" dirty="0"/>
          </a:p>
          <a:p>
            <a:pPr marL="228600" indent="-228600">
              <a:buFontTx/>
              <a:buAutoNum type="arabicPeriod"/>
            </a:pPr>
            <a:endParaRPr lang="en-US" altLang="zh-TW" sz="1200" b="1" dirty="0"/>
          </a:p>
          <a:p>
            <a:pPr marL="228600" indent="-228600">
              <a:buAutoNum type="arabicPeriod"/>
            </a:pPr>
            <a:endParaRPr lang="en-US" altLang="zh-TW" sz="1200" b="1" dirty="0"/>
          </a:p>
          <a:p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D166ED1-F3E2-452E-8583-28AADE908249}"/>
              </a:ext>
            </a:extLst>
          </p:cNvPr>
          <p:cNvCxnSpPr/>
          <p:nvPr/>
        </p:nvCxnSpPr>
        <p:spPr>
          <a:xfrm flipH="1">
            <a:off x="6509857" y="5025006"/>
            <a:ext cx="226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DC1AE20-B12F-46DD-9CF4-6EDBC1D0385F}"/>
              </a:ext>
            </a:extLst>
          </p:cNvPr>
          <p:cNvCxnSpPr/>
          <p:nvPr/>
        </p:nvCxnSpPr>
        <p:spPr>
          <a:xfrm flipH="1">
            <a:off x="6539218" y="5773025"/>
            <a:ext cx="226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5EA1F8E-1FD8-443A-9203-A31A2DCB09F3}"/>
              </a:ext>
            </a:extLst>
          </p:cNvPr>
          <p:cNvCxnSpPr>
            <a:cxnSpLocks/>
          </p:cNvCxnSpPr>
          <p:nvPr/>
        </p:nvCxnSpPr>
        <p:spPr>
          <a:xfrm>
            <a:off x="6736360" y="5025006"/>
            <a:ext cx="29361" cy="74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4FA3D5-5E4A-4615-B441-CC62A413E43B}"/>
              </a:ext>
            </a:extLst>
          </p:cNvPr>
          <p:cNvSpPr txBox="1"/>
          <p:nvPr/>
        </p:nvSpPr>
        <p:spPr>
          <a:xfrm>
            <a:off x="6912922" y="5034361"/>
            <a:ext cx="1988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抽換類別檢測是哪類別</a:t>
            </a:r>
            <a:r>
              <a:rPr lang="en-US" altLang="zh-TW" sz="1400" dirty="0"/>
              <a:t>underperform</a:t>
            </a:r>
            <a:r>
              <a:rPr lang="zh-TW" altLang="en-US" sz="1400" dirty="0"/>
              <a:t>指數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D9FD005-BE66-4157-94E9-A2C1C1BB5644}"/>
              </a:ext>
            </a:extLst>
          </p:cNvPr>
          <p:cNvCxnSpPr/>
          <p:nvPr/>
        </p:nvCxnSpPr>
        <p:spPr>
          <a:xfrm flipH="1">
            <a:off x="6582561" y="6319707"/>
            <a:ext cx="226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3F3DE04-6291-4DB3-842D-C55581A8D860}"/>
              </a:ext>
            </a:extLst>
          </p:cNvPr>
          <p:cNvSpPr txBox="1"/>
          <p:nvPr/>
        </p:nvSpPr>
        <p:spPr>
          <a:xfrm>
            <a:off x="6912922" y="6126757"/>
            <a:ext cx="19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抽換</a:t>
            </a:r>
            <a:r>
              <a:rPr lang="en-US" altLang="zh-TW" sz="1400" dirty="0" err="1"/>
              <a:t>Rb</a:t>
            </a:r>
            <a:r>
              <a:rPr lang="zh-TW" altLang="en-US" sz="1400" dirty="0"/>
              <a:t>，觀察績效</a:t>
            </a:r>
            <a:endParaRPr lang="en-US" altLang="zh-TW" sz="1400" dirty="0"/>
          </a:p>
          <a:p>
            <a:r>
              <a:rPr lang="en-US" altLang="zh-TW" sz="1400" dirty="0"/>
              <a:t>(</a:t>
            </a:r>
            <a:r>
              <a:rPr lang="zh-TW" altLang="en-US" sz="1400" dirty="0"/>
              <a:t>隱含增加</a:t>
            </a:r>
            <a:r>
              <a:rPr lang="en-US" altLang="zh-TW" sz="1400" dirty="0"/>
              <a:t>Beta</a:t>
            </a:r>
            <a:r>
              <a:rPr lang="zh-TW" altLang="en-US" sz="1400" dirty="0"/>
              <a:t>效果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4825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34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基金篩選 </a:t>
            </a:r>
            <a:r>
              <a:rPr lang="en-US" altLang="zh-TW" dirty="0"/>
              <a:t>–</a:t>
            </a:r>
            <a:r>
              <a:rPr lang="zh-TW" altLang="en-US" dirty="0"/>
              <a:t> 選取每一類別</a:t>
            </a:r>
            <a:r>
              <a:rPr lang="en-US" altLang="zh-TW" dirty="0"/>
              <a:t>MRAR</a:t>
            </a:r>
            <a:r>
              <a:rPr lang="zh-TW" altLang="en-US" dirty="0"/>
              <a:t>最大一檔 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zh-TW" altLang="en-US" dirty="0"/>
              <a:t>指數作為</a:t>
            </a:r>
            <a:r>
              <a:rPr lang="en-US" altLang="zh-TW" dirty="0"/>
              <a:t>MRAR</a:t>
            </a:r>
            <a:r>
              <a:rPr lang="zh-TW" altLang="en-US" dirty="0"/>
              <a:t>參數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9130B1-B8EA-468C-8429-542D8C30F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836712"/>
            <a:ext cx="82962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BF3C25C8-D316-4F4E-AA13-6E09A042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12" y="4672668"/>
            <a:ext cx="2066925" cy="20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33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35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 基金篩選 </a:t>
            </a:r>
            <a:r>
              <a:rPr lang="en-US" altLang="zh-TW" dirty="0"/>
              <a:t>–</a:t>
            </a:r>
            <a:r>
              <a:rPr lang="zh-TW" altLang="en-US" dirty="0"/>
              <a:t> 選取台股類別</a:t>
            </a:r>
            <a:r>
              <a:rPr lang="en-US" altLang="zh-TW" dirty="0"/>
              <a:t>MRAR</a:t>
            </a:r>
            <a:r>
              <a:rPr lang="zh-TW" altLang="en-US" dirty="0"/>
              <a:t>最大一檔 </a:t>
            </a:r>
            <a:r>
              <a:rPr lang="en-US" altLang="zh-TW" dirty="0"/>
              <a:t>–</a:t>
            </a:r>
            <a:r>
              <a:rPr lang="zh-TW" altLang="en-US" dirty="0"/>
              <a:t> 其他權重配置於指數  </a:t>
            </a:r>
            <a:r>
              <a:rPr lang="en-US" altLang="zh-TW" dirty="0"/>
              <a:t>-</a:t>
            </a:r>
            <a:r>
              <a:rPr lang="zh-TW" altLang="en-US" dirty="0"/>
              <a:t>指數作為</a:t>
            </a:r>
            <a:r>
              <a:rPr lang="en-US" altLang="zh-TW" dirty="0"/>
              <a:t>MRAR</a:t>
            </a:r>
            <a:r>
              <a:rPr lang="zh-TW" altLang="en-US" dirty="0"/>
              <a:t>參數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ED8AD5-EC36-451F-829D-C4EFE7619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836712"/>
            <a:ext cx="82962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2FA1E07-BFFB-4727-B4DB-FD129FC78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62" y="4715010"/>
            <a:ext cx="2009775" cy="20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33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基金篩選 </a:t>
            </a:r>
            <a:r>
              <a:rPr lang="en-US" altLang="zh-TW" dirty="0"/>
              <a:t>–</a:t>
            </a:r>
            <a:r>
              <a:rPr lang="zh-TW" altLang="en-US" dirty="0"/>
              <a:t> 選取台股、</a:t>
            </a:r>
            <a:r>
              <a:rPr lang="en-US" altLang="zh-TW" dirty="0"/>
              <a:t>IG</a:t>
            </a:r>
            <a:r>
              <a:rPr lang="zh-TW" altLang="en-US" dirty="0"/>
              <a:t>類別</a:t>
            </a:r>
            <a:r>
              <a:rPr lang="en-US" altLang="zh-TW" dirty="0"/>
              <a:t>MRAR</a:t>
            </a:r>
            <a:r>
              <a:rPr lang="zh-TW" altLang="en-US" dirty="0"/>
              <a:t>最大一檔 </a:t>
            </a:r>
            <a:r>
              <a:rPr lang="en-US" altLang="zh-TW" dirty="0"/>
              <a:t>–</a:t>
            </a:r>
            <a:r>
              <a:rPr lang="zh-TW" altLang="en-US" dirty="0"/>
              <a:t> 公債權重配置於指數  </a:t>
            </a:r>
            <a:r>
              <a:rPr lang="en-US" altLang="zh-TW" dirty="0"/>
              <a:t>-</a:t>
            </a:r>
            <a:r>
              <a:rPr lang="zh-TW" altLang="en-US" dirty="0"/>
              <a:t>指數作為</a:t>
            </a:r>
            <a:r>
              <a:rPr lang="en-US" altLang="zh-TW" dirty="0"/>
              <a:t>MRAR</a:t>
            </a:r>
            <a:r>
              <a:rPr lang="zh-TW" altLang="en-US" dirty="0"/>
              <a:t>參數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5DCCBB-7AA7-470C-A6FD-DE0D943E6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836712"/>
            <a:ext cx="82962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58091B8-9BB3-4C5B-8B7F-4E80CF42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4655890"/>
            <a:ext cx="2066925" cy="20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7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37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基金篩選 </a:t>
            </a:r>
            <a:r>
              <a:rPr lang="en-US" altLang="zh-TW" dirty="0"/>
              <a:t>–</a:t>
            </a:r>
            <a:r>
              <a:rPr lang="zh-TW" altLang="en-US" dirty="0"/>
              <a:t> 選取台股、公債類別</a:t>
            </a:r>
            <a:r>
              <a:rPr lang="en-US" altLang="zh-TW" dirty="0"/>
              <a:t>MRAR</a:t>
            </a:r>
            <a:r>
              <a:rPr lang="zh-TW" altLang="en-US" dirty="0"/>
              <a:t>最大一檔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IG</a:t>
            </a:r>
            <a:r>
              <a:rPr lang="zh-TW" altLang="en-US" dirty="0"/>
              <a:t>權重配置於指數  </a:t>
            </a:r>
            <a:r>
              <a:rPr lang="en-US" altLang="zh-TW" dirty="0"/>
              <a:t>-</a:t>
            </a:r>
            <a:r>
              <a:rPr lang="zh-TW" altLang="en-US" dirty="0"/>
              <a:t>指數作為</a:t>
            </a:r>
            <a:r>
              <a:rPr lang="en-US" altLang="zh-TW" dirty="0"/>
              <a:t>MRAR</a:t>
            </a:r>
            <a:r>
              <a:rPr lang="zh-TW" altLang="en-US" dirty="0"/>
              <a:t>參數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E46270-904D-4ED4-ABB4-C146B24A9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836712"/>
            <a:ext cx="82962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65AE8DD0-16D1-4DC4-9158-07BD5B8A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672668"/>
            <a:ext cx="2028825" cy="206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92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38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5.</a:t>
            </a:r>
            <a:r>
              <a:rPr lang="zh-TW" altLang="en-US" dirty="0"/>
              <a:t> 基金篩選 </a:t>
            </a:r>
            <a:r>
              <a:rPr lang="en-US" altLang="zh-TW" dirty="0"/>
              <a:t>–</a:t>
            </a:r>
            <a:r>
              <a:rPr lang="zh-TW" altLang="en-US" dirty="0"/>
              <a:t> 選取每一類別</a:t>
            </a:r>
            <a:r>
              <a:rPr lang="en-US" altLang="zh-TW" dirty="0"/>
              <a:t>MRAR</a:t>
            </a:r>
            <a:r>
              <a:rPr lang="zh-TW" altLang="en-US" dirty="0"/>
              <a:t>最大三檔 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指數作為</a:t>
            </a:r>
            <a:r>
              <a:rPr lang="en-US" altLang="zh-TW" dirty="0"/>
              <a:t>MRAR</a:t>
            </a:r>
            <a:r>
              <a:rPr lang="zh-TW" altLang="en-US" dirty="0"/>
              <a:t>參數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41F4AE-59BD-4F86-97E6-70489D344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712"/>
            <a:ext cx="8229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437C3AD-F89C-48A2-8FC9-5141E0C6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5" y="4655890"/>
            <a:ext cx="2095500" cy="20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07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6.</a:t>
            </a:r>
            <a:r>
              <a:rPr lang="zh-TW" altLang="en-US" dirty="0"/>
              <a:t> 基金篩選 </a:t>
            </a:r>
            <a:r>
              <a:rPr lang="en-US" altLang="zh-TW" dirty="0"/>
              <a:t>–</a:t>
            </a:r>
            <a:r>
              <a:rPr lang="zh-TW" altLang="en-US" dirty="0"/>
              <a:t> 選取每一類別</a:t>
            </a:r>
            <a:r>
              <a:rPr lang="en-US" altLang="zh-TW" dirty="0"/>
              <a:t>MRAR</a:t>
            </a:r>
            <a:r>
              <a:rPr lang="zh-TW" altLang="en-US" dirty="0"/>
              <a:t>最大一檔 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公債指數作為</a:t>
            </a:r>
            <a:r>
              <a:rPr lang="en-US" altLang="zh-TW" dirty="0"/>
              <a:t>MRAR</a:t>
            </a:r>
            <a:r>
              <a:rPr lang="zh-TW" altLang="en-US" dirty="0"/>
              <a:t>參數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8CA019-0426-40E2-BD71-DAD1995F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712"/>
            <a:ext cx="8229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289F3AF-57B4-4A14-A159-4CFE6642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4622333"/>
            <a:ext cx="2047875" cy="21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6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基金篩選 </a:t>
            </a:r>
            <a:r>
              <a:rPr lang="en-US" altLang="zh-TW" dirty="0"/>
              <a:t>–</a:t>
            </a:r>
            <a:r>
              <a:rPr lang="zh-TW" altLang="en-US" dirty="0"/>
              <a:t> 大類資產配置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363C3-05CB-4779-9AAE-CD9E88F6FB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7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40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小節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E4B8CA-4676-4176-935C-4B96694F6FAA}"/>
              </a:ext>
            </a:extLst>
          </p:cNvPr>
          <p:cNvSpPr txBox="1"/>
          <p:nvPr/>
        </p:nvSpPr>
        <p:spPr>
          <a:xfrm>
            <a:off x="562063" y="1090569"/>
            <a:ext cx="722292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600" b="1" dirty="0"/>
              <a:t>以</a:t>
            </a:r>
            <a:r>
              <a:rPr lang="en-US" altLang="zh-TW" sz="1600" b="1" dirty="0"/>
              <a:t>MRAR</a:t>
            </a:r>
            <a:r>
              <a:rPr lang="zh-TW" altLang="en-US" sz="1600" b="1" dirty="0"/>
              <a:t>篩選基金而言，</a:t>
            </a:r>
            <a:r>
              <a:rPr lang="en-US" altLang="zh-TW" sz="1600" b="1" dirty="0" err="1"/>
              <a:t>Rb</a:t>
            </a:r>
            <a:r>
              <a:rPr lang="zh-TW" altLang="en-US" sz="1600" b="1" dirty="0"/>
              <a:t>以個別類別標竿指數為計算依據，績效較佳。</a:t>
            </a: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600" b="1" dirty="0"/>
              <a:t>選取最高</a:t>
            </a:r>
            <a:r>
              <a:rPr lang="en-US" altLang="zh-TW" sz="1600" b="1" dirty="0"/>
              <a:t>MRAR</a:t>
            </a:r>
            <a:r>
              <a:rPr lang="zh-TW" altLang="en-US" sz="1600" b="1" dirty="0"/>
              <a:t>的標的，相較於選取前三高</a:t>
            </a:r>
            <a:r>
              <a:rPr lang="en-US" altLang="zh-TW" sz="1600" b="1" dirty="0"/>
              <a:t>MRAR</a:t>
            </a:r>
            <a:r>
              <a:rPr lang="zh-TW" altLang="en-US" sz="1600" b="1" dirty="0"/>
              <a:t>的標的，績效較佳。</a:t>
            </a: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600" b="1" dirty="0"/>
              <a:t>公債類及</a:t>
            </a:r>
            <a:r>
              <a:rPr lang="en-US" altLang="zh-TW" sz="1600" b="1" dirty="0"/>
              <a:t>IG</a:t>
            </a:r>
            <a:r>
              <a:rPr lang="zh-TW" altLang="en-US" sz="1600" b="1" dirty="0"/>
              <a:t>類基金，以</a:t>
            </a:r>
            <a:r>
              <a:rPr lang="en-US" altLang="zh-TW" sz="1600" b="1" dirty="0"/>
              <a:t>MRAR</a:t>
            </a:r>
            <a:r>
              <a:rPr lang="zh-TW" altLang="en-US" sz="1600" b="1" dirty="0"/>
              <a:t>篩選，無法</a:t>
            </a:r>
            <a:r>
              <a:rPr lang="en-US" altLang="zh-TW" sz="1600" b="1" dirty="0"/>
              <a:t>outperform</a:t>
            </a:r>
            <a:r>
              <a:rPr lang="zh-TW" altLang="en-US" sz="1600" b="1" dirty="0"/>
              <a:t>大盤。</a:t>
            </a: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600" b="1" dirty="0"/>
              <a:t>目前最佳策略為，資產配置層設置三類資產，極大化</a:t>
            </a:r>
            <a:r>
              <a:rPr lang="en-US" altLang="zh-TW" sz="1600" b="1" dirty="0"/>
              <a:t>250</a:t>
            </a:r>
            <a:r>
              <a:rPr lang="zh-TW" altLang="en-US" sz="1600" b="1" dirty="0"/>
              <a:t>日夏普，篩選方式以</a:t>
            </a:r>
            <a:r>
              <a:rPr lang="en-US" altLang="zh-TW" sz="1600" b="1" dirty="0"/>
              <a:t>MRAR</a:t>
            </a:r>
            <a:r>
              <a:rPr lang="zh-TW" altLang="en-US" sz="1600" b="1" dirty="0"/>
              <a:t>搭配，</a:t>
            </a:r>
            <a:r>
              <a:rPr lang="en-US" altLang="zh-TW" sz="1600" b="1" dirty="0"/>
              <a:t> </a:t>
            </a:r>
            <a:r>
              <a:rPr lang="en-US" altLang="zh-TW" sz="1600" b="1" dirty="0" err="1"/>
              <a:t>Rb</a:t>
            </a:r>
            <a:r>
              <a:rPr lang="zh-TW" altLang="en-US" sz="1600" b="1" dirty="0"/>
              <a:t>以個別類別標竿指數作為計算依據，選取最大</a:t>
            </a:r>
            <a:r>
              <a:rPr lang="en-US" altLang="zh-TW" sz="1600" b="1" dirty="0"/>
              <a:t>MRAR</a:t>
            </a:r>
            <a:r>
              <a:rPr lang="zh-TW" altLang="en-US" sz="1600" b="1" dirty="0"/>
              <a:t>支基金，</a:t>
            </a:r>
            <a:r>
              <a:rPr lang="en-US" altLang="zh-TW" sz="1600" b="1" dirty="0"/>
              <a:t>IG</a:t>
            </a:r>
            <a:r>
              <a:rPr lang="zh-TW" altLang="en-US" sz="1600" b="1" dirty="0"/>
              <a:t>、公債配置於指數。</a:t>
            </a: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28600" indent="-228600">
              <a:buFontTx/>
              <a:buAutoNum type="arabicPeriod"/>
            </a:pPr>
            <a:endParaRPr lang="en-US" altLang="zh-TW" sz="1200" b="1" dirty="0"/>
          </a:p>
          <a:p>
            <a:pPr marL="228600" indent="-228600">
              <a:buFontTx/>
              <a:buAutoNum type="arabicPeriod"/>
            </a:pPr>
            <a:endParaRPr lang="en-US" altLang="zh-TW" sz="1200" b="1" dirty="0"/>
          </a:p>
          <a:p>
            <a:pPr marL="228600" indent="-228600">
              <a:buAutoNum type="arabicPeriod"/>
            </a:pPr>
            <a:endParaRPr lang="en-US" altLang="zh-TW" sz="1200" b="1" dirty="0"/>
          </a:p>
          <a:p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6775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基金篩選 </a:t>
            </a:r>
            <a:r>
              <a:rPr lang="en-US" altLang="zh-TW" dirty="0"/>
              <a:t>–</a:t>
            </a:r>
            <a:r>
              <a:rPr lang="zh-TW" altLang="en-US" dirty="0"/>
              <a:t> 基金篩選  </a:t>
            </a:r>
            <a:r>
              <a:rPr lang="en-US" altLang="zh-TW" dirty="0"/>
              <a:t>–</a:t>
            </a:r>
            <a:r>
              <a:rPr lang="zh-TW" altLang="en-US" dirty="0"/>
              <a:t> 夏普比率系列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363C3-05CB-4779-9AAE-CD9E88F6FB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193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42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策略邏輯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B9389B-8241-4E17-B2A0-8FF28980858A}"/>
              </a:ext>
            </a:extLst>
          </p:cNvPr>
          <p:cNvSpPr txBox="1"/>
          <p:nvPr/>
        </p:nvSpPr>
        <p:spPr>
          <a:xfrm>
            <a:off x="562063" y="1090569"/>
            <a:ext cx="722292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600" b="1" dirty="0"/>
              <a:t>目前資產配置層已經有不錯擇時效果，若需增加報酬則有兩方向 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</a:t>
            </a: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r>
              <a:rPr lang="en-US" altLang="zh-TW" sz="1600" b="1" dirty="0"/>
              <a:t>	</a:t>
            </a:r>
            <a:r>
              <a:rPr lang="en-US" altLang="zh-TW" sz="1600" b="1" dirty="0">
                <a:solidFill>
                  <a:srgbClr val="FF0000"/>
                </a:solidFill>
              </a:rPr>
              <a:t>1.</a:t>
            </a:r>
            <a:r>
              <a:rPr lang="zh-TW" altLang="en-US" sz="1600" b="1" dirty="0">
                <a:solidFill>
                  <a:srgbClr val="FF0000"/>
                </a:solidFill>
              </a:rPr>
              <a:t> 增加標的</a:t>
            </a:r>
            <a:r>
              <a:rPr lang="en-US" altLang="zh-TW" sz="1600" b="1" dirty="0">
                <a:solidFill>
                  <a:srgbClr val="FF0000"/>
                </a:solidFill>
              </a:rPr>
              <a:t>Beta</a:t>
            </a:r>
            <a:r>
              <a:rPr lang="zh-TW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</a:rPr>
              <a:t>(MARA</a:t>
            </a:r>
            <a:r>
              <a:rPr lang="zh-TW" altLang="en-US" sz="1600" b="1" dirty="0">
                <a:solidFill>
                  <a:srgbClr val="FF0000"/>
                </a:solidFill>
              </a:rPr>
              <a:t>修改</a:t>
            </a:r>
            <a:r>
              <a:rPr lang="en-US" altLang="zh-TW" sz="1600" b="1" dirty="0" err="1">
                <a:solidFill>
                  <a:srgbClr val="FF0000"/>
                </a:solidFill>
              </a:rPr>
              <a:t>Rb</a:t>
            </a:r>
            <a:r>
              <a:rPr lang="zh-TW" altLang="en-US" sz="1600" b="1" dirty="0">
                <a:solidFill>
                  <a:srgbClr val="FF0000"/>
                </a:solidFill>
              </a:rPr>
              <a:t>、以夏普比率作為篩選標準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</a:rPr>
              <a:t>。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endParaRPr lang="en-US" altLang="zh-TW" sz="1600" b="1" dirty="0"/>
          </a:p>
          <a:p>
            <a:r>
              <a:rPr lang="en-US" altLang="zh-TW" sz="1600" b="1" dirty="0"/>
              <a:t>	2.</a:t>
            </a:r>
            <a:r>
              <a:rPr lang="zh-TW" altLang="en-US" sz="1600" b="1" dirty="0"/>
              <a:t> 增加篩選標的，同時最小化彼此相關性。</a:t>
            </a: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28600" indent="-228600">
              <a:buFontTx/>
              <a:buAutoNum type="arabicPeriod"/>
            </a:pPr>
            <a:endParaRPr lang="en-US" altLang="zh-TW" sz="1200" b="1" dirty="0"/>
          </a:p>
          <a:p>
            <a:pPr marL="228600" indent="-228600">
              <a:buFontTx/>
              <a:buAutoNum type="arabicPeriod"/>
            </a:pPr>
            <a:endParaRPr lang="en-US" altLang="zh-TW" sz="1200" b="1" dirty="0"/>
          </a:p>
          <a:p>
            <a:pPr marL="228600" indent="-228600">
              <a:buAutoNum type="arabicPeriod"/>
            </a:pPr>
            <a:endParaRPr lang="en-US" altLang="zh-TW" sz="1200" b="1" dirty="0"/>
          </a:p>
          <a:p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675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43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7.</a:t>
            </a:r>
            <a:r>
              <a:rPr lang="zh-TW" altLang="en-US" dirty="0"/>
              <a:t> 基金篩選 </a:t>
            </a:r>
            <a:r>
              <a:rPr lang="en-US" altLang="zh-TW" dirty="0"/>
              <a:t>–</a:t>
            </a:r>
            <a:r>
              <a:rPr lang="zh-TW" altLang="en-US" dirty="0"/>
              <a:t> 選取每一類別夏普比率最大一檔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D0BE1F-2E07-420C-A857-700DA06C9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712"/>
            <a:ext cx="8229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AAA096F-233E-49BF-B181-93AAB478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4764947"/>
            <a:ext cx="2066925" cy="19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04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基金篩選 </a:t>
            </a:r>
            <a:r>
              <a:rPr lang="en-US" altLang="zh-TW" dirty="0"/>
              <a:t>–</a:t>
            </a:r>
            <a:r>
              <a:rPr lang="zh-TW" altLang="en-US" dirty="0"/>
              <a:t> 基金篩選  </a:t>
            </a:r>
            <a:r>
              <a:rPr lang="en-US" altLang="zh-TW" dirty="0"/>
              <a:t>–</a:t>
            </a:r>
            <a:r>
              <a:rPr lang="zh-TW" altLang="en-US" dirty="0"/>
              <a:t> 降</a:t>
            </a:r>
            <a:r>
              <a:rPr lang="en-US" altLang="zh-TW" dirty="0"/>
              <a:t>MDD</a:t>
            </a:r>
            <a:r>
              <a:rPr lang="zh-TW" altLang="en-US" dirty="0"/>
              <a:t>系列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363C3-05CB-4779-9AAE-CD9E88F6FB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82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45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策略邏輯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B9389B-8241-4E17-B2A0-8FF28980858A}"/>
              </a:ext>
            </a:extLst>
          </p:cNvPr>
          <p:cNvSpPr txBox="1"/>
          <p:nvPr/>
        </p:nvSpPr>
        <p:spPr>
          <a:xfrm>
            <a:off x="562063" y="1090569"/>
            <a:ext cx="722292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600" b="1" dirty="0"/>
              <a:t>目前資產配置層已經有不錯擇時效果，若需增加報酬則有兩方向 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</a:t>
            </a:r>
            <a:endParaRPr lang="en-US" altLang="zh-TW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1.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增加標的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Beta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(MARA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修改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Rb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、以夏普比率作為篩選標準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TW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1600" b="1" dirty="0"/>
          </a:p>
          <a:p>
            <a:r>
              <a:rPr lang="en-US" altLang="zh-TW" sz="1600" b="1" dirty="0">
                <a:solidFill>
                  <a:srgbClr val="FF0000"/>
                </a:solidFill>
              </a:rPr>
              <a:t>	2.</a:t>
            </a:r>
            <a:r>
              <a:rPr lang="zh-TW" altLang="en-US" sz="1600" b="1" dirty="0">
                <a:solidFill>
                  <a:srgbClr val="FF0000"/>
                </a:solidFill>
              </a:rPr>
              <a:t> 增加篩選標的，同時最小化彼此相關性。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28600" indent="-228600">
              <a:buFontTx/>
              <a:buAutoNum type="arabicPeriod"/>
            </a:pPr>
            <a:endParaRPr lang="en-US" altLang="zh-TW" sz="1200" b="1" dirty="0"/>
          </a:p>
          <a:p>
            <a:pPr marL="228600" indent="-228600">
              <a:buFontTx/>
              <a:buAutoNum type="arabicPeriod"/>
            </a:pPr>
            <a:endParaRPr lang="en-US" altLang="zh-TW" sz="1200" b="1" dirty="0"/>
          </a:p>
          <a:p>
            <a:pPr marL="228600" indent="-228600">
              <a:buAutoNum type="arabicPeriod"/>
            </a:pPr>
            <a:endParaRPr lang="en-US" altLang="zh-TW" sz="1200" b="1" dirty="0"/>
          </a:p>
          <a:p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259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8.</a:t>
            </a:r>
            <a:r>
              <a:rPr lang="zh-TW" altLang="en-US" dirty="0"/>
              <a:t> 基金篩選 </a:t>
            </a:r>
            <a:r>
              <a:rPr lang="en-US" altLang="zh-TW" dirty="0"/>
              <a:t>–</a:t>
            </a:r>
            <a:r>
              <a:rPr lang="zh-TW" altLang="en-US" dirty="0"/>
              <a:t> 選取每一類別相關性最低的基金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BB914A-1058-4923-B2F7-2BD4179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712"/>
            <a:ext cx="8229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9E6246F-017C-4393-9D19-3630048B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4816588"/>
            <a:ext cx="2038350" cy="18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65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基金篩選 </a:t>
            </a:r>
            <a:r>
              <a:rPr lang="en-US" altLang="zh-TW" dirty="0"/>
              <a:t>–</a:t>
            </a:r>
            <a:r>
              <a:rPr lang="zh-TW" altLang="en-US" dirty="0"/>
              <a:t> 基金篩選  </a:t>
            </a:r>
            <a:r>
              <a:rPr lang="en-US" altLang="zh-TW" dirty="0"/>
              <a:t>–</a:t>
            </a:r>
            <a:r>
              <a:rPr lang="zh-TW" altLang="en-US" dirty="0"/>
              <a:t> 降</a:t>
            </a:r>
            <a:r>
              <a:rPr lang="en-US" altLang="zh-TW" dirty="0"/>
              <a:t>MDD</a:t>
            </a:r>
            <a:r>
              <a:rPr lang="zh-TW" altLang="en-US" dirty="0"/>
              <a:t>系列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363C3-05CB-4779-9AAE-CD9E88F6FB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993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48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9.</a:t>
            </a:r>
            <a:r>
              <a:rPr lang="zh-TW" altLang="en-US" dirty="0"/>
              <a:t>組內取最小相關性的基金</a:t>
            </a:r>
            <a:r>
              <a:rPr lang="en-US" altLang="zh-TW" dirty="0"/>
              <a:t>pair</a:t>
            </a:r>
            <a:r>
              <a:rPr lang="zh-TW" altLang="en-US" dirty="0"/>
              <a:t>，組間相關係數加權</a:t>
            </a:r>
          </a:p>
        </p:txBody>
      </p:sp>
    </p:spTree>
    <p:extLst>
      <p:ext uri="{BB962C8B-B14F-4D97-AF65-F5344CB8AC3E}">
        <p14:creationId xmlns:p14="http://schemas.microsoft.com/office/powerpoint/2010/main" val="1518927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E84A5D6E-E7B9-4D62-8ECA-E687CF4A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10.</a:t>
            </a:r>
            <a:r>
              <a:rPr lang="zh-TW" altLang="en-US" dirty="0"/>
              <a:t>組內取最小相關性的基金</a:t>
            </a:r>
            <a:r>
              <a:rPr lang="en-US" altLang="zh-TW" dirty="0"/>
              <a:t>pair</a:t>
            </a:r>
            <a:r>
              <a:rPr lang="zh-TW" altLang="en-US" dirty="0"/>
              <a:t>，組間</a:t>
            </a:r>
            <a:r>
              <a:rPr lang="en-US" altLang="zh-TW" dirty="0"/>
              <a:t>BETA</a:t>
            </a:r>
            <a:r>
              <a:rPr lang="zh-TW" altLang="en-US" dirty="0"/>
              <a:t>加權</a:t>
            </a:r>
          </a:p>
        </p:txBody>
      </p:sp>
    </p:spTree>
    <p:extLst>
      <p:ext uri="{BB962C8B-B14F-4D97-AF65-F5344CB8AC3E}">
        <p14:creationId xmlns:p14="http://schemas.microsoft.com/office/powerpoint/2010/main" val="131309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DE2025C-5D5A-4C98-AB55-50ED9BB4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大類資產以及對應之</a:t>
            </a:r>
            <a:r>
              <a:rPr lang="en-US" altLang="zh-TW" dirty="0"/>
              <a:t>ETF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C5F399-0A88-41C9-BA9C-EC2C0E3C5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59831"/>
              </p:ext>
            </p:extLst>
          </p:nvPr>
        </p:nvGraphicFramePr>
        <p:xfrm>
          <a:off x="1576216" y="2040413"/>
          <a:ext cx="5991568" cy="2222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256">
                  <a:extLst>
                    <a:ext uri="{9D8B030D-6E8A-4147-A177-3AD203B41FA5}">
                      <a16:colId xmlns:a16="http://schemas.microsoft.com/office/drawing/2014/main" val="2564093181"/>
                    </a:ext>
                  </a:extLst>
                </a:gridCol>
                <a:gridCol w="1724620">
                  <a:extLst>
                    <a:ext uri="{9D8B030D-6E8A-4147-A177-3AD203B41FA5}">
                      <a16:colId xmlns:a16="http://schemas.microsoft.com/office/drawing/2014/main" val="3273983290"/>
                    </a:ext>
                  </a:extLst>
                </a:gridCol>
                <a:gridCol w="713636">
                  <a:extLst>
                    <a:ext uri="{9D8B030D-6E8A-4147-A177-3AD203B41FA5}">
                      <a16:colId xmlns:a16="http://schemas.microsoft.com/office/drawing/2014/main" val="2575963528"/>
                    </a:ext>
                  </a:extLst>
                </a:gridCol>
                <a:gridCol w="1115056">
                  <a:extLst>
                    <a:ext uri="{9D8B030D-6E8A-4147-A177-3AD203B41FA5}">
                      <a16:colId xmlns:a16="http://schemas.microsoft.com/office/drawing/2014/main" val="2846634051"/>
                    </a:ext>
                  </a:extLst>
                </a:gridCol>
              </a:tblGrid>
              <a:tr h="464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BBG Ticker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ETF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BBG Ticker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888372"/>
                  </a:ext>
                </a:extLst>
              </a:tr>
              <a:tr h="42421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1" u="none" strike="noStrike">
                          <a:effectLst/>
                        </a:rPr>
                        <a:t>台灣</a:t>
                      </a:r>
                      <a:r>
                        <a:rPr lang="en-US" altLang="zh-TW" sz="1600" b="1" u="none" strike="noStrike">
                          <a:effectLst/>
                        </a:rPr>
                        <a:t>50</a:t>
                      </a:r>
                      <a:r>
                        <a:rPr lang="zh-TW" altLang="en-US" sz="1600" b="1" u="none" strike="noStrike">
                          <a:effectLst/>
                        </a:rPr>
                        <a:t>報酬指數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TTW50T 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0050 TT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5772860"/>
                  </a:ext>
                </a:extLst>
              </a:tr>
              <a:tr h="44441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1" u="none" strike="noStrike" dirty="0">
                          <a:effectLst/>
                        </a:rPr>
                        <a:t>美國投資級債報酬指數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IBOXIG 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LDQ 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90398"/>
                  </a:ext>
                </a:extLst>
              </a:tr>
              <a:tr h="44441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1" u="none" strike="noStrike">
                          <a:effectLst/>
                        </a:rPr>
                        <a:t>美國高收益債報酬指數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IBOXHY 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HYG 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1910035"/>
                  </a:ext>
                </a:extLst>
              </a:tr>
              <a:tr h="44441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1" u="none" strike="noStrike">
                          <a:effectLst/>
                        </a:rPr>
                        <a:t>美國公債報酬指數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LT11TRUU 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TLT 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56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19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DE2025C-5D5A-4C98-AB55-50ED9BB4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資產配置權重算法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1AA1A1-1C2C-4416-9A1E-554E577AC230}"/>
              </a:ext>
            </a:extLst>
          </p:cNvPr>
          <p:cNvSpPr txBox="1"/>
          <p:nvPr/>
        </p:nvSpPr>
        <p:spPr>
          <a:xfrm>
            <a:off x="395536" y="1337064"/>
            <a:ext cx="83529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Maximum Sharpe : </a:t>
            </a:r>
          </a:p>
          <a:p>
            <a:pPr lvl="1"/>
            <a:r>
              <a:rPr lang="zh-TW" altLang="en-US" sz="2400" dirty="0"/>
              <a:t>參數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250</a:t>
            </a:r>
            <a:r>
              <a:rPr lang="zh-TW" altLang="en-US" sz="2400" dirty="0"/>
              <a:t>日報酬平均、</a:t>
            </a:r>
            <a:r>
              <a:rPr lang="en-US" altLang="zh-TW" sz="2400" dirty="0"/>
              <a:t>250</a:t>
            </a:r>
            <a:r>
              <a:rPr lang="zh-TW" altLang="en-US" sz="2400" dirty="0"/>
              <a:t>日報酬共變異矩陣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Risk Parity: </a:t>
            </a:r>
          </a:p>
          <a:p>
            <a:pPr lvl="1"/>
            <a:r>
              <a:rPr lang="zh-TW" altLang="en-US" sz="2400" dirty="0"/>
              <a:t>參數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250</a:t>
            </a:r>
            <a:r>
              <a:rPr lang="zh-TW" altLang="en-US" sz="2400" dirty="0"/>
              <a:t>日報酬平均、</a:t>
            </a:r>
            <a:r>
              <a:rPr lang="en-US" altLang="zh-TW" sz="2400" dirty="0"/>
              <a:t>250</a:t>
            </a:r>
            <a:r>
              <a:rPr lang="zh-TW" altLang="en-US" sz="2400" dirty="0"/>
              <a:t>日報酬共變異矩陣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Equal Weight: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033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DE2025C-5D5A-4C98-AB55-50ED9BB4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資產配置結果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Maximum Sharpe 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76CE59-1112-4977-87CC-81DF08E7B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0" y="836712"/>
            <a:ext cx="7565617" cy="27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0F7ADC0-198B-4E64-9DA5-3521E08B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0" y="3590490"/>
            <a:ext cx="8949800" cy="28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16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DE2025C-5D5A-4C98-AB55-50ED9BB4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資產配置結果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Maximum Sharpe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剔除高收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0102DCF-EB99-41D8-A31E-3926AEDEE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0" y="836712"/>
            <a:ext cx="7565617" cy="27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ECFF486-5D2E-4BE0-B715-20855262A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0" y="3590488"/>
            <a:ext cx="8949800" cy="27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2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DA0362-CB89-4185-AEF7-B503A00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DE2025C-5D5A-4C98-AB55-50ED9BB4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資產配置結果 </a:t>
            </a:r>
            <a:r>
              <a:rPr lang="en-US" altLang="zh-TW" dirty="0"/>
              <a:t>–</a:t>
            </a:r>
            <a:r>
              <a:rPr lang="zh-TW" altLang="en-US" dirty="0"/>
              <a:t> 績效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3294304-BA0F-4133-8048-DBF02F61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09700"/>
            <a:ext cx="4048125" cy="2019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2375A9C-6BB7-4EB6-824A-6EA661C1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39" y="1409700"/>
            <a:ext cx="4048125" cy="20193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6B8022E-C928-4742-8501-20FF6EF53CEE}"/>
              </a:ext>
            </a:extLst>
          </p:cNvPr>
          <p:cNvSpPr txBox="1"/>
          <p:nvPr/>
        </p:nvSpPr>
        <p:spPr>
          <a:xfrm>
            <a:off x="494950" y="3657600"/>
            <a:ext cx="82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剔除高收債，平均報酬增加、標準差增加、夏普比率減少、最大回徹增加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823075-C5CA-4B43-AC00-0D6B96D44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5" y="4155871"/>
            <a:ext cx="3676650" cy="2019300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C33DF13E-38B2-4DCA-8E79-F47A70C50CE2}"/>
              </a:ext>
            </a:extLst>
          </p:cNvPr>
          <p:cNvSpPr/>
          <p:nvPr/>
        </p:nvSpPr>
        <p:spPr>
          <a:xfrm>
            <a:off x="4513277" y="2323750"/>
            <a:ext cx="187062" cy="21811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F265896-2CA5-4AEF-8CB6-DA0A296962B7}"/>
              </a:ext>
            </a:extLst>
          </p:cNvPr>
          <p:cNvSpPr txBox="1"/>
          <p:nvPr/>
        </p:nvSpPr>
        <p:spPr>
          <a:xfrm>
            <a:off x="1991817" y="975899"/>
            <a:ext cx="14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四類資產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E81357-34D9-43F8-878C-CF3697903180}"/>
              </a:ext>
            </a:extLst>
          </p:cNvPr>
          <p:cNvSpPr txBox="1"/>
          <p:nvPr/>
        </p:nvSpPr>
        <p:spPr>
          <a:xfrm>
            <a:off x="5982543" y="995561"/>
            <a:ext cx="148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三類資產</a:t>
            </a:r>
          </a:p>
        </p:txBody>
      </p:sp>
    </p:spTree>
    <p:extLst>
      <p:ext uri="{BB962C8B-B14F-4D97-AF65-F5344CB8AC3E}">
        <p14:creationId xmlns:p14="http://schemas.microsoft.com/office/powerpoint/2010/main" val="369701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15079</TotalTime>
  <Words>2359</Words>
  <Application>Microsoft Office PowerPoint</Application>
  <PresentationFormat>如螢幕大小 (4:3)</PresentationFormat>
  <Paragraphs>768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6" baseType="lpstr">
      <vt:lpstr>微軟正黑體</vt:lpstr>
      <vt:lpstr>新細明體</vt:lpstr>
      <vt:lpstr>Arial</vt:lpstr>
      <vt:lpstr>Calibri</vt:lpstr>
      <vt:lpstr>Cambria Math</vt:lpstr>
      <vt:lpstr>Wingdings</vt:lpstr>
      <vt:lpstr>1_Office 佈景主題</vt:lpstr>
      <vt:lpstr>基金篩選 – 目標</vt:lpstr>
      <vt:lpstr>策略目的</vt:lpstr>
      <vt:lpstr>策略架構</vt:lpstr>
      <vt:lpstr>基金篩選 – 大類資產配置</vt:lpstr>
      <vt:lpstr>大類資產以及對應之ETF</vt:lpstr>
      <vt:lpstr>資產配置權重算法</vt:lpstr>
      <vt:lpstr>資產配置結果– Maximum Sharpe </vt:lpstr>
      <vt:lpstr>資產配置結果– Maximum Sharpe – 剔除高收</vt:lpstr>
      <vt:lpstr>資產配置結果 – 績效</vt:lpstr>
      <vt:lpstr>資產配置 – 極大化250日投組夏普</vt:lpstr>
      <vt:lpstr>資產配置 – 極大化250日投組夏普</vt:lpstr>
      <vt:lpstr>資產配置 – 極大化250日投組夏普 – 績效表</vt:lpstr>
      <vt:lpstr>基金篩選 – 基金篩選</vt:lpstr>
      <vt:lpstr>基金篩選 – 降mdd策略</vt:lpstr>
      <vt:lpstr>上層個別資產以corr加權，下層單一資產類別選擇一組</vt:lpstr>
      <vt:lpstr>基金篩選 – 績效類因子</vt:lpstr>
      <vt:lpstr>績效類因子定義</vt:lpstr>
      <vt:lpstr>績效類因子定義</vt:lpstr>
      <vt:lpstr>績效類因子定義</vt:lpstr>
      <vt:lpstr>目前成果 – 總報酬最高之20支策略</vt:lpstr>
      <vt:lpstr>目前成果 – mdd最低之20支策略</vt:lpstr>
      <vt:lpstr>基金篩選 – 未來方向</vt:lpstr>
      <vt:lpstr>未來方向</vt:lpstr>
      <vt:lpstr>未來方向 - 晨星機器學習模型 – 投信模型</vt:lpstr>
      <vt:lpstr>未來方向 - 晨星機器學習模型 – 經理人模型</vt:lpstr>
      <vt:lpstr>未來方向 - 晨星機器學習模型 – 基金模型</vt:lpstr>
      <vt:lpstr>因子模擬投資組合，分類及篩選基金</vt:lpstr>
      <vt:lpstr>PowerPoint 簡報</vt:lpstr>
      <vt:lpstr>資產配置結果 – Risk Parity – 最大上限參數</vt:lpstr>
      <vt:lpstr>資產配置結果 – 績效</vt:lpstr>
      <vt:lpstr>資產配置結果 – 配置權重</vt:lpstr>
      <vt:lpstr>資產配置結果 – 配置權重</vt:lpstr>
      <vt:lpstr>MRAR 公式</vt:lpstr>
      <vt:lpstr>1. 基金篩選 – 選取每一類別MRAR最大一檔  - 指數作為MRAR參數</vt:lpstr>
      <vt:lpstr>2. 基金篩選 – 選取台股類別MRAR最大一檔 – 其他權重配置於指數  -指數作為MRAR參數</vt:lpstr>
      <vt:lpstr>3. 基金篩選 – 選取台股、IG類別MRAR最大一檔 – 公債權重配置於指數  -指數作為MRAR參數</vt:lpstr>
      <vt:lpstr>4. 基金篩選 – 選取台股、公債類別MRAR最大一檔 – IG權重配置於指數  -指數作為MRAR參數</vt:lpstr>
      <vt:lpstr>5. 基金篩選 – 選取每一類別MRAR最大三檔  -指數作為MRAR參數</vt:lpstr>
      <vt:lpstr>6. 基金篩選 – 選取每一類別MRAR最大一檔  -公債指數作為MRAR參數</vt:lpstr>
      <vt:lpstr>小節</vt:lpstr>
      <vt:lpstr>基金篩選 – 基金篩選  – 夏普比率系列</vt:lpstr>
      <vt:lpstr>策略邏輯</vt:lpstr>
      <vt:lpstr>7. 基金篩選 – 選取每一類別夏普比率最大一檔 </vt:lpstr>
      <vt:lpstr>基金篩選 – 基金篩選  – 降MDD系列</vt:lpstr>
      <vt:lpstr>策略邏輯</vt:lpstr>
      <vt:lpstr>8. 基金篩選 – 選取每一類別相關性最低的基金</vt:lpstr>
      <vt:lpstr>基金篩選 – 基金篩選  – 降MDD系列</vt:lpstr>
      <vt:lpstr>9.組內取最小相關性的基金pair，組間相關係數加權</vt:lpstr>
      <vt:lpstr>10.組內取最小相關性的基金pair，組間BETA加權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台股選股</dc:title>
  <dc:creator>Sabrina Wei</dc:creator>
  <cp:lastModifiedBy>Xavior林生華</cp:lastModifiedBy>
  <cp:revision>145</cp:revision>
  <dcterms:created xsi:type="dcterms:W3CDTF">2020-08-02T09:43:17Z</dcterms:created>
  <dcterms:modified xsi:type="dcterms:W3CDTF">2020-11-05T02:52:34Z</dcterms:modified>
</cp:coreProperties>
</file>