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Ad Campaign A/B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400"/>
            </a:pPr>
            <a:r>
              <a:t>Automated KPI, stats tests, and insights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Appendix: Charts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Conversion Rate by Group: reports/charts/conversion_rate_by_group.png</a:t>
            </a:r>
          </a:p>
          <a:p>
            <a:pPr/>
            <a:r>
              <a:t>Revenue Distribution: reports/charts/revenue_distribution.png</a:t>
            </a:r>
          </a:p>
          <a:p>
            <a:pPr/>
            <a:r>
              <a:t>Return of Investment : reports/charts/roi_comparison.png</a:t>
            </a:r>
          </a:p>
          <a:p>
            <a:pPr/>
            <a:r>
              <a:t>Purchases Over Time: reports/charts/ts_purchases_by_group.png</a:t>
            </a:r>
          </a:p>
          <a:p>
            <a:pPr/>
            <a:r>
              <a:t>Impressions Over Time: reports/charts/ts_impressions_by_group.png</a:t>
            </a:r>
          </a:p>
          <a:p>
            <a:pPr/>
            <a:r>
              <a:t>Spend Over Time: reports/charts/ts_spend_by_group.png</a:t>
            </a:r>
          </a:p>
          <a:p>
            <a:pPr/>
            <a:r>
              <a:t>Website Clicks Over Time: reports/charts/ts_clicks_by_group.png</a:t>
            </a:r>
          </a:p>
          <a:p>
            <a:pPr/>
            <a:r>
              <a:t>Conversion Funnel — Group A: reports/charts/funnel_group_A.png</a:t>
            </a:r>
          </a:p>
          <a:p>
            <a:pPr/>
            <a:r>
              <a:t>Conversion Funnel — Group B: reports/charts/funnel_group_B.png</a:t>
            </a:r>
          </a:p>
          <a:p>
            <a:pPr/>
            <a:r>
              <a:t>Spend vs Purchases — Group A: reports/charts/pie_spend_vs_purchases_group_A.png</a:t>
            </a:r>
          </a:p>
          <a:p>
            <a:pPr/>
            <a:r>
              <a:t>Spend vs Purchases — Group B: reports/charts/pie_spend_vs_purchases_group_B.png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Conversion Rate by Group</a:t>
            </a:r>
          </a:p>
        </p:txBody>
      </p:sp>
      <p:pic>
        <p:nvPicPr>
          <p:cNvPr id="3" name="Picture 2" descr="conversion_rate_by_grou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1752599"/>
            <a:ext cx="5715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Revenue Distribution</a:t>
            </a:r>
          </a:p>
        </p:txBody>
      </p:sp>
      <p:pic>
        <p:nvPicPr>
          <p:cNvPr id="3" name="Picture 2" descr="revenue_distribu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9" y="1752599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Return of Investment </a:t>
            </a:r>
          </a:p>
        </p:txBody>
      </p:sp>
      <p:pic>
        <p:nvPicPr>
          <p:cNvPr id="3" name="Picture 2" descr="roi_comparis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1752599"/>
            <a:ext cx="5715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Purchases Over Time</a:t>
            </a:r>
          </a:p>
        </p:txBody>
      </p:sp>
      <p:pic>
        <p:nvPicPr>
          <p:cNvPr id="3" name="Picture 2" descr="ts_purchases_by_grou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03" y="1097280"/>
            <a:ext cx="8806593" cy="51206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Impressions Over Time</a:t>
            </a:r>
          </a:p>
        </p:txBody>
      </p:sp>
      <p:pic>
        <p:nvPicPr>
          <p:cNvPr id="3" name="Picture 2" descr="ts_impressions_by_grou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0" y="1097280"/>
            <a:ext cx="9122778" cy="51206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Spend Over Time</a:t>
            </a:r>
          </a:p>
        </p:txBody>
      </p:sp>
      <p:pic>
        <p:nvPicPr>
          <p:cNvPr id="3" name="Picture 2" descr="ts_spend_by_grou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5" y="1097280"/>
            <a:ext cx="9094868" cy="512064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Website Clicks Over Time</a:t>
            </a:r>
          </a:p>
        </p:txBody>
      </p:sp>
      <p:pic>
        <p:nvPicPr>
          <p:cNvPr id="3" name="Picture 2" descr="ts_clicks_by_grou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8" y="1097280"/>
            <a:ext cx="8762983" cy="512064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Conversion Funnel — Group A</a:t>
            </a:r>
          </a:p>
        </p:txBody>
      </p:sp>
      <p:pic>
        <p:nvPicPr>
          <p:cNvPr id="3" name="Picture 2" descr="funnel_group_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552" y="1097280"/>
            <a:ext cx="7168896" cy="512064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Conversion Funnel — Group B</a:t>
            </a:r>
          </a:p>
        </p:txBody>
      </p:sp>
      <p:pic>
        <p:nvPicPr>
          <p:cNvPr id="3" name="Picture 2" descr="funnel_group_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552" y="1097280"/>
            <a:ext cx="7168896" cy="5120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 Campaign A/B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Auto-generated on pipeline run</a:t>
            </a:r>
          </a:p>
          <a:p>
            <a:pPr/>
            <a:r>
              <a:t>Dataset: campaign_data.csv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Spend vs Purchases — Group A</a:t>
            </a:r>
          </a:p>
        </p:txBody>
      </p:sp>
      <p:pic>
        <p:nvPicPr>
          <p:cNvPr id="3" name="Picture 2" descr="pie_spend_vs_purchases_group_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552" y="1097280"/>
            <a:ext cx="7168896" cy="512064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Spend vs Purchases — Group B</a:t>
            </a:r>
          </a:p>
        </p:txBody>
      </p:sp>
      <p:pic>
        <p:nvPicPr>
          <p:cNvPr id="3" name="Picture 2" descr="pie_spend_vs_purchases_group_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552" y="1097280"/>
            <a:ext cx="7168896" cy="5120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Group B conversion rate: 0.974%; Group A: 0.588%</a:t>
            </a:r>
          </a:p>
          <a:p>
            <a:pPr/>
            <a:r>
              <a:t>ROI — B: 9.17, A: 10.34 (diff -1.18)</a:t>
            </a:r>
          </a:p>
          <a:p>
            <a:pPr/>
            <a:r>
              <a:t>Recommendation will be based on statistical significance and ROI.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Background &amp; Hypothesis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Hypothesis: Test (B) improves conversion rate and ROI vs Control (A).</a:t>
            </a:r>
          </a:p>
          <a:p>
            <a:pPr/>
            <a:r>
              <a:t>Goal: Decide whether to scale variant B based on evidence.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&amp;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Source: uploaded CSV (campaign_data.csv).</a:t>
            </a:r>
          </a:p>
          <a:p>
            <a:pPr/>
            <a:r>
              <a:t>Cleaning: normalized columns, parsed dates, removed zero reach rows.</a:t>
            </a:r>
          </a:p>
          <a:p>
            <a:pPr/>
            <a:r>
              <a:t>KPIs: Conversion Rate, Revenue per User, ROI, Cost per Purchase.</a:t>
            </a:r>
          </a:p>
          <a:p>
            <a:pPr/>
            <a:r>
              <a:t>Tests: proportion z-test (CR), Welch t-test (RPU).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Metrics &amp;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Group A: CR=0.588%, ROI=10.34</a:t>
            </a:r>
          </a:p>
          <a:p>
            <a:pPr/>
            <a:r>
              <a:t>Group B: CR=0.974%, ROI=9.17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Statistical Significance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RPU t-test p-value: 0.004; mean diff: 0.0078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Blockers &amp; 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Revenue column missing; used avg_order_value fallback.</a:t>
            </a:r>
          </a:p>
          <a:p>
            <a:pPr/>
            <a:r>
              <a:t>Assumed independent users and comparable traffic.</a:t>
            </a:r>
          </a:p>
          <a:p>
            <a:pPr/>
            <a:r>
              <a:t>Small sample sizes / unequal variance may affect t-test.</a:t>
            </a:r>
          </a:p>
          <a:p>
            <a:pPr/>
            <a:r>
              <a:t>Using pre-rendered PNG charts from reports/charts.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No statistically significant lift; keep A and refine B.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