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81" r:id="rId9"/>
    <p:sldId id="291" r:id="rId10"/>
    <p:sldId id="295" r:id="rId11"/>
    <p:sldId id="294" r:id="rId12"/>
    <p:sldId id="296" r:id="rId13"/>
    <p:sldId id="297" r:id="rId14"/>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9" autoAdjust="0"/>
    <p:restoredTop sz="94660"/>
  </p:normalViewPr>
  <p:slideViewPr>
    <p:cSldViewPr snapToGrid="0">
      <p:cViewPr varScale="1">
        <p:scale>
          <a:sx n="73" d="100"/>
          <a:sy n="73" d="100"/>
        </p:scale>
        <p:origin x="1315" y="62"/>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12/12/2023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Strategy</a:t>
            </a:r>
          </a:p>
        </p:txBody>
      </p:sp>
      <p:sp>
        <p:nvSpPr>
          <p:cNvPr id="3" name="Subtitle 2"/>
          <p:cNvSpPr>
            <a:spLocks noGrp="1"/>
          </p:cNvSpPr>
          <p:nvPr>
            <p:ph type="subTitle" idx="1"/>
          </p:nvPr>
        </p:nvSpPr>
        <p:spPr/>
        <p:txBody>
          <a:bodyPr/>
          <a:lstStyle/>
          <a:p>
            <a:r>
              <a:rPr lang="en-US" dirty="0">
                <a:latin typeface="Garamond" panose="02020404030301010803" pitchFamily="18" charset="0"/>
              </a:rPr>
              <a:t>Derek Catherine</a:t>
            </a:r>
          </a:p>
          <a:p>
            <a:r>
              <a:rPr lang="en-US" dirty="0">
                <a:latin typeface="Garamond" panose="02020404030301010803" pitchFamily="18" charset="0"/>
              </a:rPr>
              <a:t>December 12, 2023</a:t>
            </a:r>
          </a:p>
          <a:p>
            <a:endParaRPr lang="en-US" dirty="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 and how you will measure them</a:t>
            </a: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400" dirty="0">
                <a:latin typeface="Garamond" panose="02020404030301010803" pitchFamily="18" charset="0"/>
              </a:rPr>
              <a:t>Measurement of Performance of our Advertisements</a:t>
            </a:r>
          </a:p>
          <a:p>
            <a:pPr marL="0" indent="0">
              <a:lnSpc>
                <a:spcPct val="100000"/>
              </a:lnSpc>
              <a:spcBef>
                <a:spcPts val="0"/>
              </a:spcBef>
              <a:buNone/>
            </a:pPr>
            <a:r>
              <a:rPr lang="en-US" sz="2400" dirty="0">
                <a:latin typeface="Garamond" panose="02020404030301010803" pitchFamily="18" charset="0"/>
              </a:rPr>
              <a:t>•	We will see how long users are on the advertiser’s web page after they click 	on the ad</a:t>
            </a:r>
          </a:p>
          <a:p>
            <a:pPr marL="0" indent="0">
              <a:lnSpc>
                <a:spcPct val="100000"/>
              </a:lnSpc>
              <a:spcBef>
                <a:spcPts val="0"/>
              </a:spcBef>
              <a:buNone/>
            </a:pPr>
            <a:r>
              <a:rPr lang="en-US" sz="2400" dirty="0">
                <a:latin typeface="Garamond" panose="02020404030301010803" pitchFamily="18" charset="0"/>
              </a:rPr>
              <a:t>•	We can also measure the performance by</a:t>
            </a:r>
          </a:p>
          <a:p>
            <a:pPr marL="0" indent="0">
              <a:lnSpc>
                <a:spcPct val="100000"/>
              </a:lnSpc>
              <a:spcBef>
                <a:spcPts val="0"/>
              </a:spcBef>
              <a:buNone/>
            </a:pPr>
            <a:r>
              <a:rPr lang="en-US" sz="2400" dirty="0">
                <a:latin typeface="Garamond" panose="02020404030301010803" pitchFamily="18" charset="0"/>
              </a:rPr>
              <a:t>	o	</a:t>
            </a:r>
            <a:r>
              <a:rPr lang="en-US" sz="1800" dirty="0">
                <a:latin typeface="Garamond" panose="02020404030301010803" pitchFamily="18" charset="0"/>
              </a:rPr>
              <a:t>Return on Investment metrics (Revenue – Cost of Goods sold)/Cost of Goods sold</a:t>
            </a:r>
          </a:p>
          <a:p>
            <a:pPr marL="0" indent="0">
              <a:lnSpc>
                <a:spcPct val="100000"/>
              </a:lnSpc>
              <a:spcBef>
                <a:spcPts val="0"/>
              </a:spcBef>
              <a:buNone/>
            </a:pPr>
            <a:r>
              <a:rPr lang="en-US" sz="2400" dirty="0">
                <a:latin typeface="Garamond" panose="02020404030301010803" pitchFamily="18" charset="0"/>
              </a:rPr>
              <a:t>	o	</a:t>
            </a:r>
            <a:r>
              <a:rPr lang="en-US" sz="1800" dirty="0">
                <a:latin typeface="Garamond" panose="02020404030301010803" pitchFamily="18" charset="0"/>
              </a:rPr>
              <a:t>Brand Awareness which can be seen by how long the user visits the company’s webpage</a:t>
            </a:r>
          </a:p>
          <a:p>
            <a:pPr marL="0" indent="0">
              <a:lnSpc>
                <a:spcPct val="100000"/>
              </a:lnSpc>
              <a:spcBef>
                <a:spcPts val="0"/>
              </a:spcBef>
              <a:buNone/>
            </a:pPr>
            <a:r>
              <a:rPr lang="en-US" sz="2400" dirty="0">
                <a:latin typeface="Garamond" panose="02020404030301010803" pitchFamily="18" charset="0"/>
              </a:rPr>
              <a:t>	o	</a:t>
            </a:r>
            <a:r>
              <a:rPr lang="en-US" sz="1800" dirty="0">
                <a:latin typeface="Garamond" panose="02020404030301010803" pitchFamily="18" charset="0"/>
              </a:rPr>
              <a:t>Click Thru Rate which will show how engaged the user was when they clicked on the ad</a:t>
            </a:r>
          </a:p>
          <a:p>
            <a:pPr marL="0" indent="0">
              <a:lnSpc>
                <a:spcPct val="100000"/>
              </a:lnSpc>
              <a:spcBef>
                <a:spcPts val="0"/>
              </a:spcBef>
              <a:buNone/>
            </a:pP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69571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400" dirty="0">
                <a:latin typeface="Garamond" panose="02020404030301010803" pitchFamily="18" charset="0"/>
              </a:rPr>
              <a:t>In order to maximize the return in revenue (which is $42,824 after doing the math), the amount we spend on training in Hard Skills/Internal and Soft Skills/External should always be 0 so training does not need to be done in this areas. The company should still consider an expense of $26,765 on Soft Skills/Internal and $38,235 on Hard Skills/External training.</a:t>
            </a:r>
          </a:p>
          <a:p>
            <a:pPr marL="0" indent="0">
              <a:lnSpc>
                <a:spcPct val="100000"/>
              </a:lnSpc>
              <a:spcBef>
                <a:spcPts val="0"/>
              </a:spcBef>
              <a:buNone/>
            </a:pPr>
            <a:endParaRPr lang="en-US" sz="2400" dirty="0">
              <a:latin typeface="Garamond" panose="02020404030301010803" pitchFamily="18" charset="0"/>
            </a:endParaRPr>
          </a:p>
          <a:p>
            <a:pPr marL="0" indent="0">
              <a:lnSpc>
                <a:spcPct val="100000"/>
              </a:lnSpc>
              <a:spcBef>
                <a:spcPts val="0"/>
              </a:spcBef>
              <a:buNone/>
            </a:pPr>
            <a:r>
              <a:rPr lang="en-US" sz="2400" dirty="0">
                <a:latin typeface="Garamond" panose="02020404030301010803" pitchFamily="18" charset="0"/>
              </a:rPr>
              <a:t>We must take into consideration that training programs are created by the human resources department so they may believe Hard Skills/Internal and Soft Skills/External training is necessary for employees to do their jobs right.</a:t>
            </a:r>
          </a:p>
        </p:txBody>
      </p:sp>
    </p:spTree>
    <p:extLst>
      <p:ext uri="{BB962C8B-B14F-4D97-AF65-F5344CB8AC3E}">
        <p14:creationId xmlns:p14="http://schemas.microsoft.com/office/powerpoint/2010/main" val="199006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pic>
        <p:nvPicPr>
          <p:cNvPr id="6" name="Content Placeholder 5">
            <a:extLst>
              <a:ext uri="{FF2B5EF4-FFF2-40B4-BE49-F238E27FC236}">
                <a16:creationId xmlns:a16="http://schemas.microsoft.com/office/drawing/2014/main" id="{BD9447C7-2239-2C5D-C95C-203F1BEE2D5C}"/>
              </a:ext>
            </a:extLst>
          </p:cNvPr>
          <p:cNvPicPr>
            <a:picLocks noGrp="1" noChangeAspect="1"/>
          </p:cNvPicPr>
          <p:nvPr>
            <p:ph idx="1"/>
          </p:nvPr>
        </p:nvPicPr>
        <p:blipFill>
          <a:blip r:embed="rId3"/>
          <a:stretch>
            <a:fillRect/>
          </a:stretch>
        </p:blipFill>
        <p:spPr>
          <a:xfrm>
            <a:off x="182460" y="1719370"/>
            <a:ext cx="9693480" cy="4854361"/>
          </a:xfrm>
        </p:spPr>
      </p:pic>
    </p:spTree>
    <p:extLst>
      <p:ext uri="{BB962C8B-B14F-4D97-AF65-F5344CB8AC3E}">
        <p14:creationId xmlns:p14="http://schemas.microsoft.com/office/powerpoint/2010/main" val="204415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Conclusion</a:t>
            </a:r>
            <a:br>
              <a:rPr lang="en-US" sz="3600" dirty="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400" dirty="0">
                <a:latin typeface="Garamond" panose="02020404030301010803" pitchFamily="18" charset="0"/>
              </a:rPr>
              <a:t>Adblockers, as defined by Google, are a piece of software designed to prevent ads from popping up on a webpage. Advertisements on a web page are a way for the company running the webpage makes money and if adblockers are used by users of the web page, that is not good for the company.</a:t>
            </a:r>
          </a:p>
          <a:p>
            <a:pPr>
              <a:lnSpc>
                <a:spcPct val="100000"/>
              </a:lnSpc>
              <a:spcBef>
                <a:spcPts val="0"/>
              </a:spcBef>
            </a:pPr>
            <a:r>
              <a:rPr lang="en-US" sz="2400" dirty="0">
                <a:latin typeface="Garamond" panose="02020404030301010803" pitchFamily="18" charset="0"/>
              </a:rPr>
              <a:t>Our strategy will be to create a better advertising experience by showing users ads for items or activities that could be of interest to them based on information we collected about them from their social media pages. </a:t>
            </a:r>
          </a:p>
          <a:p>
            <a:pPr>
              <a:lnSpc>
                <a:spcPct val="100000"/>
              </a:lnSpc>
              <a:spcBef>
                <a:spcPts val="0"/>
              </a:spcBef>
            </a:pPr>
            <a:r>
              <a:rPr lang="en-US" sz="2400">
                <a:latin typeface="Garamond" panose="02020404030301010803" pitchFamily="18" charset="0"/>
              </a:rPr>
              <a:t>Our strategy will </a:t>
            </a:r>
            <a:r>
              <a:rPr lang="en-US" sz="2400" dirty="0">
                <a:latin typeface="Garamond" panose="02020404030301010803" pitchFamily="18" charset="0"/>
              </a:rPr>
              <a:t>cause the user to see more ads for things that may interested them when it comes to things like sports, TV shows, restaurants, local things to do, etc. This most likely will cause the user’s engagement with the ads on our site to rise based on it striking their interest. This is a good way to bring in revenue for our company and also be beneficial to the customer because they may become loyal to a brand they would have never tried without seeing the ad on our site.</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46514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Problem Statement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dirty="0">
                <a:latin typeface="Garamond" panose="02020404030301010803" pitchFamily="18" charset="0"/>
              </a:rPr>
              <a:t>Describe the Problem </a:t>
            </a:r>
            <a:r>
              <a:rPr lang="en-US" sz="1800" dirty="0" err="1">
                <a:latin typeface="Garamond" panose="02020404030301010803" pitchFamily="18" charset="0"/>
              </a:rPr>
              <a:t>Adblockers</a:t>
            </a:r>
            <a:r>
              <a:rPr lang="en-US" sz="1800" dirty="0">
                <a:latin typeface="Garamond" panose="02020404030301010803" pitchFamily="18" charset="0"/>
              </a:rPr>
              <a:t> present to GYF</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400" dirty="0">
                <a:latin typeface="Garamond" panose="02020404030301010803" pitchFamily="18" charset="0"/>
              </a:rPr>
              <a:t> The issue GYF is facing is adblockers preventing our ad-buying customers from being able to reach the potential customers they are looking to reach. If we do not do something about this, our ad-buying customers could potentially go somewhere else where there are no adblockers and cost us money</a:t>
            </a:r>
          </a:p>
        </p:txBody>
      </p:sp>
    </p:spTree>
    <p:extLst>
      <p:ext uri="{BB962C8B-B14F-4D97-AF65-F5344CB8AC3E}">
        <p14:creationId xmlns:p14="http://schemas.microsoft.com/office/powerpoint/2010/main" val="159866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i="1" dirty="0">
                <a:latin typeface="Garamond" panose="02020404030301010803" pitchFamily="18" charset="0"/>
              </a:rPr>
              <a:t>Application Exercise 1 – Research Methods and Tools (Optional)</a:t>
            </a: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000" dirty="0">
                <a:latin typeface="Garamond" panose="02020404030301010803" pitchFamily="18" charset="0"/>
              </a:rPr>
              <a:t>Given the definition of the problem GYF will face when it comes to adblockers, we’ll need to use descriptive research because we will need to find exactly how many of our customers will be affected by the potential of adblockers. We also need to find out how big of a hit our customers and we could potentially take financially due to the threat of adblockers.</a:t>
            </a:r>
          </a:p>
          <a:p>
            <a:pPr marL="0" indent="0">
              <a:lnSpc>
                <a:spcPct val="100000"/>
              </a:lnSpc>
              <a:spcBef>
                <a:spcPts val="0"/>
              </a:spcBef>
              <a:buNone/>
            </a:pPr>
            <a:endParaRPr lang="en-US" sz="2000" dirty="0">
              <a:latin typeface="Garamond" panose="02020404030301010803" pitchFamily="18" charset="0"/>
            </a:endParaRPr>
          </a:p>
          <a:p>
            <a:pPr marL="0" indent="0">
              <a:lnSpc>
                <a:spcPct val="100000"/>
              </a:lnSpc>
              <a:spcBef>
                <a:spcPts val="0"/>
              </a:spcBef>
              <a:buNone/>
            </a:pPr>
            <a:r>
              <a:rPr lang="en-US" sz="2000" dirty="0">
                <a:latin typeface="Garamond" panose="02020404030301010803" pitchFamily="18" charset="0"/>
              </a:rPr>
              <a:t>Next, we will be using causal research by trying new ad appearances to see which one makes our customers more comfortable and to see which one our customers prefer to use. With this research, we will have a perfect understanding of which strategy we should use to approach this problem.</a:t>
            </a:r>
          </a:p>
          <a:p>
            <a:pPr marL="0" indent="0">
              <a:lnSpc>
                <a:spcPct val="100000"/>
              </a:lnSpc>
              <a:spcBef>
                <a:spcPts val="0"/>
              </a:spcBef>
              <a:buNone/>
            </a:pPr>
            <a:endParaRPr lang="en-US" sz="2000" dirty="0">
              <a:latin typeface="Garamond" panose="02020404030301010803" pitchFamily="18" charset="0"/>
            </a:endParaRPr>
          </a:p>
          <a:p>
            <a:pPr marL="0" indent="0">
              <a:lnSpc>
                <a:spcPct val="100000"/>
              </a:lnSpc>
              <a:spcBef>
                <a:spcPts val="0"/>
              </a:spcBef>
              <a:buNone/>
            </a:pPr>
            <a:r>
              <a:rPr lang="en-US" sz="2000" dirty="0">
                <a:latin typeface="Garamond" panose="02020404030301010803" pitchFamily="18" charset="0"/>
              </a:rPr>
              <a:t>Research sources we will use are:</a:t>
            </a:r>
          </a:p>
          <a:p>
            <a:pPr marL="0" indent="0">
              <a:lnSpc>
                <a:spcPct val="100000"/>
              </a:lnSpc>
              <a:spcBef>
                <a:spcPts val="0"/>
              </a:spcBef>
              <a:buNone/>
            </a:pPr>
            <a:r>
              <a:rPr lang="en-US" sz="2000" dirty="0">
                <a:latin typeface="Garamond" panose="02020404030301010803" pitchFamily="18" charset="0"/>
              </a:rPr>
              <a:t>1.)	Scanner data on the back end that will be able to track which users of our site have adblocker technology on and to also get a time stamp of when they are most likely to be using our site.</a:t>
            </a:r>
          </a:p>
          <a:p>
            <a:pPr marL="0" indent="0">
              <a:lnSpc>
                <a:spcPct val="100000"/>
              </a:lnSpc>
              <a:spcBef>
                <a:spcPts val="0"/>
              </a:spcBef>
              <a:buNone/>
            </a:pPr>
            <a:r>
              <a:rPr lang="en-US" sz="2000" dirty="0">
                <a:latin typeface="Garamond" panose="02020404030301010803" pitchFamily="18" charset="0"/>
              </a:rPr>
              <a:t>2.)	Mobile surveys will be used to get the information we need from our users to see what will make them more comfortable on our site.</a:t>
            </a:r>
          </a:p>
          <a:p>
            <a:pPr marL="0" indent="0">
              <a:lnSpc>
                <a:spcPct val="100000"/>
              </a:lnSpc>
              <a:spcBef>
                <a:spcPts val="0"/>
              </a:spcBef>
              <a:buNone/>
            </a:pPr>
            <a:r>
              <a:rPr lang="en-US" sz="2000" dirty="0">
                <a:latin typeface="Garamond" panose="02020404030301010803" pitchFamily="18" charset="0"/>
              </a:rPr>
              <a:t>3.)	Mobile data analytics will be used to tell us the number of users using adblockers when using our site and see how much they use the site on average</a:t>
            </a:r>
          </a:p>
          <a:p>
            <a:pPr marL="0" indent="0">
              <a:lnSpc>
                <a:spcPct val="100000"/>
              </a:lnSpc>
              <a:spcBef>
                <a:spcPts val="0"/>
              </a:spcBef>
              <a:buNone/>
            </a:pPr>
            <a:r>
              <a:rPr lang="en-US" sz="2000" dirty="0">
                <a:latin typeface="Garamond" panose="02020404030301010803" pitchFamily="18" charset="0"/>
              </a:rPr>
              <a:t>4.)	Social media will be used to see how much users engage with our ads.</a:t>
            </a:r>
          </a:p>
          <a:p>
            <a:pPr marL="0" indent="0">
              <a:lnSpc>
                <a:spcPct val="100000"/>
              </a:lnSpc>
              <a:spcBef>
                <a:spcPts val="0"/>
              </a:spcBef>
              <a:buNone/>
            </a:pP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20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Strategy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dirty="0">
                <a:latin typeface="Garamond" panose="02020404030301010803" pitchFamily="18" charset="0"/>
              </a:rPr>
              <a:t>Describe your proposed strategy </a:t>
            </a: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400" dirty="0">
                <a:latin typeface="Garamond" panose="02020404030301010803" pitchFamily="18" charset="0"/>
              </a:rPr>
              <a:t>According to Google, an adblocker is a piece of software that is designed to prevent advertisements from being present on a web page. Our strategy will be to create a better advertising experience by showing users ads for items or activities that could be of interest to them based on information we collected about them from their social media pages. In order to do this, we will create a team whose sole responsibility is to focus on the individual users. We will also create a built in adblocker on our end to give users the choice to be able to see ads or not. This would be done because we can still see their cookies and see what links they click on during their time on our site which cannot be done if they are using their own adblocker. When this is complete, we will reach out to our users who have their own adblocker on to see if they would prefer their own adblocker or use ours and to consider by using their own, an unknown third party is keeping their data secure, which they may not be aware of.</a:t>
            </a:r>
          </a:p>
        </p:txBody>
      </p:sp>
    </p:spTree>
    <p:extLst>
      <p:ext uri="{BB962C8B-B14F-4D97-AF65-F5344CB8AC3E}">
        <p14:creationId xmlns:p14="http://schemas.microsoft.com/office/powerpoint/2010/main" val="103107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i="1" dirty="0">
                <a:latin typeface="Garamond" panose="02020404030301010803" pitchFamily="18" charset="0"/>
              </a:rPr>
              <a:t>Application Exercise 2 – Hiring a Team Leader (Optional)</a:t>
            </a: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400" dirty="0">
                <a:latin typeface="Garamond" panose="02020404030301010803" pitchFamily="18" charset="0"/>
              </a:rPr>
              <a:t>We would also hire a team leader. After much consideration, we have decided to hire Carrie Candidate as Senior Associate Director of Digital Advertising Strategy. We know she is the best candidate for the job based on the scores on the work samples, cognitive ability tests, and structured interview we had each candidate complete, which Carrie got the highest scores on each.</a:t>
            </a:r>
          </a:p>
        </p:txBody>
      </p:sp>
    </p:spTree>
    <p:extLst>
      <p:ext uri="{BB962C8B-B14F-4D97-AF65-F5344CB8AC3E}">
        <p14:creationId xmlns:p14="http://schemas.microsoft.com/office/powerpoint/2010/main" val="40555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a:t>
            </a: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400" dirty="0">
                <a:latin typeface="Garamond" panose="02020404030301010803" pitchFamily="18" charset="0"/>
              </a:rPr>
              <a:t>Our strategy is to create a better advertising experience by showing users ads for items or activities that could be of interest to them based on information we collected about them from their social media pages. This will cause the user to see more ads for things that may interested them when it comes to things like sports, TV shows, restaurants, local things to do, etc. This most likely will cause the user’s engagement with the ads on our site to rise based on it striking their interest. This is a good way to bring in revenue for our company and also be beneficial to the customer because they may become loyal to a brand they would have never tried without seeing the ad on our site.</a:t>
            </a:r>
          </a:p>
        </p:txBody>
      </p:sp>
    </p:spTree>
    <p:extLst>
      <p:ext uri="{BB962C8B-B14F-4D97-AF65-F5344CB8AC3E}">
        <p14:creationId xmlns:p14="http://schemas.microsoft.com/office/powerpoint/2010/main" val="28967601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12338</TotalTime>
  <Words>1222</Words>
  <Application>Microsoft Office PowerPoint</Application>
  <PresentationFormat>Custom</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Garamond</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Measurement Describe the anticipated effects of your strategy and how you will measure them</vt:lpstr>
      <vt:lpstr>Effects  Application Exercise 3 – Designing a Deterministic Optimization Model</vt:lpstr>
      <vt:lpstr>Measurement Application Exercise 4 – Identifying Key Drivers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Barbara Catherine</cp:lastModifiedBy>
  <cp:revision>41</cp:revision>
  <dcterms:created xsi:type="dcterms:W3CDTF">2015-07-31T14:38:13Z</dcterms:created>
  <dcterms:modified xsi:type="dcterms:W3CDTF">2023-12-12T20:25:25Z</dcterms:modified>
</cp:coreProperties>
</file>