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31"/>
  </p:notesMasterIdLst>
  <p:sldIdLst>
    <p:sldId id="256" r:id="rId2"/>
    <p:sldId id="258" r:id="rId3"/>
    <p:sldId id="259" r:id="rId4"/>
    <p:sldId id="328" r:id="rId5"/>
    <p:sldId id="29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5" r:id="rId17"/>
    <p:sldId id="293" r:id="rId18"/>
    <p:sldId id="296" r:id="rId19"/>
    <p:sldId id="308" r:id="rId20"/>
    <p:sldId id="312" r:id="rId21"/>
    <p:sldId id="307" r:id="rId22"/>
    <p:sldId id="313" r:id="rId23"/>
    <p:sldId id="305" r:id="rId24"/>
    <p:sldId id="294" r:id="rId25"/>
    <p:sldId id="303" r:id="rId26"/>
    <p:sldId id="302" r:id="rId27"/>
    <p:sldId id="327" r:id="rId28"/>
    <p:sldId id="326" r:id="rId29"/>
    <p:sldId id="286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0"/>
    <a:srgbClr val="3F3F3F"/>
    <a:srgbClr val="2484C9"/>
    <a:srgbClr val="262626"/>
    <a:srgbClr val="BFBFBF"/>
    <a:srgbClr val="99C7E6"/>
    <a:srgbClr val="004473"/>
    <a:srgbClr val="4D9DD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F128A9-66CB-4B94-B60B-54FA60EFDDA9}">
  <a:tblStyle styleId="{5AF128A9-66CB-4B94-B60B-54FA60EFDDA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8A9AE1-C3E5-4332-8335-F40AED1C70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3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2972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270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09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19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07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97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451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20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399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2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3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59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26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86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83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85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42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23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22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다양한 기능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인터넷으로</a:t>
            </a:r>
            <a:r>
              <a:rPr lang="en-US" altLang="ko-KR" dirty="0" smtClean="0"/>
              <a:t>(pc)</a:t>
            </a:r>
            <a:r>
              <a:rPr lang="ko-KR" altLang="en-US" dirty="0" smtClean="0"/>
              <a:t> 주문 불가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주문 접수 및 취소 과정에서</a:t>
            </a:r>
            <a:r>
              <a:rPr lang="ko-KR" altLang="en-US" baseline="0" dirty="0" smtClean="0"/>
              <a:t> 사용자의 불만이 높음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2504306"/>
            <a:ext cx="9144000" cy="216929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000">
                <a:srgbClr val="FFFFFF">
                  <a:alpha val="89803"/>
                </a:srgbClr>
              </a:gs>
              <a:gs pos="80000">
                <a:srgbClr val="FFFFFF">
                  <a:alpha val="8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4325" y="2782265"/>
            <a:ext cx="9144000" cy="5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 dirty="0"/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3760773" y="4208466"/>
            <a:ext cx="1615965" cy="288031"/>
            <a:chOff x="2000672" y="2897892"/>
            <a:chExt cx="5724636" cy="1035164"/>
          </a:xfrm>
        </p:grpSpPr>
        <p:pic>
          <p:nvPicPr>
            <p:cNvPr id="6" name="그림 5" descr="SCSA(Full Name)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25108" y="2926049"/>
              <a:ext cx="1800200" cy="97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그림 9" descr="SCSA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00672" y="2897892"/>
              <a:ext cx="3708412" cy="1035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asic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0" y="7022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85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1"/>
            <a:ext cx="9144000" cy="3723878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flipH="1">
            <a:off x="0" y="4381499"/>
            <a:ext cx="9144000" cy="762001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0" y="7022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1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800">
                <a:solidFill>
                  <a:srgbClr val="0072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5" r="37411"/>
          <a:stretch/>
        </p:blipFill>
        <p:spPr>
          <a:xfrm>
            <a:off x="3" y="0"/>
            <a:ext cx="3941136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 userDrawn="1"/>
        </p:nvSpPr>
        <p:spPr>
          <a:xfrm>
            <a:off x="0" y="0"/>
            <a:ext cx="9144000" cy="2304256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64" name="Shape 64"/>
          <p:cNvSpPr/>
          <p:nvPr userDrawn="1"/>
        </p:nvSpPr>
        <p:spPr>
          <a:xfrm flipH="1">
            <a:off x="0" y="2418556"/>
            <a:ext cx="9144000" cy="1419622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65" name="Shape 65"/>
          <p:cNvSpPr/>
          <p:nvPr userDrawn="1"/>
        </p:nvSpPr>
        <p:spPr>
          <a:xfrm>
            <a:off x="0" y="3838178"/>
            <a:ext cx="9144000" cy="1419622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pic>
        <p:nvPicPr>
          <p:cNvPr id="66" name="Shape 66" descr="D:\Fullppt\PNG이미지\핸드폰2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070880" y="1637121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755527" y="1775269"/>
            <a:ext cx="1619609" cy="250179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800">
                <a:solidFill>
                  <a:srgbClr val="0072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800">
                <a:solidFill>
                  <a:srgbClr val="0072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Shape 45"/>
          <p:cNvSpPr/>
          <p:nvPr userDrawn="1"/>
        </p:nvSpPr>
        <p:spPr>
          <a:xfrm>
            <a:off x="233772" y="5011437"/>
            <a:ext cx="8676456" cy="541861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9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rgbClr val="0072C0">
              <a:alpha val="7098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2537625" y="2792879"/>
            <a:ext cx="41043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38775" y="2105644"/>
            <a:ext cx="73020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asic Layou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26400"/>
                </a:lnTo>
                <a:lnTo>
                  <a:pt x="63779" y="26400"/>
                </a:lnTo>
                <a:lnTo>
                  <a:pt x="63779" y="93599"/>
                </a:lnTo>
                <a:lnTo>
                  <a:pt x="120000" y="93599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>
              <a:alpha val="9098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  <a:sym typeface="Arial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20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  <p:sldLayoutId id="2147483667" r:id="rId6"/>
    <p:sldLayoutId id="2147483662" r:id="rId7"/>
    <p:sldLayoutId id="2147483665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slidespp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  <a:hlinkClick r:id="rId3"/>
              </a:rPr>
              <a:t>www.googleslidesppt.com _ 30+ Ready Made Google Slides  &amp; PowerPoint Presentation for Free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325" y="2827023"/>
            <a:ext cx="9144000" cy="51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차세대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</a:t>
            </a:r>
            <a:r>
              <a:rPr lang="ko-KR" altLang="en-US" sz="1800" b="1" dirty="0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 </a:t>
            </a:r>
            <a:r>
              <a:rPr lang="ko-KR" altLang="en-US" sz="1800" b="1" dirty="0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플랫폼  </a:t>
            </a:r>
            <a:r>
              <a:rPr lang="en-US" altLang="ko-KR" sz="4000" b="1" dirty="0" err="1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NexQuick</a:t>
            </a:r>
            <a:endParaRPr lang="en" sz="4000" b="1" dirty="0">
              <a:solidFill>
                <a:srgbClr val="0070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4294967295"/>
          </p:nvPr>
        </p:nvSpPr>
        <p:spPr>
          <a:xfrm>
            <a:off x="0" y="3726987"/>
            <a:ext cx="9144000" cy="25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  </a:t>
            </a:r>
            <a:r>
              <a:rPr lang="en-US" altLang="ko-KR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Team </a:t>
            </a:r>
            <a:r>
              <a:rPr lang="en-US" altLang="ko-KR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BALBADAK  </a:t>
            </a:r>
            <a:endParaRPr lang="en-US" altLang="ko-KR" dirty="0" smtClean="0">
              <a:solidFill>
                <a:srgbClr val="0070C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김민규 이승진 이은진 황태진</a:t>
            </a:r>
            <a:r>
              <a:rPr lang="en-US" altLang="ko-KR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íµ ë°°ì¡ ìí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AutoShape 4" descr="íµ ë°°ì¡ ìí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AutoShape 6" descr="íµ ë°°ì¡ ìí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33" name="Picture 9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73" y="1499685"/>
            <a:ext cx="3669010" cy="20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0" y="40132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다양한 중간 업체들을 통해 주문을 받아야 하기 때문에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복수의 앱을 사용해야 하는 비효율성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야기</a:t>
            </a:r>
            <a:endParaRPr lang="en-US" altLang="ko-KR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이는 수수료 지불 비용 부담과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주행 중 배송 기사의 안전에 큰 위협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으로 작용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ko-KR" altLang="en-US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675" y="951768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</a:t>
            </a:r>
            <a:r>
              <a:rPr lang="ko-KR" altLang="en-US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중간 업체의 존재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문제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6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5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427" y="1463544"/>
            <a:ext cx="7554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전투콜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가장 먼저 주문에 응한 배달원이 그 주문을 처리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하며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자신이 응한 주문의 건 당 수수료를 지급받음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4098" name="Picture 2" descr="C:\Users\student\Downloads\small-zigzag-arrow-upw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33" y="2082016"/>
            <a:ext cx="1851008" cy="18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4013829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가장 먼저 주문을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수락하기 위해 이동 </a:t>
            </a:r>
            <a:r>
              <a:rPr lang="ko-KR" altLang="en-US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 </a:t>
            </a:r>
            <a:r>
              <a:rPr lang="ko-KR" altLang="en-US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계속해서 앱을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확인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해야 하는 위험</a:t>
            </a:r>
            <a:r>
              <a:rPr lang="en-US" altLang="ko-KR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초래</a:t>
            </a:r>
            <a:endParaRPr lang="en-US" altLang="ko-KR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이동 중 가능한 많은 곳을 거치면서 주문을 받기 때문에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시간이 </a:t>
            </a:r>
            <a:r>
              <a:rPr lang="ko-KR" altLang="en-US" b="1" dirty="0" err="1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늦어짐</a:t>
            </a:r>
            <a:endParaRPr lang="en-US" altLang="ko-KR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75" y="951761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배차 방식의 비효율성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문제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3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2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063" y="1465582"/>
            <a:ext cx="7554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GPS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기반</a:t>
            </a:r>
            <a:endParaRPr lang="en-US" altLang="ko-KR" sz="1600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발생 위치 인근에 있는 기사들에게 주문을 알림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401305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그러나 현재 기사의 위치 정보만을 이용한 배차로는 최적의 배차 불가</a:t>
            </a:r>
            <a:endParaRPr lang="en-US" altLang="ko-KR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특정 위치에 있는 기사에게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쏠림의 가능성이 높음</a:t>
            </a:r>
            <a:endParaRPr lang="en-US" altLang="ko-KR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35" y="2254161"/>
            <a:ext cx="1524328" cy="15243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0675" y="951766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배차 방식의 비효율성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3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문제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5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83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66" y="1420647"/>
            <a:ext cx="2205872" cy="220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3573" y="4013813"/>
            <a:ext cx="2205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주행 </a:t>
            </a:r>
            <a:r>
              <a:rPr lang="ko-KR" altLang="en-US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중에 </a:t>
            </a:r>
            <a:endParaRPr lang="en-US" altLang="ko-KR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눈으로</a:t>
            </a:r>
            <a:r>
              <a:rPr lang="ko-KR" altLang="en-US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확인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endParaRPr lang="en-US" altLang="ko-KR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손으로</a:t>
            </a:r>
            <a:r>
              <a:rPr lang="ko-KR" altLang="en-US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수락</a:t>
            </a:r>
            <a:endParaRPr lang="ko-KR" altLang="en-US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4088" y="4239467"/>
            <a:ext cx="33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직관적이지 않은 </a:t>
            </a:r>
            <a:r>
              <a:rPr lang="en-US" altLang="ko-KR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UI</a:t>
            </a:r>
            <a:endParaRPr lang="ko-KR" altLang="en-US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65599" y="1420647"/>
            <a:ext cx="2999922" cy="2199623"/>
            <a:chOff x="4909958" y="1420647"/>
            <a:chExt cx="3355563" cy="246038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958" y="1420647"/>
              <a:ext cx="1697456" cy="246038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288" y="1420647"/>
              <a:ext cx="1645233" cy="246038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20675" y="951759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불편한 </a:t>
            </a:r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UI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문제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6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8050" y="2652424"/>
            <a:ext cx="741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Wingdings" pitchFamily="2" charset="2"/>
              <a:buChar char="§"/>
            </a:pP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거리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요일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날씨에 상관 없이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서울 </a:t>
            </a:r>
            <a:r>
              <a:rPr lang="ko-KR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지역 </a:t>
            </a:r>
            <a:r>
              <a:rPr lang="ko-KR" altLang="ko-KR" b="1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단일가</a:t>
            </a:r>
            <a:r>
              <a:rPr lang="en-US" altLang="ko-KR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5</a:t>
            </a:r>
            <a:r>
              <a:rPr lang="ko-KR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천원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적용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latinLnBrk="1">
              <a:buFont typeface="Wingdings" pitchFamily="2" charset="2"/>
              <a:buChar char="§"/>
            </a:pPr>
            <a:r>
              <a:rPr lang="ko-KR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수거한 </a:t>
            </a:r>
            <a:r>
              <a:rPr lang="ko-KR" altLang="ko-KR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물품을 물류창고에 모은 뒤</a:t>
            </a:r>
            <a:r>
              <a:rPr lang="en-US" altLang="ko-KR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ko-KR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목적지별로</a:t>
            </a:r>
            <a:r>
              <a:rPr lang="ko-KR" altLang="ko-KR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분류해 보내는 </a:t>
            </a:r>
            <a:r>
              <a:rPr lang="ko-KR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ko-KR" b="1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허브앤스포크</a:t>
            </a:r>
            <a:r>
              <a:rPr lang="ko-KR" altLang="ko-KR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 </a:t>
            </a:r>
            <a:r>
              <a:rPr lang="ko-KR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방식</a:t>
            </a:r>
            <a:r>
              <a:rPr lang="ko-KR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도입</a:t>
            </a:r>
            <a:r>
              <a:rPr lang="en-US" altLang="ko-KR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 </a:t>
            </a:r>
            <a:endParaRPr lang="ko-KR" altLang="ko-KR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latinLnBrk="0">
              <a:buFont typeface="Wingdings" pitchFamily="2" charset="2"/>
              <a:buChar char="§"/>
            </a:pPr>
            <a:r>
              <a:rPr lang="ko-KR" altLang="ko-KR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퀵서비스 기사들에게 </a:t>
            </a:r>
            <a:r>
              <a:rPr lang="en-US" altLang="ko-KR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270</a:t>
            </a:r>
            <a:r>
              <a:rPr lang="ko-KR" altLang="ko-KR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 원 수준의 고정 </a:t>
            </a:r>
            <a:r>
              <a:rPr lang="ko-KR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급여</a:t>
            </a:r>
            <a:r>
              <a:rPr lang="ko-KR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지급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활발한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투자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유치 및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제휴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확대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51" y="1194375"/>
            <a:ext cx="2289897" cy="128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" y="4017898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고정 </a:t>
            </a:r>
            <a:r>
              <a:rPr lang="ko-KR" altLang="en-US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시간 근로와 고정 급여</a:t>
            </a:r>
            <a:r>
              <a:rPr lang="ko-KR" altLang="en-US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 대한 기사들의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거부감 및 운영 효율성 감소</a:t>
            </a:r>
            <a:endParaRPr lang="en-US" altLang="ko-KR" sz="1600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기사들의 의견 반영이 안된 배차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 인한 반발 등으로</a:t>
            </a:r>
            <a:endParaRPr lang="en-US" altLang="ko-KR" sz="1600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기사 확보에 어려움을 겪고 있음 </a:t>
            </a:r>
            <a:endParaRPr lang="en-US" altLang="ko-KR" sz="1600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655" y="948998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</a:t>
            </a:r>
            <a:r>
              <a:rPr lang="ko-KR" altLang="en-US" sz="1800" b="1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원더스퀵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경쟁업체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4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87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55" y="949000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1800" b="1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퀵톡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122" name="Picture 2" descr="ì¤ë§í¸í° íµìë¹ì¤ ì´íë¦¬ì¼ì´ì 1ì íìì´í íµí¡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06" y="1574871"/>
            <a:ext cx="2073409" cy="19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8043" y="2205398"/>
            <a:ext cx="7410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서비스 관련 </a:t>
            </a:r>
            <a:r>
              <a:rPr lang="ko-KR" altLang="en-US" b="1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어</a:t>
            </a:r>
            <a:r>
              <a:rPr lang="ko-KR" altLang="en-US" b="1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위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다운로드 수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10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 건 돌파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음성 및 채팅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으로도 문의 가능</a:t>
            </a:r>
            <a:endParaRPr lang="en-US" altLang="ko-KR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쇼핑 서비스와 연계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하여 부가적인 수익 창출 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" y="3773341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웹을 통한 주문 서비스 부재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접수 및 취소 과정에서</a:t>
            </a:r>
            <a:r>
              <a:rPr lang="ko-KR" altLang="en-US" sz="1600" b="1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잦은 혼선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콜 센터의 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수동 주문 정보 입력 방식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경쟁업체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1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35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ë°°ë¯¼ë¼ì´ë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02" y="1590255"/>
            <a:ext cx="2212272" cy="19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71351" y="2203204"/>
            <a:ext cx="7410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건당제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고정급제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시급제 등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다양한 형태로 기사 고용</a:t>
            </a:r>
            <a:endParaRPr lang="en-US" altLang="ko-KR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바이크와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장비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무상 대여</a:t>
            </a:r>
            <a:endParaRPr lang="en-US" altLang="ko-KR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latinLnBrk="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기사를 위한 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보험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제공</a:t>
            </a:r>
            <a:endParaRPr lang="ko-KR" altLang="ko-KR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4" y="39528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외식산업에 국한</a:t>
            </a:r>
            <a:r>
              <a:rPr lang="ko-KR" altLang="en-US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된 배달 서비스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제공하여</a:t>
            </a:r>
            <a:r>
              <a:rPr lang="en-US" altLang="ko-KR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특정 시간대 주문 쏠림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현상 발생 </a:t>
            </a:r>
            <a:endParaRPr lang="en-US" altLang="ko-KR" sz="16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29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억의 영업손실 적자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기록</a:t>
            </a:r>
            <a:endParaRPr lang="en-US" altLang="ko-KR" sz="16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655" y="949007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sz="1800" b="1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배민라이더스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경쟁업체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0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3923928" y="2364110"/>
            <a:ext cx="5220072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서비스 상세 정보</a:t>
            </a:r>
            <a:endParaRPr lang="en" sz="3600" b="0" i="0" u="none" strike="noStrike" cap="none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32239" y="1633180"/>
            <a:ext cx="1823875" cy="3246490"/>
            <a:chOff x="7105477" y="235152"/>
            <a:chExt cx="1823875" cy="3246490"/>
          </a:xfrm>
        </p:grpSpPr>
        <p:graphicFrame>
          <p:nvGraphicFramePr>
            <p:cNvPr id="12" name="Shape 902"/>
            <p:cNvGraphicFramePr/>
            <p:nvPr>
              <p:extLst>
                <p:ext uri="{D42A27DB-BD31-4B8C-83A1-F6EECF244321}">
                  <p14:modId xmlns:p14="http://schemas.microsoft.com/office/powerpoint/2010/main" val="2770031828"/>
                </p:ext>
              </p:extLst>
            </p:nvPr>
          </p:nvGraphicFramePr>
          <p:xfrm>
            <a:off x="7105477" y="235152"/>
            <a:ext cx="1823875" cy="32464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823875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</a:tblGrid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ko-KR" altLang="en-US" sz="14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사고 위험성</a:t>
                        </a:r>
                        <a:endParaRPr lang="en" sz="14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D9DD3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756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endParaRPr sz="18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b="1" u="none" strike="noStrike" cap="none" dirty="0" err="1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핸즈프리</a:t>
                        </a:r>
                        <a:r>
                          <a:rPr lang="ko-KR" altLang="en-US" sz="12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설정의 부재</a:t>
                        </a:r>
                        <a:endParaRPr lang="en" sz="12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D9DD3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13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endParaRPr sz="12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배송 오더를 받기 위한 불가피한 운행 중 </a:t>
                        </a:r>
                        <a:r>
                          <a:rPr lang="ko-KR" altLang="en-US" sz="1200" u="none" strike="noStrike" cap="none" baseline="0" dirty="0" err="1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모바일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기기 조작</a:t>
                        </a: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이로 인한 사고 발생 위험 증가</a:t>
                        </a: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D9DD3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1815" y="791469"/>
              <a:ext cx="622077" cy="622077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2636010" y="1633180"/>
            <a:ext cx="1823875" cy="3246490"/>
            <a:chOff x="4684126" y="1379180"/>
            <a:chExt cx="1823875" cy="3246490"/>
          </a:xfrm>
        </p:grpSpPr>
        <p:graphicFrame>
          <p:nvGraphicFramePr>
            <p:cNvPr id="31" name="Shape 904"/>
            <p:cNvGraphicFramePr/>
            <p:nvPr>
              <p:extLst>
                <p:ext uri="{D42A27DB-BD31-4B8C-83A1-F6EECF244321}">
                  <p14:modId xmlns:p14="http://schemas.microsoft.com/office/powerpoint/2010/main" val="4271693895"/>
                </p:ext>
              </p:extLst>
            </p:nvPr>
          </p:nvGraphicFramePr>
          <p:xfrm>
            <a:off x="4684126" y="1379180"/>
            <a:ext cx="1823875" cy="32464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823875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</a:tblGrid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ko-KR" altLang="en-US" sz="14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독립적인 시스템</a:t>
                        </a:r>
                        <a:endParaRPr lang="en" sz="14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D9DD3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756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endParaRPr sz="18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시스템간 연결성 없음</a:t>
                        </a:r>
                        <a:endParaRPr lang="en" sz="12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D9DD3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13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4</a:t>
                        </a: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개의 시스템간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연결성 결여</a:t>
                        </a:r>
                        <a:r>
                          <a:rPr lang="en-US" altLang="ko-KR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.</a:t>
                        </a:r>
                        <a:endPara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endPara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따라서 </a:t>
                        </a:r>
                        <a:r>
                          <a:rPr lang="ko-KR" altLang="en-US" sz="1200" u="none" strike="noStrike" cap="none" dirty="0" err="1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퀵사와</a:t>
                        </a: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ko-KR" altLang="en-US" sz="1200" u="none" strike="noStrike" cap="none" dirty="0" err="1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라이더들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대부분 </a:t>
                        </a:r>
                        <a:r>
                          <a:rPr lang="en-US" altLang="ko-KR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2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개 </a:t>
                        </a:r>
                        <a:r>
                          <a:rPr lang="en-US" altLang="ko-KR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이상 시스템 중복 사용</a:t>
                        </a: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baseline="0" dirty="0" err="1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퀵사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별 가격 상이</a:t>
                        </a: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endPara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A3D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D9DD3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602" y="1921321"/>
              <a:ext cx="623458" cy="623458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4684126" y="1633180"/>
            <a:ext cx="1823875" cy="3246490"/>
            <a:chOff x="6732240" y="1379180"/>
            <a:chExt cx="1823875" cy="3246490"/>
          </a:xfrm>
        </p:grpSpPr>
        <p:graphicFrame>
          <p:nvGraphicFramePr>
            <p:cNvPr id="25" name="Shape 905"/>
            <p:cNvGraphicFramePr/>
            <p:nvPr>
              <p:extLst>
                <p:ext uri="{D42A27DB-BD31-4B8C-83A1-F6EECF244321}">
                  <p14:modId xmlns:p14="http://schemas.microsoft.com/office/powerpoint/2010/main" val="1051051518"/>
                </p:ext>
              </p:extLst>
            </p:nvPr>
          </p:nvGraphicFramePr>
          <p:xfrm>
            <a:off x="6732240" y="1379180"/>
            <a:ext cx="1823875" cy="32464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823875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</a:tblGrid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ko-KR" altLang="en-US" sz="14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낮은 편의성</a:t>
                        </a:r>
                        <a:endParaRPr lang="en" sz="14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72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756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endParaRPr sz="18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이용자의 편의성 결여</a:t>
                        </a:r>
                        <a:endParaRPr lang="en" sz="12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72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13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endParaRPr sz="12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가시성이 낮은 </a:t>
                        </a:r>
                        <a:r>
                          <a:rPr lang="en-US" altLang="ko-KR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UI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처음 사용하는 사람은 사용하기 어려운 단점</a:t>
                        </a:r>
                        <a:endPara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sz="12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72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6" name="Shape 907"/>
            <p:cNvSpPr/>
            <p:nvPr/>
          </p:nvSpPr>
          <p:spPr>
            <a:xfrm>
              <a:off x="7473435" y="2065726"/>
              <a:ext cx="363640" cy="3666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74" y="39473"/>
                  </a:moveTo>
                  <a:cubicBezTo>
                    <a:pt x="53599" y="36371"/>
                    <a:pt x="41599" y="43242"/>
                    <a:pt x="38470" y="54820"/>
                  </a:cubicBezTo>
                  <a:cubicBezTo>
                    <a:pt x="35342" y="66398"/>
                    <a:pt x="42270" y="78299"/>
                    <a:pt x="53945" y="81402"/>
                  </a:cubicBezTo>
                  <a:cubicBezTo>
                    <a:pt x="65620" y="84504"/>
                    <a:pt x="77621" y="77633"/>
                    <a:pt x="80749" y="66055"/>
                  </a:cubicBezTo>
                  <a:cubicBezTo>
                    <a:pt x="83877" y="54477"/>
                    <a:pt x="76949" y="42576"/>
                    <a:pt x="65274" y="39473"/>
                  </a:cubicBezTo>
                  <a:close/>
                  <a:moveTo>
                    <a:pt x="69168" y="25060"/>
                  </a:move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6"/>
                    <a:pt x="23937" y="50958"/>
                  </a:cubicBezTo>
                  <a:cubicBezTo>
                    <a:pt x="29216" y="31420"/>
                    <a:pt x="49467" y="19825"/>
                    <a:pt x="69168" y="25060"/>
                  </a:cubicBezTo>
                  <a:close/>
                  <a:moveTo>
                    <a:pt x="70584" y="19819"/>
                  </a:moveTo>
                  <a:cubicBezTo>
                    <a:pt x="47964" y="13808"/>
                    <a:pt x="24713" y="27121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lose/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84120" y="4683"/>
                  </a:move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3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lnTo>
                    <a:pt x="66493" y="0"/>
                  </a:lnTo>
                  <a:close/>
                </a:path>
              </a:pathLst>
            </a:custGeom>
            <a:solidFill>
              <a:srgbClr val="0072C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87896" y="1633180"/>
            <a:ext cx="1823875" cy="3246490"/>
            <a:chOff x="2636011" y="1379180"/>
            <a:chExt cx="1823875" cy="3246490"/>
          </a:xfrm>
        </p:grpSpPr>
        <p:graphicFrame>
          <p:nvGraphicFramePr>
            <p:cNvPr id="16" name="Shape 903"/>
            <p:cNvGraphicFramePr/>
            <p:nvPr>
              <p:extLst>
                <p:ext uri="{D42A27DB-BD31-4B8C-83A1-F6EECF244321}">
                  <p14:modId xmlns:p14="http://schemas.microsoft.com/office/powerpoint/2010/main" val="364703270"/>
                </p:ext>
              </p:extLst>
            </p:nvPr>
          </p:nvGraphicFramePr>
          <p:xfrm>
            <a:off x="2636011" y="1379180"/>
            <a:ext cx="1823875" cy="32464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823875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</a:tblGrid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ko-KR" altLang="en-US" sz="14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높은 비용</a:t>
                        </a:r>
                        <a:endParaRPr lang="en" sz="14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72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7560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endParaRPr sz="18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b="1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부담스러운 서비스 비용</a:t>
                        </a:r>
                        <a:endParaRPr lang="en" sz="1200" b="1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72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136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endParaRPr 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20~30%</a:t>
                        </a: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의 </a:t>
                        </a:r>
                        <a:r>
                          <a:rPr lang="ko-KR" altLang="en-US" sz="1200" u="none" strike="noStrike" cap="none" dirty="0" err="1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퀵</a:t>
                        </a: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서비스 업체 수수료</a:t>
                        </a:r>
                        <a:endPara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ko-KR" altLang="en-US" sz="1200" u="none" strike="noStrike" cap="none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별도의 관제 프로그램</a:t>
                        </a:r>
                        <a:r>
                          <a:rPr lang="ko-KR" altLang="en-US" sz="1200" u="none" strike="noStrike" cap="none" baseline="0" dirty="0" smtClean="0">
                            <a:solidFill>
                              <a:schemeClr val="lt1"/>
                            </a:solidFill>
                            <a:latin typeface="a옛날사진관3" panose="02020600000000000000" pitchFamily="18" charset="-127"/>
                            <a:ea typeface="a옛날사진관3" panose="02020600000000000000" pitchFamily="18" charset="-127"/>
                            <a:cs typeface="Arial"/>
                            <a:sym typeface="Arial"/>
                          </a:rPr>
                          <a:t> 이용 비용 추가 발생</a:t>
                        </a:r>
                        <a:endPara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ct val="25000"/>
                          <a:buFont typeface="Arial"/>
                          <a:buNone/>
                        </a:pPr>
                        <a:endParaRPr lang="en" sz="12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endParaRPr sz="1200" u="none" strike="noStrike" cap="none" dirty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solidFill>
                          <a:srgbClr val="477DC7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72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08" y="1921321"/>
              <a:ext cx="636253" cy="636253"/>
            </a:xfrm>
            <a:prstGeom prst="rect">
              <a:avLst/>
            </a:prstGeom>
          </p:spPr>
        </p:pic>
      </p:grpSp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0" y="767846"/>
            <a:ext cx="9179700" cy="62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기존 시스템의 문제점</a:t>
            </a:r>
            <a:endParaRPr lang="en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42720" y="164184"/>
            <a:ext cx="4910747" cy="507747"/>
            <a:chOff x="-1968247" y="3085585"/>
            <a:chExt cx="4910747" cy="507747"/>
          </a:xfrm>
        </p:grpSpPr>
        <p:sp>
          <p:nvSpPr>
            <p:cNvPr id="27" name="Shape 135"/>
            <p:cNvSpPr txBox="1"/>
            <p:nvPr/>
          </p:nvSpPr>
          <p:spPr>
            <a:xfrm>
              <a:off x="-1377980" y="3171054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서비스 상세 정보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-1968247" y="3085585"/>
              <a:ext cx="507747" cy="507747"/>
              <a:chOff x="-1955547" y="3085585"/>
              <a:chExt cx="720080" cy="720080"/>
            </a:xfrm>
          </p:grpSpPr>
          <p:sp>
            <p:nvSpPr>
              <p:cNvPr id="29" name="Shape 121"/>
              <p:cNvSpPr/>
              <p:nvPr/>
            </p:nvSpPr>
            <p:spPr>
              <a:xfrm>
                <a:off x="-1955547" y="3085585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grpSp>
            <p:nvGrpSpPr>
              <p:cNvPr id="33" name="Shape 816"/>
              <p:cNvGrpSpPr/>
              <p:nvPr/>
            </p:nvGrpSpPr>
            <p:grpSpPr>
              <a:xfrm>
                <a:off x="-1739104" y="3294244"/>
                <a:ext cx="315533" cy="315533"/>
                <a:chOff x="1244285" y="137079"/>
                <a:chExt cx="3222887" cy="3222885"/>
              </a:xfrm>
              <a:solidFill>
                <a:srgbClr val="0070C0"/>
              </a:solidFill>
            </p:grpSpPr>
            <p:sp>
              <p:nvSpPr>
                <p:cNvPr id="34" name="Shape 817"/>
                <p:cNvSpPr/>
                <p:nvPr/>
              </p:nvSpPr>
              <p:spPr>
                <a:xfrm rot="-2700000">
                  <a:off x="3296344" y="1792669"/>
                  <a:ext cx="528220" cy="13211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35" name="Shape 818"/>
                <p:cNvSpPr/>
                <p:nvPr/>
              </p:nvSpPr>
              <p:spPr>
                <a:xfrm rot="8100000">
                  <a:off x="3909641" y="2915594"/>
                  <a:ext cx="528162" cy="30184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36" name="Shape 819"/>
                <p:cNvSpPr/>
                <p:nvPr/>
              </p:nvSpPr>
              <p:spPr>
                <a:xfrm>
                  <a:off x="1244285" y="137079"/>
                  <a:ext cx="2226071" cy="2226071"/>
                </a:xfrm>
                <a:prstGeom prst="donut">
                  <a:avLst>
                    <a:gd name="adj" fmla="val 11298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37" name="Shape 820"/>
                <p:cNvSpPr/>
                <p:nvPr/>
              </p:nvSpPr>
              <p:spPr>
                <a:xfrm>
                  <a:off x="1570436" y="463230"/>
                  <a:ext cx="1573768" cy="1573768"/>
                </a:xfrm>
                <a:prstGeom prst="blockArc">
                  <a:avLst>
                    <a:gd name="adj1" fmla="val 15714950"/>
                    <a:gd name="adj2" fmla="val 161138"/>
                    <a:gd name="adj3" fmla="val 9277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77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12"/>
          <p:cNvSpPr txBox="1">
            <a:spLocks/>
          </p:cNvSpPr>
          <p:nvPr/>
        </p:nvSpPr>
        <p:spPr>
          <a:xfrm>
            <a:off x="-6394" y="622568"/>
            <a:ext cx="9150394" cy="62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sz="2400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프로세스 간소화</a:t>
            </a:r>
            <a:endParaRPr lang="en" sz="2400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00" y="1555273"/>
            <a:ext cx="520379" cy="52037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556807" y="3794252"/>
            <a:ext cx="1040758" cy="520379"/>
            <a:chOff x="808801" y="3669122"/>
            <a:chExt cx="1040758" cy="5203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180" y="3669122"/>
              <a:ext cx="520379" cy="5203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01" y="3669122"/>
              <a:ext cx="520379" cy="520379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24" y="1572394"/>
            <a:ext cx="520379" cy="5203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72" y="1555273"/>
            <a:ext cx="520379" cy="5203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2728" y="1572394"/>
            <a:ext cx="520379" cy="5203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69" y="3794252"/>
            <a:ext cx="520379" cy="5203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2253" y="3794252"/>
            <a:ext cx="520379" cy="520379"/>
          </a:xfrm>
          <a:prstGeom prst="rect">
            <a:avLst/>
          </a:prstGeom>
        </p:spPr>
      </p:pic>
      <p:sp>
        <p:nvSpPr>
          <p:cNvPr id="21" name="Shape 705"/>
          <p:cNvSpPr txBox="1"/>
          <p:nvPr/>
        </p:nvSpPr>
        <p:spPr>
          <a:xfrm>
            <a:off x="2670813" y="2241533"/>
            <a:ext cx="793696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전화 주문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22" name="Shape 705"/>
          <p:cNvSpPr txBox="1"/>
          <p:nvPr/>
        </p:nvSpPr>
        <p:spPr>
          <a:xfrm>
            <a:off x="3915382" y="2241533"/>
            <a:ext cx="1098862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 업체에서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접수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24" name="Shape 705"/>
          <p:cNvSpPr txBox="1"/>
          <p:nvPr/>
        </p:nvSpPr>
        <p:spPr>
          <a:xfrm>
            <a:off x="5146043" y="2241533"/>
            <a:ext cx="1278916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임대한 시스템에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수동으로 입력하여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배송기사님 배정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25" name="Shape 705"/>
          <p:cNvSpPr txBox="1"/>
          <p:nvPr/>
        </p:nvSpPr>
        <p:spPr>
          <a:xfrm>
            <a:off x="6786069" y="2241533"/>
            <a:ext cx="793696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시작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27" name="Shape 705"/>
          <p:cNvSpPr txBox="1"/>
          <p:nvPr/>
        </p:nvSpPr>
        <p:spPr>
          <a:xfrm>
            <a:off x="2246401" y="4417305"/>
            <a:ext cx="166157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모바일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또는 인터넷으로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28" name="Shape 705"/>
          <p:cNvSpPr txBox="1"/>
          <p:nvPr/>
        </p:nvSpPr>
        <p:spPr>
          <a:xfrm>
            <a:off x="4453173" y="4417305"/>
            <a:ext cx="166157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시스템으로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주문자와 배송기사님을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1:1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 배정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Shape 705"/>
          <p:cNvSpPr txBox="1"/>
          <p:nvPr/>
        </p:nvSpPr>
        <p:spPr>
          <a:xfrm>
            <a:off x="6361657" y="4417305"/>
            <a:ext cx="166157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시작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31913" y="1828002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942288" y="1828002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463323" y="1828002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07971" y="4106486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259571" y="4106486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69974" y="1410334"/>
            <a:ext cx="2446275" cy="160824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62389" y="3718581"/>
            <a:ext cx="1432004" cy="133488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145533" y="3129899"/>
            <a:ext cx="238125" cy="480743"/>
          </a:xfrm>
          <a:prstGeom prst="downArrow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8" name="Shape 705"/>
          <p:cNvSpPr txBox="1"/>
          <p:nvPr/>
        </p:nvSpPr>
        <p:spPr>
          <a:xfrm>
            <a:off x="5385180" y="3114114"/>
            <a:ext cx="344608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프로세스의 간소화로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배송기사님의 수익률 증가 </a:t>
            </a:r>
            <a:endParaRPr lang="en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42720" y="164184"/>
            <a:ext cx="4910747" cy="507747"/>
            <a:chOff x="-1968247" y="3085585"/>
            <a:chExt cx="4910747" cy="507747"/>
          </a:xfrm>
        </p:grpSpPr>
        <p:sp>
          <p:nvSpPr>
            <p:cNvPr id="50" name="Shape 135"/>
            <p:cNvSpPr txBox="1"/>
            <p:nvPr/>
          </p:nvSpPr>
          <p:spPr>
            <a:xfrm>
              <a:off x="-1377980" y="3171054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서비스 상세 정보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-1968247" y="3085585"/>
              <a:ext cx="507747" cy="507747"/>
              <a:chOff x="-1955547" y="3085585"/>
              <a:chExt cx="720080" cy="720080"/>
            </a:xfrm>
          </p:grpSpPr>
          <p:sp>
            <p:nvSpPr>
              <p:cNvPr id="52" name="Shape 121"/>
              <p:cNvSpPr/>
              <p:nvPr/>
            </p:nvSpPr>
            <p:spPr>
              <a:xfrm>
                <a:off x="-1955547" y="3085585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grpSp>
            <p:nvGrpSpPr>
              <p:cNvPr id="53" name="Shape 816"/>
              <p:cNvGrpSpPr/>
              <p:nvPr/>
            </p:nvGrpSpPr>
            <p:grpSpPr>
              <a:xfrm>
                <a:off x="-1739104" y="3294244"/>
                <a:ext cx="315533" cy="315533"/>
                <a:chOff x="1244285" y="137079"/>
                <a:chExt cx="3222887" cy="3222885"/>
              </a:xfrm>
              <a:solidFill>
                <a:srgbClr val="0070C0"/>
              </a:solidFill>
            </p:grpSpPr>
            <p:sp>
              <p:nvSpPr>
                <p:cNvPr id="54" name="Shape 817"/>
                <p:cNvSpPr/>
                <p:nvPr/>
              </p:nvSpPr>
              <p:spPr>
                <a:xfrm rot="-2700000">
                  <a:off x="3296344" y="1792669"/>
                  <a:ext cx="528220" cy="13211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55" name="Shape 818"/>
                <p:cNvSpPr/>
                <p:nvPr/>
              </p:nvSpPr>
              <p:spPr>
                <a:xfrm rot="8100000">
                  <a:off x="3909641" y="2915594"/>
                  <a:ext cx="528162" cy="30184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56" name="Shape 819"/>
                <p:cNvSpPr/>
                <p:nvPr/>
              </p:nvSpPr>
              <p:spPr>
                <a:xfrm>
                  <a:off x="1244285" y="137079"/>
                  <a:ext cx="2226071" cy="2226071"/>
                </a:xfrm>
                <a:prstGeom prst="donut">
                  <a:avLst>
                    <a:gd name="adj" fmla="val 11298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57" name="Shape 820"/>
                <p:cNvSpPr/>
                <p:nvPr/>
              </p:nvSpPr>
              <p:spPr>
                <a:xfrm>
                  <a:off x="1570436" y="463230"/>
                  <a:ext cx="1573768" cy="1573768"/>
                </a:xfrm>
                <a:prstGeom prst="blockArc">
                  <a:avLst>
                    <a:gd name="adj1" fmla="val 15714950"/>
                    <a:gd name="adj2" fmla="val 161138"/>
                    <a:gd name="adj3" fmla="val 9277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</p:grpSp>
        </p:grpSp>
      </p:grpSp>
      <p:sp>
        <p:nvSpPr>
          <p:cNvPr id="41" name="Shape 705"/>
          <p:cNvSpPr txBox="1"/>
          <p:nvPr/>
        </p:nvSpPr>
        <p:spPr>
          <a:xfrm>
            <a:off x="862678" y="1751198"/>
            <a:ext cx="13977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경쟁 업체</a:t>
            </a:r>
            <a:endParaRPr lang="en" sz="18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43" name="Shape 705"/>
          <p:cNvSpPr txBox="1"/>
          <p:nvPr/>
        </p:nvSpPr>
        <p:spPr>
          <a:xfrm>
            <a:off x="862678" y="3778751"/>
            <a:ext cx="1397748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2000" b="1" dirty="0" err="1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넥스퀵</a:t>
            </a:r>
            <a:endParaRPr lang="en-US" altLang="ko-KR" sz="20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20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솔루션</a:t>
            </a:r>
            <a:endParaRPr lang="en" sz="20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8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03924" y="500275"/>
            <a:ext cx="2362800" cy="11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3600" dirty="0" smtClean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 차</a:t>
            </a:r>
            <a:endParaRPr lang="en" sz="36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829178" y="661825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2829178" y="1721382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829178" y="2780939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829178" y="3840496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009040" y="849716"/>
            <a:ext cx="345306" cy="344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970227" y="1859950"/>
            <a:ext cx="409255" cy="40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009604" y="4027010"/>
            <a:ext cx="344177" cy="347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779912" y="824284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서비스 개요</a:t>
            </a:r>
            <a:endParaRPr lang="en" sz="20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779912" y="1883841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시장 현황</a:t>
            </a:r>
            <a:endParaRPr lang="en" sz="20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79912" y="2943398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서비스 상세 정보</a:t>
            </a:r>
            <a:endParaRPr lang="en" sz="20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779912" y="4002955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기술적 요소</a:t>
            </a:r>
            <a:endParaRPr lang="en" sz="20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grpSp>
        <p:nvGrpSpPr>
          <p:cNvPr id="24" name="Shape 816"/>
          <p:cNvGrpSpPr/>
          <p:nvPr/>
        </p:nvGrpSpPr>
        <p:grpSpPr>
          <a:xfrm>
            <a:off x="3032921" y="2989598"/>
            <a:ext cx="315533" cy="315533"/>
            <a:chOff x="1244285" y="137079"/>
            <a:chExt cx="3222887" cy="3222885"/>
          </a:xfrm>
          <a:solidFill>
            <a:srgbClr val="0070C0"/>
          </a:solidFill>
        </p:grpSpPr>
        <p:sp>
          <p:nvSpPr>
            <p:cNvPr id="25" name="Shape 817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26" name="Shape 818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27" name="Shape 819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name="adj" fmla="val 11298"/>
              </a:avLst>
            </a:prstGeom>
            <a:grp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28" name="Shape 820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name="adj1" fmla="val 15714950"/>
                <a:gd name="adj2" fmla="val 161138"/>
                <a:gd name="adj3" fmla="val 9277"/>
              </a:avLst>
            </a:prstGeom>
            <a:grp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12"/>
          <p:cNvSpPr txBox="1">
            <a:spLocks/>
          </p:cNvSpPr>
          <p:nvPr/>
        </p:nvSpPr>
        <p:spPr>
          <a:xfrm>
            <a:off x="0" y="597256"/>
            <a:ext cx="9179700" cy="62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sz="2400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손을 쓰지 않는 주문접수</a:t>
            </a:r>
            <a:endParaRPr lang="en" sz="2400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0" name="Shape 705"/>
          <p:cNvSpPr txBox="1"/>
          <p:nvPr/>
        </p:nvSpPr>
        <p:spPr>
          <a:xfrm>
            <a:off x="862678" y="1751198"/>
            <a:ext cx="13977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경쟁 업체</a:t>
            </a:r>
            <a:endParaRPr lang="en" sz="18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42" name="Shape 705"/>
          <p:cNvSpPr txBox="1"/>
          <p:nvPr/>
        </p:nvSpPr>
        <p:spPr>
          <a:xfrm>
            <a:off x="862678" y="3778751"/>
            <a:ext cx="1397748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2000" b="1" dirty="0" err="1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넥스퀵</a:t>
            </a:r>
            <a:endParaRPr lang="en-US" altLang="ko-KR" sz="20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20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솔루션</a:t>
            </a:r>
            <a:endParaRPr lang="en" sz="20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13" y="1644877"/>
            <a:ext cx="520379" cy="520379"/>
          </a:xfrm>
          <a:prstGeom prst="rect">
            <a:avLst/>
          </a:prstGeom>
        </p:spPr>
      </p:pic>
      <p:sp>
        <p:nvSpPr>
          <p:cNvPr id="32" name="Shape 705"/>
          <p:cNvSpPr txBox="1"/>
          <p:nvPr/>
        </p:nvSpPr>
        <p:spPr>
          <a:xfrm>
            <a:off x="2518444" y="2331137"/>
            <a:ext cx="1278916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시스템으로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배송기사님 배정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7" y="1647441"/>
            <a:ext cx="520382" cy="520382"/>
          </a:xfrm>
          <a:prstGeom prst="rect">
            <a:avLst/>
          </a:prstGeom>
        </p:spPr>
      </p:pic>
      <p:sp>
        <p:nvSpPr>
          <p:cNvPr id="35" name="Shape 705"/>
          <p:cNvSpPr txBox="1"/>
          <p:nvPr/>
        </p:nvSpPr>
        <p:spPr>
          <a:xfrm>
            <a:off x="4656653" y="2331137"/>
            <a:ext cx="154545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 전용 </a:t>
            </a:r>
            <a:r>
              <a:rPr lang="ko-KR" altLang="en-US" sz="11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앱에서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 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터치로 접수</a:t>
            </a:r>
            <a:endParaRPr lang="en" sz="11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13" y="3781552"/>
            <a:ext cx="520379" cy="520379"/>
          </a:xfrm>
          <a:prstGeom prst="rect">
            <a:avLst/>
          </a:prstGeom>
        </p:spPr>
      </p:pic>
      <p:sp>
        <p:nvSpPr>
          <p:cNvPr id="43" name="Shape 705"/>
          <p:cNvSpPr txBox="1"/>
          <p:nvPr/>
        </p:nvSpPr>
        <p:spPr>
          <a:xfrm>
            <a:off x="2327117" y="4404605"/>
            <a:ext cx="166157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시스템으로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주문자와 배송기사님을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1:1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 배정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76476" y="3762524"/>
            <a:ext cx="988589" cy="560740"/>
            <a:chOff x="4189599" y="3521224"/>
            <a:chExt cx="988589" cy="5607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99" y="3526330"/>
              <a:ext cx="555634" cy="55563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554" y="3521224"/>
              <a:ext cx="555634" cy="555634"/>
            </a:xfrm>
            <a:prstGeom prst="rect">
              <a:avLst/>
            </a:prstGeom>
          </p:spPr>
        </p:pic>
      </p:grpSp>
      <p:sp>
        <p:nvSpPr>
          <p:cNvPr id="45" name="Shape 705"/>
          <p:cNvSpPr txBox="1"/>
          <p:nvPr/>
        </p:nvSpPr>
        <p:spPr>
          <a:xfrm>
            <a:off x="4368813" y="4404605"/>
            <a:ext cx="2453411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블루투스</a:t>
            </a:r>
            <a:r>
              <a:rPr lang="en-US" altLang="ko-KR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음성인식 및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배송기사님의 모션인식으로</a:t>
            </a:r>
            <a:r>
              <a:rPr lang="en-US" altLang="ko-KR" sz="11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접수</a:t>
            </a: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20700000" flipH="1">
            <a:off x="6334741" y="3765079"/>
            <a:ext cx="417607" cy="581565"/>
            <a:chOff x="5648432" y="3807132"/>
            <a:chExt cx="417607" cy="58156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48432" y="3807132"/>
              <a:ext cx="406512" cy="519878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 flipH="1" flipV="1">
              <a:off x="5674730" y="3868819"/>
              <a:ext cx="391309" cy="519878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/>
          <p:nvPr/>
        </p:nvCxnSpPr>
        <p:spPr>
          <a:xfrm>
            <a:off x="4079350" y="1917606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079350" y="4070256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69651" y="1499939"/>
            <a:ext cx="1525627" cy="133488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573328" y="3591944"/>
            <a:ext cx="2186442" cy="133488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5326245" y="2974038"/>
            <a:ext cx="238125" cy="480743"/>
          </a:xfrm>
          <a:prstGeom prst="downArrow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4" name="Shape 705"/>
          <p:cNvSpPr txBox="1"/>
          <p:nvPr/>
        </p:nvSpPr>
        <p:spPr>
          <a:xfrm>
            <a:off x="5565893" y="2958253"/>
            <a:ext cx="3278070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손을 쓰지 않는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핸즈프리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오더 확인으로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배송기사님들의 </a:t>
            </a:r>
            <a:r>
              <a:rPr lang="ko-KR" altLang="en-US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사고 발생률 최소화</a:t>
            </a:r>
            <a:endParaRPr lang="en-US" altLang="ko-KR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 rot="18000000" flipH="1">
            <a:off x="5749975" y="3680981"/>
            <a:ext cx="570519" cy="601253"/>
          </a:xfrm>
          <a:prstGeom prst="rect">
            <a:avLst/>
          </a:prstGeom>
          <a:blipFill dpi="0" rotWithShape="1">
            <a:blip r:embed="rId8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5711875" y="3757181"/>
            <a:ext cx="570519" cy="60125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42720" y="164184"/>
            <a:ext cx="4910747" cy="507747"/>
            <a:chOff x="-1968247" y="3085585"/>
            <a:chExt cx="4910747" cy="507747"/>
          </a:xfrm>
        </p:grpSpPr>
        <p:sp>
          <p:nvSpPr>
            <p:cNvPr id="59" name="Shape 135"/>
            <p:cNvSpPr txBox="1"/>
            <p:nvPr/>
          </p:nvSpPr>
          <p:spPr>
            <a:xfrm>
              <a:off x="-1377980" y="3171054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서비스 상세 정보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-1968247" y="3085585"/>
              <a:ext cx="507747" cy="507747"/>
              <a:chOff x="-1955547" y="3085585"/>
              <a:chExt cx="720080" cy="720080"/>
            </a:xfrm>
          </p:grpSpPr>
          <p:sp>
            <p:nvSpPr>
              <p:cNvPr id="61" name="Shape 121"/>
              <p:cNvSpPr/>
              <p:nvPr/>
            </p:nvSpPr>
            <p:spPr>
              <a:xfrm>
                <a:off x="-1955547" y="3085585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grpSp>
            <p:nvGrpSpPr>
              <p:cNvPr id="62" name="Shape 816"/>
              <p:cNvGrpSpPr/>
              <p:nvPr/>
            </p:nvGrpSpPr>
            <p:grpSpPr>
              <a:xfrm>
                <a:off x="-1739104" y="3294244"/>
                <a:ext cx="315533" cy="315533"/>
                <a:chOff x="1244285" y="137079"/>
                <a:chExt cx="3222887" cy="3222885"/>
              </a:xfrm>
              <a:solidFill>
                <a:srgbClr val="0070C0"/>
              </a:solidFill>
            </p:grpSpPr>
            <p:sp>
              <p:nvSpPr>
                <p:cNvPr id="63" name="Shape 817"/>
                <p:cNvSpPr/>
                <p:nvPr/>
              </p:nvSpPr>
              <p:spPr>
                <a:xfrm rot="-2700000">
                  <a:off x="3296344" y="1792669"/>
                  <a:ext cx="528220" cy="13211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64" name="Shape 818"/>
                <p:cNvSpPr/>
                <p:nvPr/>
              </p:nvSpPr>
              <p:spPr>
                <a:xfrm rot="8100000">
                  <a:off x="3909641" y="2915594"/>
                  <a:ext cx="528162" cy="30184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65" name="Shape 819"/>
                <p:cNvSpPr/>
                <p:nvPr/>
              </p:nvSpPr>
              <p:spPr>
                <a:xfrm>
                  <a:off x="1244285" y="137079"/>
                  <a:ext cx="2226071" cy="2226071"/>
                </a:xfrm>
                <a:prstGeom prst="donut">
                  <a:avLst>
                    <a:gd name="adj" fmla="val 11298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66" name="Shape 820"/>
                <p:cNvSpPr/>
                <p:nvPr/>
              </p:nvSpPr>
              <p:spPr>
                <a:xfrm>
                  <a:off x="1570436" y="463230"/>
                  <a:ext cx="1573768" cy="1573768"/>
                </a:xfrm>
                <a:prstGeom prst="blockArc">
                  <a:avLst>
                    <a:gd name="adj1" fmla="val 15714950"/>
                    <a:gd name="adj2" fmla="val 161138"/>
                    <a:gd name="adj3" fmla="val 9277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</p:grpSp>
        </p:grpSp>
      </p:grpSp>
      <p:cxnSp>
        <p:nvCxnSpPr>
          <p:cNvPr id="37" name="직선 화살표 연결선 36"/>
          <p:cNvCxnSpPr/>
          <p:nvPr/>
        </p:nvCxnSpPr>
        <p:spPr>
          <a:xfrm>
            <a:off x="6492305" y="1917605"/>
            <a:ext cx="407504" cy="0"/>
          </a:xfrm>
          <a:prstGeom prst="straightConnector1">
            <a:avLst/>
          </a:prstGeom>
          <a:ln w="28575">
            <a:solidFill>
              <a:srgbClr val="2626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705"/>
          <p:cNvSpPr txBox="1"/>
          <p:nvPr/>
        </p:nvSpPr>
        <p:spPr>
          <a:xfrm>
            <a:off x="6984338" y="1594869"/>
            <a:ext cx="1465817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오더 확인을 위한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기기 조작으로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주행 중 위험 노출</a:t>
            </a:r>
            <a:endParaRPr lang="en" sz="1200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4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2627619" y="1524792"/>
            <a:ext cx="677666" cy="677666"/>
          </a:xfrm>
          <a:prstGeom prst="ellipse">
            <a:avLst/>
          </a:pr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2627619" y="4054202"/>
            <a:ext cx="677666" cy="677666"/>
          </a:xfrm>
          <a:prstGeom prst="ellipse">
            <a:avLst/>
          </a:pr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5768249" y="1524792"/>
            <a:ext cx="677666" cy="677666"/>
          </a:xfrm>
          <a:prstGeom prst="ellipse">
            <a:avLst/>
          </a:pr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5768249" y="4054202"/>
            <a:ext cx="677666" cy="677666"/>
          </a:xfrm>
          <a:prstGeom prst="ellipse">
            <a:avLst/>
          </a:pr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2627619" y="2776787"/>
            <a:ext cx="677666" cy="6776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5768249" y="2776787"/>
            <a:ext cx="677666" cy="6776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grpSp>
        <p:nvGrpSpPr>
          <p:cNvPr id="694" name="Shape 694"/>
          <p:cNvGrpSpPr/>
          <p:nvPr/>
        </p:nvGrpSpPr>
        <p:grpSpPr>
          <a:xfrm>
            <a:off x="6678081" y="1431946"/>
            <a:ext cx="2416300" cy="863358"/>
            <a:chOff x="803639" y="3362835"/>
            <a:chExt cx="2110064" cy="863358"/>
          </a:xfrm>
        </p:grpSpPr>
        <p:sp>
          <p:nvSpPr>
            <p:cNvPr id="695" name="Shape 69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배송요청이 온 곳의 위치와</a:t>
              </a:r>
              <a:r>
                <a:rPr lang="en-US" altLang="ko-KR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, </a:t>
              </a: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현재 기사의 위치</a:t>
              </a:r>
              <a:r>
                <a:rPr lang="en-US" altLang="ko-KR" sz="11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및 경로</a:t>
              </a:r>
              <a:r>
                <a:rPr lang="en-US" altLang="ko-KR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endParaRPr lang="en-US" altLang="ko-KR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n" sz="11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803639" y="3362835"/>
              <a:ext cx="21100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스마트 자동 배차 시스템</a:t>
              </a:r>
              <a:endParaRPr lang="en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6685384" y="2683941"/>
            <a:ext cx="2033313" cy="934238"/>
            <a:chOff x="803639" y="3362835"/>
            <a:chExt cx="2077114" cy="934238"/>
          </a:xfrm>
        </p:grpSpPr>
        <p:sp>
          <p:nvSpPr>
            <p:cNvPr id="698" name="Shape 698"/>
            <p:cNvSpPr txBox="1"/>
            <p:nvPr/>
          </p:nvSpPr>
          <p:spPr>
            <a:xfrm>
              <a:off x="803640" y="365074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배달 지역의 날씨를 고려하여</a:t>
              </a:r>
              <a:r>
                <a:rPr lang="en-US" altLang="ko-KR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, </a:t>
              </a: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적절한 </a:t>
              </a: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추가 비용 계산</a:t>
              </a:r>
              <a:endParaRPr lang="en" sz="11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803639" y="3362835"/>
              <a:ext cx="20771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기상에 따른 자동 요금</a:t>
              </a:r>
              <a:endParaRPr lang="en" b="1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92688" y="3935936"/>
            <a:ext cx="2016224" cy="934238"/>
            <a:chOff x="803640" y="3362835"/>
            <a:chExt cx="2059657" cy="934238"/>
          </a:xfrm>
        </p:grpSpPr>
        <p:sp>
          <p:nvSpPr>
            <p:cNvPr id="701" name="Shape 701"/>
            <p:cNvSpPr txBox="1"/>
            <p:nvPr/>
          </p:nvSpPr>
          <p:spPr>
            <a:xfrm>
              <a:off x="803640" y="365074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센서를 활용하여 운전자의 상태 이상 감지 시</a:t>
              </a:r>
              <a:r>
                <a:rPr lang="en-US" altLang="ko-KR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, </a:t>
              </a: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위치를 전송하고 자동으로 신고</a:t>
              </a:r>
              <a:endParaRPr lang="en" sz="11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자동 사고 신고 시스템</a:t>
              </a:r>
              <a:endParaRPr lang="en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395536" y="1431236"/>
            <a:ext cx="2016224" cy="934238"/>
            <a:chOff x="803640" y="3362835"/>
            <a:chExt cx="2059657" cy="934238"/>
          </a:xfrm>
        </p:grpSpPr>
        <p:sp>
          <p:nvSpPr>
            <p:cNvPr id="704" name="Shape 704"/>
            <p:cNvSpPr txBox="1"/>
            <p:nvPr/>
          </p:nvSpPr>
          <p:spPr>
            <a:xfrm>
              <a:off x="803640" y="365074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TTS</a:t>
              </a: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와 </a:t>
              </a: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스마트 헬멧을 이용해 </a:t>
              </a:r>
              <a:r>
                <a:rPr lang="ko-KR" altLang="en-US" sz="11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모바일</a:t>
              </a: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디바이스 조작 없이 오더 확인 가능</a:t>
              </a:r>
              <a:endParaRPr lang="en" sz="11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TTS </a:t>
              </a:r>
              <a:r>
                <a:rPr lang="ko-KR" altLang="en-US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오더 확인 시스템 </a:t>
              </a:r>
              <a:endParaRPr lang="en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402839" y="2683231"/>
            <a:ext cx="2016224" cy="934238"/>
            <a:chOff x="803640" y="3362835"/>
            <a:chExt cx="2059657" cy="934238"/>
          </a:xfrm>
        </p:grpSpPr>
        <p:sp>
          <p:nvSpPr>
            <p:cNvPr id="707" name="Shape 707"/>
            <p:cNvSpPr txBox="1"/>
            <p:nvPr/>
          </p:nvSpPr>
          <p:spPr>
            <a:xfrm>
              <a:off x="803640" y="365074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모션 인식을 통한 </a:t>
              </a:r>
              <a:r>
                <a:rPr lang="ko-KR" altLang="en-US" sz="1100" dirty="0" err="1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앱</a:t>
              </a: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조작 및 오더 수락</a:t>
              </a:r>
              <a:r>
                <a:rPr lang="en-US" altLang="ko-KR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/</a:t>
              </a: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거부 기능으로 </a:t>
              </a:r>
              <a:r>
                <a:rPr lang="ko-KR" altLang="en-US" sz="1100" dirty="0" err="1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핸즈프리를</a:t>
              </a:r>
              <a:r>
                <a:rPr lang="ko-KR" altLang="en-US" sz="1100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통한 안전 실현</a:t>
              </a:r>
              <a:endParaRPr lang="en" sz="11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 smtClean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모션 인식 오더 시스템</a:t>
              </a:r>
              <a:endParaRPr lang="en" b="1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410142" y="3935226"/>
            <a:ext cx="2016224" cy="934238"/>
            <a:chOff x="803640" y="3362835"/>
            <a:chExt cx="2059657" cy="934238"/>
          </a:xfrm>
        </p:grpSpPr>
        <p:sp>
          <p:nvSpPr>
            <p:cNvPr id="710" name="Shape 710"/>
            <p:cNvSpPr txBox="1"/>
            <p:nvPr/>
          </p:nvSpPr>
          <p:spPr>
            <a:xfrm>
              <a:off x="803640" y="365074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해당 일에 수행한 배송 업무를 자동으로 서버에 저장 및 정산하여 손쉽게 확인 가능</a:t>
              </a:r>
              <a:endParaRPr lang="en" sz="11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자동 정산 시스템</a:t>
              </a:r>
              <a:endParaRPr lang="en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0" y="660513"/>
            <a:ext cx="9179700" cy="62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dirty="0" err="1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</a:t>
            </a:r>
            <a:r>
              <a:rPr lang="ko-KR" altLang="en-US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서비스 기사용 </a:t>
            </a:r>
            <a:r>
              <a:rPr lang="en-US" altLang="ko-KR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App</a:t>
            </a:r>
            <a:endParaRPr lang="en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6" y="1668051"/>
            <a:ext cx="408085" cy="4080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36" y="2896498"/>
            <a:ext cx="444430" cy="4444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7" y="4184782"/>
            <a:ext cx="454018" cy="454018"/>
          </a:xfrm>
          <a:prstGeom prst="rect">
            <a:avLst/>
          </a:prstGeom>
        </p:spPr>
      </p:pic>
      <p:sp>
        <p:nvSpPr>
          <p:cNvPr id="43" name="Shape 896"/>
          <p:cNvSpPr/>
          <p:nvPr/>
        </p:nvSpPr>
        <p:spPr>
          <a:xfrm rot="8100000">
            <a:off x="5935492" y="1686327"/>
            <a:ext cx="343181" cy="3431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45" name="Shape 905"/>
          <p:cNvSpPr/>
          <p:nvPr/>
        </p:nvSpPr>
        <p:spPr>
          <a:xfrm rot="-2700000">
            <a:off x="5908727" y="2896473"/>
            <a:ext cx="408351" cy="4147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0" y="4196870"/>
            <a:ext cx="418546" cy="418546"/>
          </a:xfrm>
          <a:prstGeom prst="rect">
            <a:avLst/>
          </a:prstGeom>
        </p:spPr>
      </p:pic>
      <p:sp>
        <p:nvSpPr>
          <p:cNvPr id="11" name="그림 개체 틀 10"/>
          <p:cNvSpPr>
            <a:spLocks noGrp="1"/>
          </p:cNvSpPr>
          <p:nvPr>
            <p:ph type="pic" idx="2"/>
          </p:nvPr>
        </p:nvSpPr>
        <p:spPr>
          <a:xfrm>
            <a:off x="3755527" y="1775269"/>
            <a:ext cx="1619609" cy="2501798"/>
          </a:xfrm>
        </p:spPr>
      </p:sp>
      <p:grpSp>
        <p:nvGrpSpPr>
          <p:cNvPr id="34" name="그룹 33"/>
          <p:cNvGrpSpPr/>
          <p:nvPr/>
        </p:nvGrpSpPr>
        <p:grpSpPr>
          <a:xfrm>
            <a:off x="242720" y="164184"/>
            <a:ext cx="4910747" cy="507747"/>
            <a:chOff x="-1968247" y="3085585"/>
            <a:chExt cx="4910747" cy="507747"/>
          </a:xfrm>
        </p:grpSpPr>
        <p:sp>
          <p:nvSpPr>
            <p:cNvPr id="35" name="Shape 135"/>
            <p:cNvSpPr txBox="1"/>
            <p:nvPr/>
          </p:nvSpPr>
          <p:spPr>
            <a:xfrm>
              <a:off x="-1377980" y="3171054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서비스 상세 정보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-1968247" y="3085585"/>
              <a:ext cx="507747" cy="507747"/>
              <a:chOff x="-1955547" y="3085585"/>
              <a:chExt cx="720080" cy="720080"/>
            </a:xfrm>
          </p:grpSpPr>
          <p:sp>
            <p:nvSpPr>
              <p:cNvPr id="37" name="Shape 121"/>
              <p:cNvSpPr/>
              <p:nvPr/>
            </p:nvSpPr>
            <p:spPr>
              <a:xfrm>
                <a:off x="-1955547" y="3085585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grpSp>
            <p:nvGrpSpPr>
              <p:cNvPr id="38" name="Shape 816"/>
              <p:cNvGrpSpPr/>
              <p:nvPr/>
            </p:nvGrpSpPr>
            <p:grpSpPr>
              <a:xfrm>
                <a:off x="-1739104" y="3294244"/>
                <a:ext cx="315533" cy="315533"/>
                <a:chOff x="1244285" y="137079"/>
                <a:chExt cx="3222887" cy="3222885"/>
              </a:xfrm>
              <a:solidFill>
                <a:srgbClr val="0070C0"/>
              </a:solidFill>
            </p:grpSpPr>
            <p:sp>
              <p:nvSpPr>
                <p:cNvPr id="39" name="Shape 817"/>
                <p:cNvSpPr/>
                <p:nvPr/>
              </p:nvSpPr>
              <p:spPr>
                <a:xfrm rot="-2700000">
                  <a:off x="3296344" y="1792669"/>
                  <a:ext cx="528220" cy="13211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40" name="Shape 818"/>
                <p:cNvSpPr/>
                <p:nvPr/>
              </p:nvSpPr>
              <p:spPr>
                <a:xfrm rot="8100000">
                  <a:off x="3909641" y="2915594"/>
                  <a:ext cx="528162" cy="30184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41" name="Shape 819"/>
                <p:cNvSpPr/>
                <p:nvPr/>
              </p:nvSpPr>
              <p:spPr>
                <a:xfrm>
                  <a:off x="1244285" y="137079"/>
                  <a:ext cx="2226071" cy="2226071"/>
                </a:xfrm>
                <a:prstGeom prst="donut">
                  <a:avLst>
                    <a:gd name="adj" fmla="val 11298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42" name="Shape 820"/>
                <p:cNvSpPr/>
                <p:nvPr/>
              </p:nvSpPr>
              <p:spPr>
                <a:xfrm>
                  <a:off x="1570436" y="463230"/>
                  <a:ext cx="1573768" cy="1573768"/>
                </a:xfrm>
                <a:prstGeom prst="blockArc">
                  <a:avLst>
                    <a:gd name="adj1" fmla="val 15714950"/>
                    <a:gd name="adj2" fmla="val 161138"/>
                    <a:gd name="adj3" fmla="val 9277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47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671874"/>
            <a:ext cx="9144000" cy="628500"/>
          </a:xfrm>
        </p:spPr>
        <p:txBody>
          <a:bodyPr/>
          <a:lstStyle/>
          <a:p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 이용자를 위한 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Web/App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6" name="Shape 529"/>
          <p:cNvGrpSpPr/>
          <p:nvPr/>
        </p:nvGrpSpPr>
        <p:grpSpPr>
          <a:xfrm>
            <a:off x="5581943" y="2374498"/>
            <a:ext cx="3096344" cy="817877"/>
            <a:chOff x="803640" y="3362835"/>
            <a:chExt cx="2059657" cy="817877"/>
          </a:xfrm>
        </p:grpSpPr>
        <p:sp>
          <p:nvSpPr>
            <p:cNvPr id="27" name="Shape 530"/>
            <p:cNvSpPr txBox="1"/>
            <p:nvPr/>
          </p:nvSpPr>
          <p:spPr>
            <a:xfrm>
              <a:off x="803640" y="3669786"/>
              <a:ext cx="2059657" cy="510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NFC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태그를 이용하여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발송자에게는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라이더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정보가 전송되어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주문 현황 조회가 가능하고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결제 시 자동으로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라이더에게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정산됨</a:t>
              </a:r>
              <a:r>
                <a:rPr lang="en-US" altLang="ko-KR" sz="1000" dirty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  <a:endParaRPr lang="en" sz="1000" dirty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</p:txBody>
        </p:sp>
        <p:sp>
          <p:nvSpPr>
            <p:cNvPr id="28" name="Shape 5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태그를 통해 간편하게 주문 정보 전송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36464" y="2473023"/>
            <a:ext cx="489749" cy="489749"/>
            <a:chOff x="5782571" y="3379292"/>
            <a:chExt cx="624015" cy="624015"/>
          </a:xfrm>
        </p:grpSpPr>
        <p:grpSp>
          <p:nvGrpSpPr>
            <p:cNvPr id="17" name="Shape 520"/>
            <p:cNvGrpSpPr/>
            <p:nvPr/>
          </p:nvGrpSpPr>
          <p:grpSpPr>
            <a:xfrm>
              <a:off x="5782571" y="3379292"/>
              <a:ext cx="624015" cy="624015"/>
              <a:chOff x="5364088" y="2787774"/>
              <a:chExt cx="914400" cy="914400"/>
            </a:xfrm>
          </p:grpSpPr>
          <p:sp>
            <p:nvSpPr>
              <p:cNvPr id="18" name="Shape 521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19" name="Shape 522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sp>
          <p:nvSpPr>
            <p:cNvPr id="35" name="Shape 851"/>
            <p:cNvSpPr/>
            <p:nvPr/>
          </p:nvSpPr>
          <p:spPr>
            <a:xfrm>
              <a:off x="6001941" y="3530986"/>
              <a:ext cx="185271" cy="32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05648"/>
                  </a:moveTo>
                  <a:cubicBezTo>
                    <a:pt x="55224" y="105648"/>
                    <a:pt x="51353" y="107884"/>
                    <a:pt x="51353" y="110644"/>
                  </a:cubicBezTo>
                  <a:cubicBezTo>
                    <a:pt x="51353" y="113403"/>
                    <a:pt x="55224" y="115640"/>
                    <a:pt x="59999" y="115640"/>
                  </a:cubicBezTo>
                  <a:cubicBezTo>
                    <a:pt x="64775" y="115640"/>
                    <a:pt x="68646" y="113403"/>
                    <a:pt x="68646" y="110644"/>
                  </a:cubicBezTo>
                  <a:cubicBezTo>
                    <a:pt x="68646" y="107884"/>
                    <a:pt x="64775" y="105648"/>
                    <a:pt x="59999" y="105648"/>
                  </a:cubicBezTo>
                  <a:close/>
                  <a:moveTo>
                    <a:pt x="9230" y="11966"/>
                  </a:moveTo>
                  <a:lnTo>
                    <a:pt x="9230" y="99976"/>
                  </a:lnTo>
                  <a:lnTo>
                    <a:pt x="110769" y="99976"/>
                  </a:lnTo>
                  <a:lnTo>
                    <a:pt x="110769" y="11966"/>
                  </a:lnTo>
                  <a:close/>
                  <a:moveTo>
                    <a:pt x="46155" y="3965"/>
                  </a:moveTo>
                  <a:cubicBezTo>
                    <a:pt x="44243" y="3965"/>
                    <a:pt x="42694" y="4861"/>
                    <a:pt x="42694" y="5965"/>
                  </a:cubicBezTo>
                  <a:cubicBezTo>
                    <a:pt x="42694" y="7070"/>
                    <a:pt x="44243" y="7965"/>
                    <a:pt x="46155" y="7965"/>
                  </a:cubicBezTo>
                  <a:lnTo>
                    <a:pt x="73844" y="7965"/>
                  </a:lnTo>
                  <a:cubicBezTo>
                    <a:pt x="75756" y="7965"/>
                    <a:pt x="77305" y="7070"/>
                    <a:pt x="77305" y="5965"/>
                  </a:cubicBezTo>
                  <a:cubicBezTo>
                    <a:pt x="77305" y="4861"/>
                    <a:pt x="75756" y="3965"/>
                    <a:pt x="73844" y="3965"/>
                  </a:cubicBezTo>
                  <a:close/>
                  <a:moveTo>
                    <a:pt x="20000" y="0"/>
                  </a:moveTo>
                  <a:lnTo>
                    <a:pt x="99999" y="0"/>
                  </a:lnTo>
                  <a:cubicBezTo>
                    <a:pt x="111045" y="0"/>
                    <a:pt x="119999" y="5174"/>
                    <a:pt x="119999" y="11557"/>
                  </a:cubicBezTo>
                  <a:lnTo>
                    <a:pt x="119999" y="108442"/>
                  </a:lnTo>
                  <a:cubicBezTo>
                    <a:pt x="119999" y="114825"/>
                    <a:pt x="111045" y="120000"/>
                    <a:pt x="99999" y="120000"/>
                  </a:cubicBezTo>
                  <a:lnTo>
                    <a:pt x="20000" y="120000"/>
                  </a:lnTo>
                  <a:cubicBezTo>
                    <a:pt x="8954" y="120000"/>
                    <a:pt x="0" y="114825"/>
                    <a:pt x="0" y="108442"/>
                  </a:cubicBezTo>
                  <a:lnTo>
                    <a:pt x="0" y="11557"/>
                  </a:lnTo>
                  <a:cubicBezTo>
                    <a:pt x="0" y="5174"/>
                    <a:pt x="8954" y="0"/>
                    <a:pt x="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42720" y="164184"/>
            <a:ext cx="4910747" cy="507747"/>
            <a:chOff x="-1968247" y="3085585"/>
            <a:chExt cx="4910747" cy="507747"/>
          </a:xfrm>
        </p:grpSpPr>
        <p:sp>
          <p:nvSpPr>
            <p:cNvPr id="30" name="Shape 135"/>
            <p:cNvSpPr txBox="1"/>
            <p:nvPr/>
          </p:nvSpPr>
          <p:spPr>
            <a:xfrm>
              <a:off x="-1377980" y="3171054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서비스 상세 정보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-1968247" y="3085585"/>
              <a:ext cx="507747" cy="507747"/>
              <a:chOff x="-1955547" y="3085585"/>
              <a:chExt cx="720080" cy="720080"/>
            </a:xfrm>
          </p:grpSpPr>
          <p:sp>
            <p:nvSpPr>
              <p:cNvPr id="32" name="Shape 121"/>
              <p:cNvSpPr/>
              <p:nvPr/>
            </p:nvSpPr>
            <p:spPr>
              <a:xfrm>
                <a:off x="-1955547" y="3085585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grpSp>
            <p:nvGrpSpPr>
              <p:cNvPr id="36" name="Shape 816"/>
              <p:cNvGrpSpPr/>
              <p:nvPr/>
            </p:nvGrpSpPr>
            <p:grpSpPr>
              <a:xfrm>
                <a:off x="-1739104" y="3294244"/>
                <a:ext cx="315533" cy="315533"/>
                <a:chOff x="1244285" y="137079"/>
                <a:chExt cx="3222887" cy="3222885"/>
              </a:xfrm>
              <a:solidFill>
                <a:srgbClr val="0070C0"/>
              </a:solidFill>
            </p:grpSpPr>
            <p:sp>
              <p:nvSpPr>
                <p:cNvPr id="37" name="Shape 817"/>
                <p:cNvSpPr/>
                <p:nvPr/>
              </p:nvSpPr>
              <p:spPr>
                <a:xfrm rot="-2700000">
                  <a:off x="3296344" y="1792669"/>
                  <a:ext cx="528220" cy="13211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38" name="Shape 818"/>
                <p:cNvSpPr/>
                <p:nvPr/>
              </p:nvSpPr>
              <p:spPr>
                <a:xfrm rot="8100000">
                  <a:off x="3909641" y="2915594"/>
                  <a:ext cx="528162" cy="30184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39" name="Shape 819"/>
                <p:cNvSpPr/>
                <p:nvPr/>
              </p:nvSpPr>
              <p:spPr>
                <a:xfrm>
                  <a:off x="1244285" y="137079"/>
                  <a:ext cx="2226071" cy="2226071"/>
                </a:xfrm>
                <a:prstGeom prst="donut">
                  <a:avLst>
                    <a:gd name="adj" fmla="val 11298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40" name="Shape 820"/>
                <p:cNvSpPr/>
                <p:nvPr/>
              </p:nvSpPr>
              <p:spPr>
                <a:xfrm>
                  <a:off x="1570436" y="463230"/>
                  <a:ext cx="1573768" cy="1573768"/>
                </a:xfrm>
                <a:prstGeom prst="blockArc">
                  <a:avLst>
                    <a:gd name="adj1" fmla="val 15714950"/>
                    <a:gd name="adj2" fmla="val 161138"/>
                    <a:gd name="adj3" fmla="val 9277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</p:grpSp>
        </p:grpSp>
      </p:grpSp>
      <p:grpSp>
        <p:nvGrpSpPr>
          <p:cNvPr id="50" name="Shape 523"/>
          <p:cNvGrpSpPr/>
          <p:nvPr/>
        </p:nvGrpSpPr>
        <p:grpSpPr>
          <a:xfrm>
            <a:off x="1343198" y="1525165"/>
            <a:ext cx="3096344" cy="657014"/>
            <a:chOff x="803640" y="3362835"/>
            <a:chExt cx="2059657" cy="657014"/>
          </a:xfrm>
        </p:grpSpPr>
        <p:sp>
          <p:nvSpPr>
            <p:cNvPr id="51" name="Shape 524"/>
            <p:cNvSpPr txBox="1"/>
            <p:nvPr/>
          </p:nvSpPr>
          <p:spPr>
            <a:xfrm>
              <a:off x="803640" y="3650743"/>
              <a:ext cx="2059657" cy="369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운전면허증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(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이미지 인식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),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차량번호를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입력받고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개인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/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음식점주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/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법인 고객으로 분류</a:t>
              </a:r>
              <a:endParaRPr lang="en-US" altLang="ko-KR" sz="1000" dirty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2" name="Shape 5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회원가입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2169" y="1615981"/>
            <a:ext cx="489749" cy="489749"/>
            <a:chOff x="242720" y="1575685"/>
            <a:chExt cx="624015" cy="624015"/>
          </a:xfrm>
        </p:grpSpPr>
        <p:grpSp>
          <p:nvGrpSpPr>
            <p:cNvPr id="54" name="그룹 53"/>
            <p:cNvGrpSpPr/>
            <p:nvPr/>
          </p:nvGrpSpPr>
          <p:grpSpPr>
            <a:xfrm>
              <a:off x="242720" y="1575685"/>
              <a:ext cx="624015" cy="624015"/>
              <a:chOff x="4715771" y="2058814"/>
              <a:chExt cx="624015" cy="624015"/>
            </a:xfrm>
          </p:grpSpPr>
          <p:sp>
            <p:nvSpPr>
              <p:cNvPr id="56" name="Shape 515"/>
              <p:cNvSpPr/>
              <p:nvPr/>
            </p:nvSpPr>
            <p:spPr>
              <a:xfrm>
                <a:off x="4715771" y="2058814"/>
                <a:ext cx="624015" cy="624015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57" name="Shape 516"/>
              <p:cNvSpPr/>
              <p:nvPr/>
            </p:nvSpPr>
            <p:spPr>
              <a:xfrm>
                <a:off x="4769791" y="2112834"/>
                <a:ext cx="515975" cy="515975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563" y="1699615"/>
              <a:ext cx="352964" cy="352964"/>
            </a:xfrm>
            <a:prstGeom prst="rect">
              <a:avLst/>
            </a:prstGeom>
          </p:spPr>
        </p:pic>
      </p:grpSp>
      <p:grpSp>
        <p:nvGrpSpPr>
          <p:cNvPr id="58" name="Shape 523"/>
          <p:cNvGrpSpPr/>
          <p:nvPr/>
        </p:nvGrpSpPr>
        <p:grpSpPr>
          <a:xfrm>
            <a:off x="1343198" y="3267790"/>
            <a:ext cx="3096344" cy="775574"/>
            <a:chOff x="803640" y="3362835"/>
            <a:chExt cx="2059657" cy="775574"/>
          </a:xfrm>
        </p:grpSpPr>
        <p:sp>
          <p:nvSpPr>
            <p:cNvPr id="59" name="Shape 524"/>
            <p:cNvSpPr txBox="1"/>
            <p:nvPr/>
          </p:nvSpPr>
          <p:spPr>
            <a:xfrm>
              <a:off x="803640" y="3650743"/>
              <a:ext cx="2059657" cy="487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배송기사님들의 배송 서비스에 대해 평점을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매기고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이 평점을 향후 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배송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매칭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빈도수에 반영 </a:t>
              </a:r>
              <a:endParaRPr lang="en-US" altLang="ko-KR" sz="1000" dirty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Shape 5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별점</a:t>
              </a: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관리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42168" y="2495015"/>
            <a:ext cx="489749" cy="489749"/>
            <a:chOff x="242720" y="3559266"/>
            <a:chExt cx="624015" cy="624015"/>
          </a:xfrm>
        </p:grpSpPr>
        <p:grpSp>
          <p:nvGrpSpPr>
            <p:cNvPr id="62" name="그룹 61"/>
            <p:cNvGrpSpPr/>
            <p:nvPr/>
          </p:nvGrpSpPr>
          <p:grpSpPr>
            <a:xfrm>
              <a:off x="242720" y="3559266"/>
              <a:ext cx="624015" cy="624015"/>
              <a:chOff x="4715771" y="2058814"/>
              <a:chExt cx="624015" cy="624015"/>
            </a:xfrm>
          </p:grpSpPr>
          <p:sp>
            <p:nvSpPr>
              <p:cNvPr id="64" name="Shape 515"/>
              <p:cNvSpPr/>
              <p:nvPr/>
            </p:nvSpPr>
            <p:spPr>
              <a:xfrm>
                <a:off x="4715771" y="2058814"/>
                <a:ext cx="624015" cy="624015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65" name="Shape 516"/>
              <p:cNvSpPr/>
              <p:nvPr/>
            </p:nvSpPr>
            <p:spPr>
              <a:xfrm>
                <a:off x="4769791" y="2112834"/>
                <a:ext cx="515975" cy="515975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3349" y="3704316"/>
              <a:ext cx="352964" cy="352964"/>
            </a:xfrm>
            <a:prstGeom prst="rect">
              <a:avLst/>
            </a:prstGeom>
          </p:spPr>
        </p:pic>
      </p:grpSp>
      <p:grpSp>
        <p:nvGrpSpPr>
          <p:cNvPr id="69" name="Shape 523"/>
          <p:cNvGrpSpPr/>
          <p:nvPr/>
        </p:nvGrpSpPr>
        <p:grpSpPr>
          <a:xfrm>
            <a:off x="5581943" y="1537317"/>
            <a:ext cx="3096344" cy="644862"/>
            <a:chOff x="803640" y="3362835"/>
            <a:chExt cx="2059657" cy="644862"/>
          </a:xfrm>
        </p:grpSpPr>
        <p:sp>
          <p:nvSpPr>
            <p:cNvPr id="70" name="Shape 524"/>
            <p:cNvSpPr txBox="1"/>
            <p:nvPr/>
          </p:nvSpPr>
          <p:spPr>
            <a:xfrm>
              <a:off x="803640" y="3650742"/>
              <a:ext cx="2059657" cy="356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현재 주문 현황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(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지도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배송기사 정보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)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및 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지금까지 주문했었던 주문 내용을 확인할 수 있음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1" name="Shape 5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주문 이력 확인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840762" y="1599557"/>
            <a:ext cx="489749" cy="489749"/>
            <a:chOff x="4833770" y="1611125"/>
            <a:chExt cx="624015" cy="624015"/>
          </a:xfrm>
        </p:grpSpPr>
        <p:grpSp>
          <p:nvGrpSpPr>
            <p:cNvPr id="73" name="그룹 72"/>
            <p:cNvGrpSpPr/>
            <p:nvPr/>
          </p:nvGrpSpPr>
          <p:grpSpPr>
            <a:xfrm>
              <a:off x="4833770" y="1611125"/>
              <a:ext cx="624015" cy="624015"/>
              <a:chOff x="4715771" y="2058814"/>
              <a:chExt cx="624015" cy="624015"/>
            </a:xfrm>
          </p:grpSpPr>
          <p:sp>
            <p:nvSpPr>
              <p:cNvPr id="75" name="Shape 515"/>
              <p:cNvSpPr/>
              <p:nvPr/>
            </p:nvSpPr>
            <p:spPr>
              <a:xfrm>
                <a:off x="4715771" y="2058814"/>
                <a:ext cx="624015" cy="624015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76" name="Shape 516"/>
              <p:cNvSpPr/>
              <p:nvPr/>
            </p:nvSpPr>
            <p:spPr>
              <a:xfrm>
                <a:off x="4769791" y="2112834"/>
                <a:ext cx="515975" cy="515975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66341" y="1743920"/>
              <a:ext cx="352964" cy="352964"/>
            </a:xfrm>
            <a:prstGeom prst="rect">
              <a:avLst/>
            </a:prstGeom>
          </p:spPr>
        </p:pic>
      </p:grpSp>
      <p:grpSp>
        <p:nvGrpSpPr>
          <p:cNvPr id="80" name="Shape 526"/>
          <p:cNvGrpSpPr/>
          <p:nvPr/>
        </p:nvGrpSpPr>
        <p:grpSpPr>
          <a:xfrm>
            <a:off x="1343198" y="4205651"/>
            <a:ext cx="3096344" cy="666004"/>
            <a:chOff x="803640" y="3362835"/>
            <a:chExt cx="2059657" cy="666004"/>
          </a:xfrm>
        </p:grpSpPr>
        <p:sp>
          <p:nvSpPr>
            <p:cNvPr id="81" name="Shape 527"/>
            <p:cNvSpPr txBox="1"/>
            <p:nvPr/>
          </p:nvSpPr>
          <p:spPr>
            <a:xfrm>
              <a:off x="803640" y="3629478"/>
              <a:ext cx="2059657" cy="399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buSzPct val="25000"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배송비가 규격화되고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가장 근거리의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라이더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위주로 매칭해주기 때문에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</a:t>
              </a:r>
              <a:r>
                <a:rPr lang="ko-KR" altLang="en-US" sz="1000" dirty="0" err="1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라이더</a:t>
              </a:r>
              <a:r>
                <a:rPr lang="ko-KR" altLang="en-US" sz="1000" dirty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</a:t>
              </a:r>
              <a:r>
                <a:rPr lang="ko-KR" altLang="en-US" sz="1000" dirty="0" err="1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매칭</a:t>
              </a:r>
              <a:r>
                <a:rPr lang="ko-KR" altLang="en-US" sz="1000" dirty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시간이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감소</a:t>
              </a:r>
              <a:endParaRPr lang="en" sz="1000" dirty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</p:txBody>
        </p:sp>
        <p:sp>
          <p:nvSpPr>
            <p:cNvPr id="82" name="Shape 5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빠른 </a:t>
              </a:r>
              <a:r>
                <a:rPr lang="ko-KR" altLang="en-US" sz="12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라이더</a:t>
              </a: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ko-KR" altLang="en-US" sz="12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매칭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835169" y="3407727"/>
            <a:ext cx="489749" cy="489749"/>
            <a:chOff x="4833770" y="3569569"/>
            <a:chExt cx="624015" cy="624015"/>
          </a:xfrm>
        </p:grpSpPr>
        <p:grpSp>
          <p:nvGrpSpPr>
            <p:cNvPr id="85" name="그룹 84"/>
            <p:cNvGrpSpPr/>
            <p:nvPr/>
          </p:nvGrpSpPr>
          <p:grpSpPr>
            <a:xfrm>
              <a:off x="4833770" y="3569569"/>
              <a:ext cx="624015" cy="624015"/>
              <a:chOff x="4715771" y="2058814"/>
              <a:chExt cx="624015" cy="624015"/>
            </a:xfrm>
          </p:grpSpPr>
          <p:sp>
            <p:nvSpPr>
              <p:cNvPr id="87" name="Shape 515"/>
              <p:cNvSpPr/>
              <p:nvPr/>
            </p:nvSpPr>
            <p:spPr>
              <a:xfrm>
                <a:off x="4715771" y="2058814"/>
                <a:ext cx="624015" cy="624015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88" name="Shape 516"/>
              <p:cNvSpPr/>
              <p:nvPr/>
            </p:nvSpPr>
            <p:spPr>
              <a:xfrm>
                <a:off x="4769791" y="2112834"/>
                <a:ext cx="515975" cy="515975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4487" y="3694791"/>
              <a:ext cx="352965" cy="352965"/>
            </a:xfrm>
            <a:prstGeom prst="rect">
              <a:avLst/>
            </a:prstGeom>
          </p:spPr>
        </p:pic>
      </p:grpSp>
      <p:grpSp>
        <p:nvGrpSpPr>
          <p:cNvPr id="89" name="Shape 526"/>
          <p:cNvGrpSpPr/>
          <p:nvPr/>
        </p:nvGrpSpPr>
        <p:grpSpPr>
          <a:xfrm>
            <a:off x="5581943" y="3320399"/>
            <a:ext cx="3096344" cy="912974"/>
            <a:chOff x="803640" y="3362835"/>
            <a:chExt cx="2059657" cy="912974"/>
          </a:xfrm>
        </p:grpSpPr>
        <p:sp>
          <p:nvSpPr>
            <p:cNvPr id="90" name="Shape 527"/>
            <p:cNvSpPr txBox="1"/>
            <p:nvPr/>
          </p:nvSpPr>
          <p:spPr>
            <a:xfrm>
              <a:off x="803640" y="3629478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buSzPct val="25000"/>
              </a:pP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-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고객의 문의에 대한 응답 자동화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  <a:p>
              <a:pPr lvl="0">
                <a:buSzPct val="25000"/>
              </a:pP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-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배송이 지연되면 배송 지연 사유를 고객에게 안내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</p:txBody>
        </p:sp>
        <p:sp>
          <p:nvSpPr>
            <p:cNvPr id="91" name="Shape 5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A.I </a:t>
              </a:r>
              <a:r>
                <a:rPr lang="ko-KR" altLang="en-US" sz="12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챗봇으로</a:t>
              </a: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자동 고객관리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6" name="Shape 523"/>
          <p:cNvGrpSpPr/>
          <p:nvPr/>
        </p:nvGrpSpPr>
        <p:grpSpPr>
          <a:xfrm>
            <a:off x="1343198" y="2375623"/>
            <a:ext cx="3096344" cy="838155"/>
            <a:chOff x="803640" y="3362835"/>
            <a:chExt cx="2059657" cy="934238"/>
          </a:xfrm>
        </p:grpSpPr>
        <p:sp>
          <p:nvSpPr>
            <p:cNvPr id="67" name="Shape 524"/>
            <p:cNvSpPr txBox="1"/>
            <p:nvPr/>
          </p:nvSpPr>
          <p:spPr>
            <a:xfrm>
              <a:off x="803640" y="365074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-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전화로만 가능하던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퀵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배송 신청을 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   인터넷과 </a:t>
              </a:r>
              <a:r>
                <a:rPr lang="ko-KR" altLang="en-US" sz="1000" dirty="0" err="1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모바일에서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 쉽게 신청 가능</a:t>
              </a:r>
              <a:endParaRPr lang="en-US" altLang="ko-KR" sz="1000" dirty="0" smtClean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-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긴급배송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/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일반배송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예약배송</a:t>
              </a:r>
              <a:r>
                <a:rPr lang="en-US" altLang="ko-KR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, </a:t>
              </a:r>
              <a:r>
                <a:rPr lang="ko-KR" altLang="en-US" sz="1000" dirty="0" smtClean="0">
                  <a:solidFill>
                    <a:srgbClr val="3F3F3F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sym typeface="Arial"/>
                </a:rPr>
                <a:t>대량배송 가능</a:t>
              </a:r>
              <a:endParaRPr lang="en" sz="1000" dirty="0">
                <a:solidFill>
                  <a:srgbClr val="3F3F3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sym typeface="Arial"/>
              </a:endParaRPr>
            </a:p>
          </p:txBody>
        </p:sp>
        <p:sp>
          <p:nvSpPr>
            <p:cNvPr id="68" name="Shape 5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퀵</a:t>
              </a:r>
              <a:r>
                <a:rPr lang="ko-KR" altLang="en-US" sz="12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주문하기</a:t>
              </a:r>
              <a:endParaRPr lang="en" sz="12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6319" y="4293779"/>
            <a:ext cx="489749" cy="489749"/>
            <a:chOff x="386295" y="4315211"/>
            <a:chExt cx="489749" cy="489749"/>
          </a:xfrm>
        </p:grpSpPr>
        <p:sp>
          <p:nvSpPr>
            <p:cNvPr id="99" name="Shape 521"/>
            <p:cNvSpPr/>
            <p:nvPr/>
          </p:nvSpPr>
          <p:spPr>
            <a:xfrm>
              <a:off x="386295" y="4315211"/>
              <a:ext cx="489749" cy="48974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072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100" name="Shape 522"/>
            <p:cNvSpPr/>
            <p:nvPr/>
          </p:nvSpPr>
          <p:spPr>
            <a:xfrm>
              <a:off x="428692" y="4357608"/>
              <a:ext cx="404956" cy="404956"/>
            </a:xfrm>
            <a:prstGeom prst="ellipse">
              <a:avLst/>
            </a:prstGeom>
            <a:solidFill>
              <a:srgbClr val="0072C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83" name="Shape 971"/>
            <p:cNvSpPr/>
            <p:nvPr/>
          </p:nvSpPr>
          <p:spPr>
            <a:xfrm rot="2160000">
              <a:off x="503701" y="4417621"/>
              <a:ext cx="261858" cy="2825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69" y="38348"/>
                  </a:moveTo>
                  <a:cubicBezTo>
                    <a:pt x="22140" y="51363"/>
                    <a:pt x="17855" y="76437"/>
                    <a:pt x="31898" y="94351"/>
                  </a:cubicBezTo>
                  <a:cubicBezTo>
                    <a:pt x="45942" y="112265"/>
                    <a:pt x="72996" y="116236"/>
                    <a:pt x="92325" y="103221"/>
                  </a:cubicBezTo>
                  <a:cubicBezTo>
                    <a:pt x="111654" y="90205"/>
                    <a:pt x="115939" y="65132"/>
                    <a:pt x="101896" y="47218"/>
                  </a:cubicBezTo>
                  <a:cubicBezTo>
                    <a:pt x="87912" y="29379"/>
                    <a:pt x="61028" y="25366"/>
                    <a:pt x="41724" y="38194"/>
                  </a:cubicBezTo>
                  <a:lnTo>
                    <a:pt x="68340" y="65798"/>
                  </a:lnTo>
                  <a:cubicBezTo>
                    <a:pt x="70054" y="65924"/>
                    <a:pt x="71681" y="66739"/>
                    <a:pt x="72771" y="68130"/>
                  </a:cubicBezTo>
                  <a:cubicBezTo>
                    <a:pt x="74822" y="70746"/>
                    <a:pt x="74196" y="74408"/>
                    <a:pt x="71373" y="76309"/>
                  </a:cubicBezTo>
                  <a:cubicBezTo>
                    <a:pt x="68550" y="78210"/>
                    <a:pt x="64598" y="77630"/>
                    <a:pt x="62547" y="75014"/>
                  </a:cubicBezTo>
                  <a:cubicBezTo>
                    <a:pt x="61366" y="73507"/>
                    <a:pt x="61073" y="71654"/>
                    <a:pt x="61671" y="70014"/>
                  </a:cubicBezTo>
                  <a:lnTo>
                    <a:pt x="41688" y="38215"/>
                  </a:lnTo>
                  <a:cubicBezTo>
                    <a:pt x="41610" y="38253"/>
                    <a:pt x="41540" y="38300"/>
                    <a:pt x="41469" y="38348"/>
                  </a:cubicBezTo>
                  <a:close/>
                  <a:moveTo>
                    <a:pt x="17110" y="7275"/>
                  </a:moveTo>
                  <a:cubicBezTo>
                    <a:pt x="9801" y="12196"/>
                    <a:pt x="8181" y="21677"/>
                    <a:pt x="13491" y="28450"/>
                  </a:cubicBezTo>
                  <a:cubicBezTo>
                    <a:pt x="17233" y="33224"/>
                    <a:pt x="23418" y="35379"/>
                    <a:pt x="29291" y="34448"/>
                  </a:cubicBezTo>
                  <a:lnTo>
                    <a:pt x="24412" y="28224"/>
                  </a:lnTo>
                  <a:lnTo>
                    <a:pt x="23186" y="29050"/>
                  </a:lnTo>
                  <a:cubicBezTo>
                    <a:pt x="21884" y="29926"/>
                    <a:pt x="20063" y="29659"/>
                    <a:pt x="19117" y="28452"/>
                  </a:cubicBezTo>
                  <a:lnTo>
                    <a:pt x="14994" y="23193"/>
                  </a:lnTo>
                  <a:cubicBezTo>
                    <a:pt x="14048" y="21987"/>
                    <a:pt x="14337" y="20298"/>
                    <a:pt x="15638" y="19422"/>
                  </a:cubicBezTo>
                  <a:lnTo>
                    <a:pt x="30030" y="9731"/>
                  </a:lnTo>
                  <a:cubicBezTo>
                    <a:pt x="31332" y="8855"/>
                    <a:pt x="33153" y="9122"/>
                    <a:pt x="34099" y="10328"/>
                  </a:cubicBezTo>
                  <a:lnTo>
                    <a:pt x="38222" y="15588"/>
                  </a:lnTo>
                  <a:cubicBezTo>
                    <a:pt x="39167" y="16794"/>
                    <a:pt x="38879" y="18483"/>
                    <a:pt x="37578" y="19359"/>
                  </a:cubicBezTo>
                  <a:lnTo>
                    <a:pt x="36351" y="20185"/>
                  </a:lnTo>
                  <a:lnTo>
                    <a:pt x="41231" y="26409"/>
                  </a:lnTo>
                  <a:cubicBezTo>
                    <a:pt x="44001" y="21520"/>
                    <a:pt x="43700" y="15402"/>
                    <a:pt x="39958" y="10629"/>
                  </a:cubicBezTo>
                  <a:cubicBezTo>
                    <a:pt x="34648" y="3855"/>
                    <a:pt x="24419" y="2353"/>
                    <a:pt x="17110" y="7275"/>
                  </a:cubicBezTo>
                  <a:close/>
                  <a:moveTo>
                    <a:pt x="14333" y="3732"/>
                  </a:moveTo>
                  <a:cubicBezTo>
                    <a:pt x="23753" y="-2609"/>
                    <a:pt x="36937" y="-674"/>
                    <a:pt x="43780" y="8055"/>
                  </a:cubicBezTo>
                  <a:cubicBezTo>
                    <a:pt x="47834" y="13226"/>
                    <a:pt x="48754" y="19621"/>
                    <a:pt x="46826" y="25273"/>
                  </a:cubicBezTo>
                  <a:cubicBezTo>
                    <a:pt x="49359" y="24249"/>
                    <a:pt x="51970" y="23475"/>
                    <a:pt x="54615" y="22905"/>
                  </a:cubicBezTo>
                  <a:lnTo>
                    <a:pt x="54615" y="17313"/>
                  </a:lnTo>
                  <a:lnTo>
                    <a:pt x="54330" y="17313"/>
                  </a:lnTo>
                  <a:cubicBezTo>
                    <a:pt x="52790" y="17313"/>
                    <a:pt x="51542" y="16156"/>
                    <a:pt x="51542" y="14729"/>
                  </a:cubicBezTo>
                  <a:lnTo>
                    <a:pt x="51542" y="8507"/>
                  </a:lnTo>
                  <a:cubicBezTo>
                    <a:pt x="51542" y="7793"/>
                    <a:pt x="51854" y="7147"/>
                    <a:pt x="52359" y="6680"/>
                  </a:cubicBezTo>
                  <a:cubicBezTo>
                    <a:pt x="52863" y="6212"/>
                    <a:pt x="53560" y="5923"/>
                    <a:pt x="54330" y="5923"/>
                  </a:cubicBezTo>
                  <a:lnTo>
                    <a:pt x="65141" y="5923"/>
                  </a:lnTo>
                  <a:cubicBezTo>
                    <a:pt x="66680" y="5923"/>
                    <a:pt x="67929" y="7080"/>
                    <a:pt x="67929" y="8507"/>
                  </a:cubicBezTo>
                  <a:lnTo>
                    <a:pt x="67929" y="14729"/>
                  </a:lnTo>
                  <a:cubicBezTo>
                    <a:pt x="67929" y="16156"/>
                    <a:pt x="66680" y="17313"/>
                    <a:pt x="65141" y="17313"/>
                  </a:cubicBezTo>
                  <a:lnTo>
                    <a:pt x="64855" y="17313"/>
                  </a:lnTo>
                  <a:lnTo>
                    <a:pt x="64855" y="21611"/>
                  </a:lnTo>
                  <a:cubicBezTo>
                    <a:pt x="81951" y="21009"/>
                    <a:pt x="99044" y="28067"/>
                    <a:pt x="109855" y="41858"/>
                  </a:cubicBezTo>
                  <a:cubicBezTo>
                    <a:pt x="127092" y="63846"/>
                    <a:pt x="121833" y="94622"/>
                    <a:pt x="98108" y="110597"/>
                  </a:cubicBezTo>
                  <a:cubicBezTo>
                    <a:pt x="74383" y="126573"/>
                    <a:pt x="41176" y="121698"/>
                    <a:pt x="23939" y="99710"/>
                  </a:cubicBezTo>
                  <a:cubicBezTo>
                    <a:pt x="13286" y="86121"/>
                    <a:pt x="11226" y="69174"/>
                    <a:pt x="16830" y="54448"/>
                  </a:cubicBezTo>
                  <a:lnTo>
                    <a:pt x="11904" y="52938"/>
                  </a:lnTo>
                  <a:lnTo>
                    <a:pt x="11810" y="53201"/>
                  </a:lnTo>
                  <a:cubicBezTo>
                    <a:pt x="11327" y="54556"/>
                    <a:pt x="9750" y="55291"/>
                    <a:pt x="8288" y="54844"/>
                  </a:cubicBezTo>
                  <a:lnTo>
                    <a:pt x="1913" y="52891"/>
                  </a:lnTo>
                  <a:cubicBezTo>
                    <a:pt x="451" y="52443"/>
                    <a:pt x="-341" y="50981"/>
                    <a:pt x="141" y="49626"/>
                  </a:cubicBezTo>
                  <a:lnTo>
                    <a:pt x="3534" y="40114"/>
                  </a:lnTo>
                  <a:cubicBezTo>
                    <a:pt x="3776" y="39436"/>
                    <a:pt x="4291" y="38914"/>
                    <a:pt x="4928" y="38616"/>
                  </a:cubicBezTo>
                  <a:cubicBezTo>
                    <a:pt x="5565" y="38319"/>
                    <a:pt x="6325" y="38247"/>
                    <a:pt x="7056" y="38471"/>
                  </a:cubicBezTo>
                  <a:lnTo>
                    <a:pt x="13431" y="40424"/>
                  </a:lnTo>
                  <a:cubicBezTo>
                    <a:pt x="14893" y="40872"/>
                    <a:pt x="15686" y="42334"/>
                    <a:pt x="15203" y="43688"/>
                  </a:cubicBezTo>
                  <a:lnTo>
                    <a:pt x="15118" y="43927"/>
                  </a:lnTo>
                  <a:lnTo>
                    <a:pt x="21172" y="45782"/>
                  </a:lnTo>
                  <a:cubicBezTo>
                    <a:pt x="22660" y="43400"/>
                    <a:pt x="24394" y="41131"/>
                    <a:pt x="26396" y="39030"/>
                  </a:cubicBezTo>
                  <a:cubicBezTo>
                    <a:pt x="20001" y="38982"/>
                    <a:pt x="13723" y="36195"/>
                    <a:pt x="9669" y="31024"/>
                  </a:cubicBezTo>
                  <a:cubicBezTo>
                    <a:pt x="2825" y="22294"/>
                    <a:pt x="4914" y="10075"/>
                    <a:pt x="14333" y="37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6173" y="3401292"/>
            <a:ext cx="489749" cy="489749"/>
            <a:chOff x="4848367" y="4352604"/>
            <a:chExt cx="489749" cy="489749"/>
          </a:xfrm>
        </p:grpSpPr>
        <p:sp>
          <p:nvSpPr>
            <p:cNvPr id="101" name="Shape 521"/>
            <p:cNvSpPr/>
            <p:nvPr/>
          </p:nvSpPr>
          <p:spPr>
            <a:xfrm>
              <a:off x="4848367" y="4352604"/>
              <a:ext cx="489749" cy="48974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072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102" name="Shape 522"/>
            <p:cNvSpPr/>
            <p:nvPr/>
          </p:nvSpPr>
          <p:spPr>
            <a:xfrm>
              <a:off x="4890764" y="4395001"/>
              <a:ext cx="404956" cy="404956"/>
            </a:xfrm>
            <a:prstGeom prst="ellipse">
              <a:avLst/>
            </a:prstGeom>
            <a:solidFill>
              <a:srgbClr val="0072C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54731" y="4452574"/>
              <a:ext cx="277019" cy="277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727" r="31727"/>
          <a:stretch/>
        </p:blipFill>
        <p:spPr>
          <a:xfrm>
            <a:off x="5332704" y="0"/>
            <a:ext cx="333862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181411" y="1174346"/>
            <a:ext cx="4512083" cy="12996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sz="28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실시간 배송 현황 확인 서비스</a:t>
            </a:r>
            <a:endParaRPr lang="en" sz="2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95340" y="2490134"/>
            <a:ext cx="4237620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6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기사의 실시간 위치를 파악할 수 있어</a:t>
            </a:r>
            <a:endParaRPr lang="en-US" altLang="ko-KR" sz="16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정확한 배송 시간 인지 가능</a:t>
            </a:r>
            <a:endParaRPr lang="en-US" altLang="ko-KR" sz="16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altLang="ko-KR" sz="16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6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 기사 정보를 통해 안심하고 수령 가능</a:t>
            </a:r>
            <a:endParaRPr lang="en-US" altLang="ko-KR" sz="16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7234"/>
          <a:stretch/>
        </p:blipFill>
        <p:spPr>
          <a:xfrm>
            <a:off x="5332704" y="0"/>
            <a:ext cx="3338624" cy="5143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22605" y="354419"/>
            <a:ext cx="793897" cy="3448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2720" y="164184"/>
            <a:ext cx="4910747" cy="507747"/>
            <a:chOff x="-1968247" y="3085585"/>
            <a:chExt cx="4910747" cy="507747"/>
          </a:xfrm>
        </p:grpSpPr>
        <p:sp>
          <p:nvSpPr>
            <p:cNvPr id="8" name="Shape 135"/>
            <p:cNvSpPr txBox="1"/>
            <p:nvPr/>
          </p:nvSpPr>
          <p:spPr>
            <a:xfrm>
              <a:off x="-1377980" y="3171054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서비스 상세 정보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968247" y="3085585"/>
              <a:ext cx="507747" cy="507747"/>
              <a:chOff x="-1955547" y="3085585"/>
              <a:chExt cx="720080" cy="720080"/>
            </a:xfrm>
          </p:grpSpPr>
          <p:sp>
            <p:nvSpPr>
              <p:cNvPr id="10" name="Shape 121"/>
              <p:cNvSpPr/>
              <p:nvPr/>
            </p:nvSpPr>
            <p:spPr>
              <a:xfrm>
                <a:off x="-1955547" y="3085585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grpSp>
            <p:nvGrpSpPr>
              <p:cNvPr id="11" name="Shape 816"/>
              <p:cNvGrpSpPr/>
              <p:nvPr/>
            </p:nvGrpSpPr>
            <p:grpSpPr>
              <a:xfrm>
                <a:off x="-1739104" y="3294244"/>
                <a:ext cx="315533" cy="315533"/>
                <a:chOff x="1244285" y="137079"/>
                <a:chExt cx="3222887" cy="3222885"/>
              </a:xfrm>
              <a:solidFill>
                <a:srgbClr val="0070C0"/>
              </a:solidFill>
            </p:grpSpPr>
            <p:sp>
              <p:nvSpPr>
                <p:cNvPr id="12" name="Shape 817"/>
                <p:cNvSpPr/>
                <p:nvPr/>
              </p:nvSpPr>
              <p:spPr>
                <a:xfrm rot="-2700000">
                  <a:off x="3296344" y="1792669"/>
                  <a:ext cx="528220" cy="13211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13" name="Shape 818"/>
                <p:cNvSpPr/>
                <p:nvPr/>
              </p:nvSpPr>
              <p:spPr>
                <a:xfrm rot="8100000">
                  <a:off x="3909641" y="2915594"/>
                  <a:ext cx="528162" cy="30184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lt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14" name="Shape 819"/>
                <p:cNvSpPr/>
                <p:nvPr/>
              </p:nvSpPr>
              <p:spPr>
                <a:xfrm>
                  <a:off x="1244285" y="137079"/>
                  <a:ext cx="2226071" cy="2226071"/>
                </a:xfrm>
                <a:prstGeom prst="donut">
                  <a:avLst>
                    <a:gd name="adj" fmla="val 11298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  <p:sp>
              <p:nvSpPr>
                <p:cNvPr id="15" name="Shape 820"/>
                <p:cNvSpPr/>
                <p:nvPr/>
              </p:nvSpPr>
              <p:spPr>
                <a:xfrm>
                  <a:off x="1570436" y="463230"/>
                  <a:ext cx="1573768" cy="1573768"/>
                </a:xfrm>
                <a:prstGeom prst="blockArc">
                  <a:avLst>
                    <a:gd name="adj1" fmla="val 15714950"/>
                    <a:gd name="adj2" fmla="val 161138"/>
                    <a:gd name="adj3" fmla="val 9277"/>
                  </a:avLst>
                </a:prstGeom>
                <a:grpFill/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chemeClr val="dk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953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3923928" y="2364110"/>
            <a:ext cx="5220072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기술적 요소</a:t>
            </a:r>
            <a:endParaRPr lang="en" sz="3600" b="0" i="0" u="none" strike="noStrike" cap="none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7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 rot="8100000">
            <a:off x="4114799" y="1753016"/>
            <a:ext cx="914400" cy="9144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0" y="60000"/>
                </a:lnTo>
                <a:lnTo>
                  <a:pt x="0" y="59999"/>
                </a:lnTo>
                <a:cubicBezTo>
                  <a:pt x="0" y="26862"/>
                  <a:pt x="26862" y="0"/>
                  <a:pt x="60000" y="0"/>
                </a:cubicBezTo>
                <a:lnTo>
                  <a:pt x="120000" y="0"/>
                </a:lnTo>
                <a:lnTo>
                  <a:pt x="120000" y="59999"/>
                </a:lnTo>
                <a:cubicBezTo>
                  <a:pt x="120000" y="59999"/>
                  <a:pt x="120000" y="59999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lose/>
              </a:path>
            </a:pathLst>
          </a:custGeom>
          <a:noFill/>
          <a:ln w="63500" cap="flat" cmpd="sng">
            <a:solidFill>
              <a:srgbClr val="0072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 rot="2700000">
            <a:off x="3321218" y="2509723"/>
            <a:ext cx="914400" cy="9144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0" y="60000"/>
                </a:lnTo>
                <a:lnTo>
                  <a:pt x="0" y="59999"/>
                </a:lnTo>
                <a:cubicBezTo>
                  <a:pt x="0" y="26862"/>
                  <a:pt x="26862" y="0"/>
                  <a:pt x="60000" y="0"/>
                </a:cubicBezTo>
                <a:lnTo>
                  <a:pt x="120000" y="0"/>
                </a:lnTo>
                <a:lnTo>
                  <a:pt x="120000" y="59999"/>
                </a:lnTo>
                <a:cubicBezTo>
                  <a:pt x="120000" y="59999"/>
                  <a:pt x="120000" y="59999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lose/>
              </a:path>
            </a:pathLst>
          </a:custGeom>
          <a:noFill/>
          <a:ln w="63500" cap="flat" cmpd="sng">
            <a:solidFill>
              <a:srgbClr val="0072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30" name="Shape 630"/>
          <p:cNvSpPr/>
          <p:nvPr/>
        </p:nvSpPr>
        <p:spPr>
          <a:xfrm rot="-2700000">
            <a:off x="4114799" y="3265184"/>
            <a:ext cx="914400" cy="9144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0" y="60000"/>
                </a:lnTo>
                <a:lnTo>
                  <a:pt x="0" y="59999"/>
                </a:lnTo>
                <a:cubicBezTo>
                  <a:pt x="0" y="26862"/>
                  <a:pt x="26862" y="0"/>
                  <a:pt x="60000" y="0"/>
                </a:cubicBezTo>
                <a:lnTo>
                  <a:pt x="120000" y="0"/>
                </a:lnTo>
                <a:lnTo>
                  <a:pt x="120000" y="59999"/>
                </a:lnTo>
                <a:cubicBezTo>
                  <a:pt x="120000" y="59999"/>
                  <a:pt x="120000" y="59999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lose/>
              </a:path>
            </a:pathLst>
          </a:custGeom>
          <a:noFill/>
          <a:ln w="63500" cap="flat" cmpd="sng">
            <a:solidFill>
              <a:srgbClr val="0072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631" name="Shape 631"/>
          <p:cNvSpPr/>
          <p:nvPr/>
        </p:nvSpPr>
        <p:spPr>
          <a:xfrm rot="2700000">
            <a:off x="4908380" y="2509723"/>
            <a:ext cx="914400" cy="9144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0" y="60000"/>
                </a:lnTo>
                <a:lnTo>
                  <a:pt x="0" y="59999"/>
                </a:lnTo>
                <a:cubicBezTo>
                  <a:pt x="0" y="26862"/>
                  <a:pt x="26862" y="0"/>
                  <a:pt x="60000" y="0"/>
                </a:cubicBezTo>
                <a:lnTo>
                  <a:pt x="120000" y="0"/>
                </a:lnTo>
                <a:lnTo>
                  <a:pt x="120000" y="59999"/>
                </a:lnTo>
                <a:cubicBezTo>
                  <a:pt x="120000" y="59999"/>
                  <a:pt x="120000" y="59999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lose/>
              </a:path>
            </a:pathLst>
          </a:custGeom>
          <a:noFill/>
          <a:ln w="63500" cap="flat" cmpd="sng">
            <a:solidFill>
              <a:srgbClr val="0072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grpSp>
        <p:nvGrpSpPr>
          <p:cNvPr id="636" name="Shape 636"/>
          <p:cNvGrpSpPr/>
          <p:nvPr/>
        </p:nvGrpSpPr>
        <p:grpSpPr>
          <a:xfrm>
            <a:off x="5218576" y="1517689"/>
            <a:ext cx="3782549" cy="802655"/>
            <a:chOff x="803639" y="3362835"/>
            <a:chExt cx="2577293" cy="802655"/>
          </a:xfrm>
        </p:grpSpPr>
        <p:sp>
          <p:nvSpPr>
            <p:cNvPr id="637" name="Shape 637"/>
            <p:cNvSpPr txBox="1"/>
            <p:nvPr/>
          </p:nvSpPr>
          <p:spPr>
            <a:xfrm>
              <a:off x="803639" y="3664919"/>
              <a:ext cx="2577293" cy="5005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API.AI / MindMap.AI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에서 제공하는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챗봇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빌더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적용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배차를 제외한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기존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퀵사의</a:t>
              </a:r>
              <a:r>
                <a:rPr lang="ko-KR" altLang="en-US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콜센터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업무를 대체</a:t>
              </a:r>
              <a:endParaRPr lang="en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Chatbot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576732" y="3474736"/>
            <a:ext cx="3481539" cy="955503"/>
            <a:chOff x="803640" y="3362835"/>
            <a:chExt cx="2152402" cy="955503"/>
          </a:xfrm>
        </p:grpSpPr>
        <p:sp>
          <p:nvSpPr>
            <p:cNvPr id="640" name="Shape 640"/>
            <p:cNvSpPr txBox="1"/>
            <p:nvPr/>
          </p:nvSpPr>
          <p:spPr>
            <a:xfrm>
              <a:off x="803640" y="3672007"/>
              <a:ext cx="21524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Daum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지도 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API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를 통한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배송지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/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라이더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위치 확인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기상청 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XML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을 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parsing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하여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해당 지역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날씨 정보 수집 및 활용</a:t>
              </a:r>
              <a:endParaRPr lang="en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날씨 정보 활용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5727" y="3698393"/>
            <a:ext cx="3887654" cy="934238"/>
            <a:chOff x="214391" y="3362835"/>
            <a:chExt cx="2648907" cy="934238"/>
          </a:xfrm>
        </p:grpSpPr>
        <p:sp>
          <p:nvSpPr>
            <p:cNvPr id="643" name="Shape 643"/>
            <p:cNvSpPr txBox="1"/>
            <p:nvPr/>
          </p:nvSpPr>
          <p:spPr>
            <a:xfrm>
              <a:off x="214391" y="3650742"/>
              <a:ext cx="26489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위치 정보 뿐 아니라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라이더의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운행 시간을 통해 피로도를 고려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균등 분배 알고리즘 개발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err="1" smtClean="0">
                  <a:solidFill>
                    <a:srgbClr val="BFBFB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머신러닝을</a:t>
              </a:r>
              <a:r>
                <a:rPr lang="ko-KR" altLang="en-US" sz="1200" dirty="0" smtClean="0">
                  <a:solidFill>
                    <a:srgbClr val="BFBFB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통해 </a:t>
              </a:r>
              <a:r>
                <a:rPr lang="ko-KR" altLang="en-US" sz="1200" dirty="0" err="1" smtClean="0">
                  <a:solidFill>
                    <a:srgbClr val="BFBFB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라이더가</a:t>
              </a:r>
              <a:r>
                <a:rPr lang="ko-KR" altLang="en-US" sz="1200" dirty="0" smtClean="0">
                  <a:solidFill>
                    <a:srgbClr val="BFBFB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선호하는 주문 위주로 배차</a:t>
              </a:r>
              <a:endParaRPr lang="en" sz="1200" dirty="0">
                <a:solidFill>
                  <a:srgbClr val="BFBFB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스마트 배차 </a:t>
              </a: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알고리즘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2510" y="1739553"/>
            <a:ext cx="3367775" cy="941326"/>
            <a:chOff x="568617" y="3362835"/>
            <a:chExt cx="2294680" cy="941326"/>
          </a:xfrm>
        </p:grpSpPr>
        <p:sp>
          <p:nvSpPr>
            <p:cNvPr id="646" name="Shape 646"/>
            <p:cNvSpPr txBox="1"/>
            <p:nvPr/>
          </p:nvSpPr>
          <p:spPr>
            <a:xfrm>
              <a:off x="568617" y="3657830"/>
              <a:ext cx="22946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Amazon EC2 Server/RDS Oracle Engine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을 </a:t>
              </a:r>
              <a:endParaRPr lang="en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활용한 기사 정보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배송 내역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정산 내역 </a:t>
              </a:r>
              <a:r>
                <a:rPr lang="ko-KR" altLang="en-US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등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관리</a:t>
              </a:r>
              <a:r>
                <a:rPr lang="en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   </a:t>
              </a:r>
              <a:endParaRPr lang="en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AWS </a:t>
              </a: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이용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sp>
        <p:nvSpPr>
          <p:cNvPr id="24" name="Shape 905"/>
          <p:cNvSpPr/>
          <p:nvPr/>
        </p:nvSpPr>
        <p:spPr>
          <a:xfrm rot="-2700000">
            <a:off x="5161405" y="2742962"/>
            <a:ext cx="408351" cy="4147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75" y="3429287"/>
            <a:ext cx="538212" cy="538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25" y="1843549"/>
            <a:ext cx="650948" cy="650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42" y="2659329"/>
            <a:ext cx="583952" cy="58395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55997" y="169355"/>
            <a:ext cx="4898047" cy="507747"/>
            <a:chOff x="-1955547" y="4145142"/>
            <a:chExt cx="4898047" cy="507747"/>
          </a:xfrm>
        </p:grpSpPr>
        <p:grpSp>
          <p:nvGrpSpPr>
            <p:cNvPr id="25" name="그룹 24"/>
            <p:cNvGrpSpPr/>
            <p:nvPr/>
          </p:nvGrpSpPr>
          <p:grpSpPr>
            <a:xfrm>
              <a:off x="-1955547" y="4145142"/>
              <a:ext cx="507747" cy="507747"/>
              <a:chOff x="-1955547" y="4145142"/>
              <a:chExt cx="720080" cy="720080"/>
            </a:xfrm>
          </p:grpSpPr>
          <p:sp>
            <p:nvSpPr>
              <p:cNvPr id="27" name="Shape 122"/>
              <p:cNvSpPr/>
              <p:nvPr/>
            </p:nvSpPr>
            <p:spPr>
              <a:xfrm>
                <a:off x="-1955547" y="4145142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28" name="Shape 126"/>
              <p:cNvSpPr/>
              <p:nvPr/>
            </p:nvSpPr>
            <p:spPr>
              <a:xfrm>
                <a:off x="-1762421" y="4331656"/>
                <a:ext cx="344177" cy="34705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274" y="39473"/>
                    </a:moveTo>
                    <a:cubicBezTo>
                      <a:pt x="53599" y="36371"/>
                      <a:pt x="41599" y="43242"/>
                      <a:pt x="38470" y="54820"/>
                    </a:cubicBezTo>
                    <a:cubicBezTo>
                      <a:pt x="35342" y="66398"/>
                      <a:pt x="42270" y="78299"/>
                      <a:pt x="53945" y="81402"/>
                    </a:cubicBezTo>
                    <a:cubicBezTo>
                      <a:pt x="65620" y="84504"/>
                      <a:pt x="77621" y="77633"/>
                      <a:pt x="80749" y="66055"/>
                    </a:cubicBezTo>
                    <a:cubicBezTo>
                      <a:pt x="83877" y="54477"/>
                      <a:pt x="76949" y="42576"/>
                      <a:pt x="65274" y="39473"/>
                    </a:cubicBezTo>
                    <a:close/>
                    <a:moveTo>
                      <a:pt x="69168" y="25060"/>
                    </a:moveTo>
                    <a:cubicBezTo>
                      <a:pt x="88870" y="30296"/>
                      <a:pt x="100561" y="50379"/>
                      <a:pt x="95282" y="69917"/>
                    </a:cubicBezTo>
                    <a:cubicBezTo>
                      <a:pt x="90003" y="89455"/>
                      <a:pt x="69753" y="101050"/>
                      <a:pt x="50051" y="95815"/>
                    </a:cubicBezTo>
                    <a:cubicBezTo>
                      <a:pt x="30350" y="90579"/>
                      <a:pt x="18658" y="70496"/>
                      <a:pt x="23937" y="50958"/>
                    </a:cubicBezTo>
                    <a:cubicBezTo>
                      <a:pt x="29216" y="31420"/>
                      <a:pt x="49467" y="19825"/>
                      <a:pt x="69168" y="25060"/>
                    </a:cubicBezTo>
                    <a:close/>
                    <a:moveTo>
                      <a:pt x="70584" y="19819"/>
                    </a:moveTo>
                    <a:cubicBezTo>
                      <a:pt x="47964" y="13808"/>
                      <a:pt x="24713" y="27121"/>
                      <a:pt x="18652" y="49554"/>
                    </a:cubicBezTo>
                    <a:cubicBezTo>
                      <a:pt x="12591" y="71987"/>
                      <a:pt x="26015" y="95045"/>
                      <a:pt x="48635" y="101056"/>
                    </a:cubicBezTo>
                    <a:cubicBezTo>
                      <a:pt x="71255" y="107067"/>
                      <a:pt x="94506" y="93754"/>
                      <a:pt x="100567" y="71321"/>
                    </a:cubicBezTo>
                    <a:cubicBezTo>
                      <a:pt x="106628" y="48888"/>
                      <a:pt x="93204" y="25830"/>
                      <a:pt x="70584" y="19819"/>
                    </a:cubicBezTo>
                    <a:close/>
                    <a:moveTo>
                      <a:pt x="120000" y="28418"/>
                    </a:moveTo>
                    <a:lnTo>
                      <a:pt x="119819" y="29085"/>
                    </a:lnTo>
                    <a:lnTo>
                      <a:pt x="119636" y="28804"/>
                    </a:lnTo>
                    <a:close/>
                    <a:moveTo>
                      <a:pt x="84120" y="4683"/>
                    </a:moveTo>
                    <a:lnTo>
                      <a:pt x="83867" y="19572"/>
                    </a:lnTo>
                    <a:lnTo>
                      <a:pt x="83406" y="19449"/>
                    </a:lnTo>
                    <a:cubicBezTo>
                      <a:pt x="87163" y="21546"/>
                      <a:pt x="90559" y="24117"/>
                      <a:pt x="93431" y="27166"/>
                    </a:cubicBezTo>
                    <a:lnTo>
                      <a:pt x="106796" y="23870"/>
                    </a:lnTo>
                    <a:lnTo>
                      <a:pt x="115363" y="39849"/>
                    </a:lnTo>
                    <a:lnTo>
                      <a:pt x="105840" y="48364"/>
                    </a:lnTo>
                    <a:cubicBezTo>
                      <a:pt x="107034" y="52676"/>
                      <a:pt x="107596" y="57191"/>
                      <a:pt x="107394" y="61781"/>
                    </a:cubicBezTo>
                    <a:lnTo>
                      <a:pt x="119289" y="68330"/>
                    </a:lnTo>
                    <a:lnTo>
                      <a:pt x="114566" y="85810"/>
                    </a:lnTo>
                    <a:lnTo>
                      <a:pt x="100132" y="85570"/>
                    </a:lnTo>
                    <a:cubicBezTo>
                      <a:pt x="98307" y="88594"/>
                      <a:pt x="96096" y="91321"/>
                      <a:pt x="93619" y="93756"/>
                    </a:cubicBezTo>
                    <a:lnTo>
                      <a:pt x="98359" y="106025"/>
                    </a:lnTo>
                    <a:lnTo>
                      <a:pt x="83411" y="116405"/>
                    </a:lnTo>
                    <a:lnTo>
                      <a:pt x="72073" y="106643"/>
                    </a:lnTo>
                    <a:lnTo>
                      <a:pt x="73453" y="105685"/>
                    </a:lnTo>
                    <a:cubicBezTo>
                      <a:pt x="69110" y="107079"/>
                      <a:pt x="64517" y="107749"/>
                      <a:pt x="59835" y="107723"/>
                    </a:cubicBezTo>
                    <a:lnTo>
                      <a:pt x="52963" y="119999"/>
                    </a:lnTo>
                    <a:lnTo>
                      <a:pt x="35336" y="115316"/>
                    </a:lnTo>
                    <a:lnTo>
                      <a:pt x="35574" y="101277"/>
                    </a:lnTo>
                    <a:cubicBezTo>
                      <a:pt x="31839" y="99165"/>
                      <a:pt x="28466" y="96583"/>
                      <a:pt x="25614" y="93529"/>
                    </a:cubicBezTo>
                    <a:lnTo>
                      <a:pt x="25843" y="94015"/>
                    </a:lnTo>
                    <a:lnTo>
                      <a:pt x="11102" y="96847"/>
                    </a:lnTo>
                    <a:lnTo>
                      <a:pt x="3390" y="80445"/>
                    </a:lnTo>
                    <a:lnTo>
                      <a:pt x="13359" y="72429"/>
                    </a:lnTo>
                    <a:cubicBezTo>
                      <a:pt x="12295" y="68561"/>
                      <a:pt x="11739" y="64530"/>
                      <a:pt x="11738" y="60428"/>
                    </a:cubicBezTo>
                    <a:lnTo>
                      <a:pt x="0" y="53965"/>
                    </a:lnTo>
                    <a:lnTo>
                      <a:pt x="4723" y="36484"/>
                    </a:lnTo>
                    <a:lnTo>
                      <a:pt x="18174" y="36709"/>
                    </a:lnTo>
                    <a:cubicBezTo>
                      <a:pt x="19999" y="33515"/>
                      <a:pt x="22203" y="30603"/>
                      <a:pt x="24696" y="27997"/>
                    </a:cubicBezTo>
                    <a:lnTo>
                      <a:pt x="20190" y="14215"/>
                    </a:lnTo>
                    <a:lnTo>
                      <a:pt x="35666" y="4625"/>
                    </a:lnTo>
                    <a:lnTo>
                      <a:pt x="46473" y="14962"/>
                    </a:lnTo>
                    <a:lnTo>
                      <a:pt x="46365" y="15030"/>
                    </a:lnTo>
                    <a:cubicBezTo>
                      <a:pt x="50613" y="13704"/>
                      <a:pt x="55098" y="13091"/>
                      <a:pt x="59667" y="13141"/>
                    </a:cubicBezTo>
                    <a:lnTo>
                      <a:pt x="59206" y="13018"/>
                    </a:lnTo>
                    <a:lnTo>
                      <a:pt x="66493" y="0"/>
                    </a:lnTo>
                    <a:close/>
                  </a:path>
                </a:pathLst>
              </a:cu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sp>
          <p:nvSpPr>
            <p:cNvPr id="26" name="Shape 138"/>
            <p:cNvSpPr txBox="1"/>
            <p:nvPr/>
          </p:nvSpPr>
          <p:spPr>
            <a:xfrm>
              <a:off x="-1377980" y="4260515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기술적 요소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sp>
        <p:nvSpPr>
          <p:cNvPr id="29" name="Shape 648"/>
          <p:cNvSpPr txBox="1">
            <a:spLocks/>
          </p:cNvSpPr>
          <p:nvPr/>
        </p:nvSpPr>
        <p:spPr>
          <a:xfrm>
            <a:off x="0" y="596437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72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pPr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기술 요소</a:t>
            </a:r>
            <a:endParaRPr lang="en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Shape 636"/>
          <p:cNvGrpSpPr/>
          <p:nvPr/>
        </p:nvGrpSpPr>
        <p:grpSpPr>
          <a:xfrm>
            <a:off x="329655" y="1475387"/>
            <a:ext cx="3022844" cy="969678"/>
            <a:chOff x="803640" y="3362835"/>
            <a:chExt cx="2059657" cy="969678"/>
          </a:xfrm>
        </p:grpSpPr>
        <p:sp>
          <p:nvSpPr>
            <p:cNvPr id="637" name="Shape 637"/>
            <p:cNvSpPr txBox="1"/>
            <p:nvPr/>
          </p:nvSpPr>
          <p:spPr>
            <a:xfrm>
              <a:off x="803640" y="368618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자이로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센서를 설치하여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라이더의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모션을 감지할 수 있음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.</a:t>
              </a: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endParaRPr lang="en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또한 사고 발생 시를 판단하여 자동 신고 기능을 통해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라이더의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생명을 지킴</a:t>
              </a:r>
              <a:r>
                <a:rPr lang="en-US" altLang="ko-KR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</a:t>
              </a:r>
              <a:endParaRPr 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자이로</a:t>
              </a: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센서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5687442" y="1507875"/>
            <a:ext cx="3022844" cy="990945"/>
            <a:chOff x="803640" y="3362835"/>
            <a:chExt cx="2059657" cy="990945"/>
          </a:xfrm>
        </p:grpSpPr>
        <p:sp>
          <p:nvSpPr>
            <p:cNvPr id="643" name="Shape 643"/>
            <p:cNvSpPr txBox="1"/>
            <p:nvPr/>
          </p:nvSpPr>
          <p:spPr>
            <a:xfrm>
              <a:off x="803640" y="3707449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기상청 날씨 정보의 오차 감소를 위해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온습도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센서를 활용하여 기상 정보에 반영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온습도</a:t>
              </a: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센서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5693836" y="3030902"/>
            <a:ext cx="3022844" cy="969678"/>
            <a:chOff x="803640" y="3362835"/>
            <a:chExt cx="2059657" cy="969678"/>
          </a:xfrm>
        </p:grpSpPr>
        <p:sp>
          <p:nvSpPr>
            <p:cNvPr id="646" name="Shape 646"/>
            <p:cNvSpPr txBox="1"/>
            <p:nvPr/>
          </p:nvSpPr>
          <p:spPr>
            <a:xfrm>
              <a:off x="803640" y="368618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주문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정보를 </a:t>
              </a:r>
              <a:r>
                <a:rPr lang="en-US" altLang="ko-KR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TTS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를 통해서 전달하기 위해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블루투스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스피커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사용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endPara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>
                <a:buSzPct val="25000"/>
              </a:pPr>
              <a:r>
                <a:rPr lang="ko-KR" altLang="en-US" sz="1200" dirty="0" err="1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뉴톤</a:t>
              </a:r>
              <a:r>
                <a:rPr lang="en-US" altLang="ko-KR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(</a:t>
              </a:r>
              <a:r>
                <a:rPr lang="ko-KR" altLang="en-US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카카오 음성 </a:t>
              </a:r>
              <a:r>
                <a:rPr lang="en-US" altLang="ko-KR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API)</a:t>
              </a:r>
              <a:r>
                <a:rPr lang="ko-KR" altLang="en-US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을</a:t>
              </a:r>
              <a:r>
                <a:rPr lang="en-US" altLang="ko-KR" sz="1200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활용</a:t>
              </a:r>
              <a:endPara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endParaRPr 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NFC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태깅과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버튼으로 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간편한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페어링</a:t>
              </a:r>
              <a:endParaRPr lang="en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블루투스</a:t>
              </a: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스피커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0" y="596437"/>
            <a:ext cx="9179700" cy="62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72C0"/>
              </a:buClr>
              <a:buSzPct val="25000"/>
              <a:buFont typeface="Arial"/>
              <a:buNone/>
            </a:pPr>
            <a:r>
              <a:rPr lang="ko-KR" altLang="en-US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스마트 헬멧</a:t>
            </a:r>
            <a:endParaRPr lang="en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2" y="2004103"/>
            <a:ext cx="2114511" cy="2114511"/>
          </a:xfrm>
          <a:prstGeom prst="rect">
            <a:avLst/>
          </a:prstGeom>
        </p:spPr>
      </p:pic>
      <p:grpSp>
        <p:nvGrpSpPr>
          <p:cNvPr id="26" name="Shape 642"/>
          <p:cNvGrpSpPr/>
          <p:nvPr/>
        </p:nvGrpSpPr>
        <p:grpSpPr>
          <a:xfrm>
            <a:off x="329655" y="3677321"/>
            <a:ext cx="3022844" cy="990945"/>
            <a:chOff x="803640" y="3362835"/>
            <a:chExt cx="2059657" cy="990945"/>
          </a:xfrm>
        </p:grpSpPr>
        <p:sp>
          <p:nvSpPr>
            <p:cNvPr id="27" name="Shape 643"/>
            <p:cNvSpPr txBox="1"/>
            <p:nvPr/>
          </p:nvSpPr>
          <p:spPr>
            <a:xfrm>
              <a:off x="803640" y="3707449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STT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를 위한 마이크 부착</a:t>
              </a:r>
              <a:endPara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라이더는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음성을 통해 </a:t>
              </a:r>
              <a:r>
                <a:rPr lang="ko-KR" altLang="en-US" sz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앱</a:t>
              </a:r>
              <a:r>
                <a:rPr lang="ko-KR" altLang="en-US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제어 가능</a:t>
              </a:r>
              <a:r>
                <a:rPr lang="en" sz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    </a:t>
              </a:r>
              <a:endParaRPr lang="en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  <p:sp>
          <p:nvSpPr>
            <p:cNvPr id="28" name="Shape 6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rPr>
                <a:t>마이크</a:t>
              </a:r>
              <a:endParaRPr lang="en" sz="1600" b="1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5997" y="169355"/>
            <a:ext cx="4898047" cy="507747"/>
            <a:chOff x="-1955547" y="4145142"/>
            <a:chExt cx="4898047" cy="507747"/>
          </a:xfrm>
        </p:grpSpPr>
        <p:grpSp>
          <p:nvGrpSpPr>
            <p:cNvPr id="17" name="그룹 16"/>
            <p:cNvGrpSpPr/>
            <p:nvPr/>
          </p:nvGrpSpPr>
          <p:grpSpPr>
            <a:xfrm>
              <a:off x="-1955547" y="4145142"/>
              <a:ext cx="507747" cy="507747"/>
              <a:chOff x="-1955547" y="4145142"/>
              <a:chExt cx="720080" cy="720080"/>
            </a:xfrm>
          </p:grpSpPr>
          <p:sp>
            <p:nvSpPr>
              <p:cNvPr id="19" name="Shape 122"/>
              <p:cNvSpPr/>
              <p:nvPr/>
            </p:nvSpPr>
            <p:spPr>
              <a:xfrm>
                <a:off x="-1955547" y="4145142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20" name="Shape 126"/>
              <p:cNvSpPr/>
              <p:nvPr/>
            </p:nvSpPr>
            <p:spPr>
              <a:xfrm>
                <a:off x="-1762421" y="4331656"/>
                <a:ext cx="344177" cy="34705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274" y="39473"/>
                    </a:moveTo>
                    <a:cubicBezTo>
                      <a:pt x="53599" y="36371"/>
                      <a:pt x="41599" y="43242"/>
                      <a:pt x="38470" y="54820"/>
                    </a:cubicBezTo>
                    <a:cubicBezTo>
                      <a:pt x="35342" y="66398"/>
                      <a:pt x="42270" y="78299"/>
                      <a:pt x="53945" y="81402"/>
                    </a:cubicBezTo>
                    <a:cubicBezTo>
                      <a:pt x="65620" y="84504"/>
                      <a:pt x="77621" y="77633"/>
                      <a:pt x="80749" y="66055"/>
                    </a:cubicBezTo>
                    <a:cubicBezTo>
                      <a:pt x="83877" y="54477"/>
                      <a:pt x="76949" y="42576"/>
                      <a:pt x="65274" y="39473"/>
                    </a:cubicBezTo>
                    <a:close/>
                    <a:moveTo>
                      <a:pt x="69168" y="25060"/>
                    </a:moveTo>
                    <a:cubicBezTo>
                      <a:pt x="88870" y="30296"/>
                      <a:pt x="100561" y="50379"/>
                      <a:pt x="95282" y="69917"/>
                    </a:cubicBezTo>
                    <a:cubicBezTo>
                      <a:pt x="90003" y="89455"/>
                      <a:pt x="69753" y="101050"/>
                      <a:pt x="50051" y="95815"/>
                    </a:cubicBezTo>
                    <a:cubicBezTo>
                      <a:pt x="30350" y="90579"/>
                      <a:pt x="18658" y="70496"/>
                      <a:pt x="23937" y="50958"/>
                    </a:cubicBezTo>
                    <a:cubicBezTo>
                      <a:pt x="29216" y="31420"/>
                      <a:pt x="49467" y="19825"/>
                      <a:pt x="69168" y="25060"/>
                    </a:cubicBezTo>
                    <a:close/>
                    <a:moveTo>
                      <a:pt x="70584" y="19819"/>
                    </a:moveTo>
                    <a:cubicBezTo>
                      <a:pt x="47964" y="13808"/>
                      <a:pt x="24713" y="27121"/>
                      <a:pt x="18652" y="49554"/>
                    </a:cubicBezTo>
                    <a:cubicBezTo>
                      <a:pt x="12591" y="71987"/>
                      <a:pt x="26015" y="95045"/>
                      <a:pt x="48635" y="101056"/>
                    </a:cubicBezTo>
                    <a:cubicBezTo>
                      <a:pt x="71255" y="107067"/>
                      <a:pt x="94506" y="93754"/>
                      <a:pt x="100567" y="71321"/>
                    </a:cubicBezTo>
                    <a:cubicBezTo>
                      <a:pt x="106628" y="48888"/>
                      <a:pt x="93204" y="25830"/>
                      <a:pt x="70584" y="19819"/>
                    </a:cubicBezTo>
                    <a:close/>
                    <a:moveTo>
                      <a:pt x="120000" y="28418"/>
                    </a:moveTo>
                    <a:lnTo>
                      <a:pt x="119819" y="29085"/>
                    </a:lnTo>
                    <a:lnTo>
                      <a:pt x="119636" y="28804"/>
                    </a:lnTo>
                    <a:close/>
                    <a:moveTo>
                      <a:pt x="84120" y="4683"/>
                    </a:moveTo>
                    <a:lnTo>
                      <a:pt x="83867" y="19572"/>
                    </a:lnTo>
                    <a:lnTo>
                      <a:pt x="83406" y="19449"/>
                    </a:lnTo>
                    <a:cubicBezTo>
                      <a:pt x="87163" y="21546"/>
                      <a:pt x="90559" y="24117"/>
                      <a:pt x="93431" y="27166"/>
                    </a:cubicBezTo>
                    <a:lnTo>
                      <a:pt x="106796" y="23870"/>
                    </a:lnTo>
                    <a:lnTo>
                      <a:pt x="115363" y="39849"/>
                    </a:lnTo>
                    <a:lnTo>
                      <a:pt x="105840" y="48364"/>
                    </a:lnTo>
                    <a:cubicBezTo>
                      <a:pt x="107034" y="52676"/>
                      <a:pt x="107596" y="57191"/>
                      <a:pt x="107394" y="61781"/>
                    </a:cubicBezTo>
                    <a:lnTo>
                      <a:pt x="119289" y="68330"/>
                    </a:lnTo>
                    <a:lnTo>
                      <a:pt x="114566" y="85810"/>
                    </a:lnTo>
                    <a:lnTo>
                      <a:pt x="100132" y="85570"/>
                    </a:lnTo>
                    <a:cubicBezTo>
                      <a:pt x="98307" y="88594"/>
                      <a:pt x="96096" y="91321"/>
                      <a:pt x="93619" y="93756"/>
                    </a:cubicBezTo>
                    <a:lnTo>
                      <a:pt x="98359" y="106025"/>
                    </a:lnTo>
                    <a:lnTo>
                      <a:pt x="83411" y="116405"/>
                    </a:lnTo>
                    <a:lnTo>
                      <a:pt x="72073" y="106643"/>
                    </a:lnTo>
                    <a:lnTo>
                      <a:pt x="73453" y="105685"/>
                    </a:lnTo>
                    <a:cubicBezTo>
                      <a:pt x="69110" y="107079"/>
                      <a:pt x="64517" y="107749"/>
                      <a:pt x="59835" y="107723"/>
                    </a:cubicBezTo>
                    <a:lnTo>
                      <a:pt x="52963" y="119999"/>
                    </a:lnTo>
                    <a:lnTo>
                      <a:pt x="35336" y="115316"/>
                    </a:lnTo>
                    <a:lnTo>
                      <a:pt x="35574" y="101277"/>
                    </a:lnTo>
                    <a:cubicBezTo>
                      <a:pt x="31839" y="99165"/>
                      <a:pt x="28466" y="96583"/>
                      <a:pt x="25614" y="93529"/>
                    </a:cubicBezTo>
                    <a:lnTo>
                      <a:pt x="25843" y="94015"/>
                    </a:lnTo>
                    <a:lnTo>
                      <a:pt x="11102" y="96847"/>
                    </a:lnTo>
                    <a:lnTo>
                      <a:pt x="3390" y="80445"/>
                    </a:lnTo>
                    <a:lnTo>
                      <a:pt x="13359" y="72429"/>
                    </a:lnTo>
                    <a:cubicBezTo>
                      <a:pt x="12295" y="68561"/>
                      <a:pt x="11739" y="64530"/>
                      <a:pt x="11738" y="60428"/>
                    </a:cubicBezTo>
                    <a:lnTo>
                      <a:pt x="0" y="53965"/>
                    </a:lnTo>
                    <a:lnTo>
                      <a:pt x="4723" y="36484"/>
                    </a:lnTo>
                    <a:lnTo>
                      <a:pt x="18174" y="36709"/>
                    </a:lnTo>
                    <a:cubicBezTo>
                      <a:pt x="19999" y="33515"/>
                      <a:pt x="22203" y="30603"/>
                      <a:pt x="24696" y="27997"/>
                    </a:cubicBezTo>
                    <a:lnTo>
                      <a:pt x="20190" y="14215"/>
                    </a:lnTo>
                    <a:lnTo>
                      <a:pt x="35666" y="4625"/>
                    </a:lnTo>
                    <a:lnTo>
                      <a:pt x="46473" y="14962"/>
                    </a:lnTo>
                    <a:lnTo>
                      <a:pt x="46365" y="15030"/>
                    </a:lnTo>
                    <a:cubicBezTo>
                      <a:pt x="50613" y="13704"/>
                      <a:pt x="55098" y="13091"/>
                      <a:pt x="59667" y="13141"/>
                    </a:cubicBezTo>
                    <a:lnTo>
                      <a:pt x="59206" y="13018"/>
                    </a:lnTo>
                    <a:lnTo>
                      <a:pt x="66493" y="0"/>
                    </a:lnTo>
                    <a:close/>
                  </a:path>
                </a:pathLst>
              </a:cu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sp>
          <p:nvSpPr>
            <p:cNvPr id="18" name="Shape 138"/>
            <p:cNvSpPr txBox="1"/>
            <p:nvPr/>
          </p:nvSpPr>
          <p:spPr>
            <a:xfrm>
              <a:off x="-1377980" y="4260515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기술적 요소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77627"/>
            <a:ext cx="9179700" cy="628500"/>
          </a:xfrm>
        </p:spPr>
        <p:txBody>
          <a:bodyPr/>
          <a:lstStyle/>
          <a:p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 산업 혁명 관련 요소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aphicFrame>
        <p:nvGraphicFramePr>
          <p:cNvPr id="6" name="Shape 903"/>
          <p:cNvGraphicFramePr/>
          <p:nvPr>
            <p:extLst>
              <p:ext uri="{D42A27DB-BD31-4B8C-83A1-F6EECF244321}">
                <p14:modId xmlns:p14="http://schemas.microsoft.com/office/powerpoint/2010/main" val="3640077421"/>
              </p:ext>
            </p:extLst>
          </p:nvPr>
        </p:nvGraphicFramePr>
        <p:xfrm>
          <a:off x="374830" y="1534292"/>
          <a:ext cx="2616943" cy="3429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16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AI </a:t>
                      </a:r>
                      <a:r>
                        <a:rPr lang="ko-KR" altLang="en-US" sz="1400" b="1" u="none" strike="noStrike" cap="none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챗봇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  상담</a:t>
                      </a:r>
                      <a:endParaRPr lang="en" sz="1400" b="1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1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배송 지연 문의</a:t>
                      </a:r>
                      <a:r>
                        <a:rPr lang="ko-KR" altLang="en-US" sz="1200" b="1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처리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altLang="ko-KR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Case 1) 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교통체증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/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날씨 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챗봇이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관련 정보를 파악하여 고객에게 정보 제공</a:t>
                      </a:r>
                      <a:endParaRPr lang="en-US" altLang="ko-KR" sz="120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altLang="ko-KR" sz="120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Case 2)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그 외 기사 관련 이슈 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baseline="0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챗봇이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기사의 상태를 묻고 </a:t>
                      </a:r>
                      <a:endParaRPr lang="en-US" altLang="ko-KR" sz="120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받은 답변을 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STT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로 변환하여 고객에게 답변</a:t>
                      </a:r>
                      <a:endParaRPr lang="en-US" altLang="ko-KR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04" y="2043048"/>
            <a:ext cx="606690" cy="606690"/>
          </a:xfrm>
          <a:prstGeom prst="rect">
            <a:avLst/>
          </a:prstGeom>
        </p:spPr>
      </p:pic>
      <p:graphicFrame>
        <p:nvGraphicFramePr>
          <p:cNvPr id="8" name="Shape 903"/>
          <p:cNvGraphicFramePr/>
          <p:nvPr>
            <p:extLst>
              <p:ext uri="{D42A27DB-BD31-4B8C-83A1-F6EECF244321}">
                <p14:modId xmlns:p14="http://schemas.microsoft.com/office/powerpoint/2010/main" val="2607064711"/>
              </p:ext>
            </p:extLst>
          </p:nvPr>
        </p:nvGraphicFramePr>
        <p:xfrm>
          <a:off x="3263528" y="1535772"/>
          <a:ext cx="2616943" cy="3429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16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u="none" strike="noStrike" cap="none" baseline="0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IoT</a:t>
                      </a:r>
                      <a:endParaRPr lang="en" sz="1400" b="1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1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스마트 헬멧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altLang="ko-KR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GPS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및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온습도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감지센서 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부정확한 날씨 정보를 직접 측정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,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배송단가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에 반영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</a:t>
                      </a:r>
                      <a:endParaRPr lang="en-US" altLang="ko-KR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블루투스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스피커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마이크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신체에 보다 밀접한 위치에서 </a:t>
                      </a:r>
                      <a:endParaRPr lang="en-US" altLang="ko-KR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정확한 음성 처리에 기여</a:t>
                      </a:r>
                      <a:endParaRPr lang="en-US" altLang="ko-KR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20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9D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Shape 903"/>
          <p:cNvGraphicFramePr/>
          <p:nvPr>
            <p:extLst>
              <p:ext uri="{D42A27DB-BD31-4B8C-83A1-F6EECF244321}">
                <p14:modId xmlns:p14="http://schemas.microsoft.com/office/powerpoint/2010/main" val="4119423901"/>
              </p:ext>
            </p:extLst>
          </p:nvPr>
        </p:nvGraphicFramePr>
        <p:xfrm>
          <a:off x="6157147" y="1519496"/>
          <a:ext cx="2616943" cy="3429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16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400" b="1" u="none" strike="noStrike" cap="none" baseline="0" dirty="0" err="1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빅데이터</a:t>
                      </a:r>
                      <a:r>
                        <a:rPr lang="ko-KR" altLang="en-US" sz="1400" b="1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 및 알고리즘 </a:t>
                      </a:r>
                      <a:endParaRPr lang="en" sz="1400" b="1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 dirty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1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최적의 배정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200" b="1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배송 경로 도출</a:t>
                      </a:r>
                      <a:endParaRPr lang="en-US" altLang="ko-KR" sz="1200" b="1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altLang="ko-KR" sz="1200" b="0" u="none" strike="noStrike" cap="none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위치정보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미시적 교통정보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등 기사를 통해 수집된 빅데이터로 </a:t>
                      </a:r>
                      <a:endParaRPr lang="en-US" altLang="ko-KR" sz="1200" b="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빠른 배송을 원하는 고객과</a:t>
                      </a:r>
                      <a:endParaRPr lang="en-US" altLang="ko-KR" sz="1200" b="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최대한 많은 배송을 원하는 기사 양측이 모두 만족하는 경로를 도출하는 알고리즘 수립  </a:t>
                      </a:r>
                      <a:endParaRPr lang="en-US" altLang="ko-KR" sz="1200" b="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u="none" strike="noStrike" cap="none" baseline="0" dirty="0" smtClean="0">
                          <a:solidFill>
                            <a:schemeClr val="lt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  <a:cs typeface="Arial"/>
                          <a:sym typeface="Arial"/>
                        </a:rPr>
                        <a:t>   </a:t>
                      </a:r>
                      <a:endParaRPr lang="en-US" altLang="ko-KR" sz="1200" b="0" u="none" strike="noStrike" cap="none" baseline="0" dirty="0" smtClean="0">
                        <a:solidFill>
                          <a:schemeClr val="lt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77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2108200"/>
            <a:ext cx="541538" cy="5415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08" y="2086472"/>
            <a:ext cx="583952" cy="58395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55997" y="169355"/>
            <a:ext cx="4898047" cy="507747"/>
            <a:chOff x="-1955547" y="4145142"/>
            <a:chExt cx="4898047" cy="507747"/>
          </a:xfrm>
        </p:grpSpPr>
        <p:grpSp>
          <p:nvGrpSpPr>
            <p:cNvPr id="18" name="그룹 17"/>
            <p:cNvGrpSpPr/>
            <p:nvPr/>
          </p:nvGrpSpPr>
          <p:grpSpPr>
            <a:xfrm>
              <a:off x="-1955547" y="4145142"/>
              <a:ext cx="507747" cy="507747"/>
              <a:chOff x="-1955547" y="4145142"/>
              <a:chExt cx="720080" cy="720080"/>
            </a:xfrm>
          </p:grpSpPr>
          <p:sp>
            <p:nvSpPr>
              <p:cNvPr id="20" name="Shape 122"/>
              <p:cNvSpPr/>
              <p:nvPr/>
            </p:nvSpPr>
            <p:spPr>
              <a:xfrm>
                <a:off x="-1955547" y="4145142"/>
                <a:ext cx="720080" cy="7200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072C0">
                    <a:alpha val="8470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  <p:sp>
            <p:nvSpPr>
              <p:cNvPr id="21" name="Shape 126"/>
              <p:cNvSpPr/>
              <p:nvPr/>
            </p:nvSpPr>
            <p:spPr>
              <a:xfrm>
                <a:off x="-1762421" y="4331656"/>
                <a:ext cx="344177" cy="34705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274" y="39473"/>
                    </a:moveTo>
                    <a:cubicBezTo>
                      <a:pt x="53599" y="36371"/>
                      <a:pt x="41599" y="43242"/>
                      <a:pt x="38470" y="54820"/>
                    </a:cubicBezTo>
                    <a:cubicBezTo>
                      <a:pt x="35342" y="66398"/>
                      <a:pt x="42270" y="78299"/>
                      <a:pt x="53945" y="81402"/>
                    </a:cubicBezTo>
                    <a:cubicBezTo>
                      <a:pt x="65620" y="84504"/>
                      <a:pt x="77621" y="77633"/>
                      <a:pt x="80749" y="66055"/>
                    </a:cubicBezTo>
                    <a:cubicBezTo>
                      <a:pt x="83877" y="54477"/>
                      <a:pt x="76949" y="42576"/>
                      <a:pt x="65274" y="39473"/>
                    </a:cubicBezTo>
                    <a:close/>
                    <a:moveTo>
                      <a:pt x="69168" y="25060"/>
                    </a:moveTo>
                    <a:cubicBezTo>
                      <a:pt x="88870" y="30296"/>
                      <a:pt x="100561" y="50379"/>
                      <a:pt x="95282" y="69917"/>
                    </a:cubicBezTo>
                    <a:cubicBezTo>
                      <a:pt x="90003" y="89455"/>
                      <a:pt x="69753" y="101050"/>
                      <a:pt x="50051" y="95815"/>
                    </a:cubicBezTo>
                    <a:cubicBezTo>
                      <a:pt x="30350" y="90579"/>
                      <a:pt x="18658" y="70496"/>
                      <a:pt x="23937" y="50958"/>
                    </a:cubicBezTo>
                    <a:cubicBezTo>
                      <a:pt x="29216" y="31420"/>
                      <a:pt x="49467" y="19825"/>
                      <a:pt x="69168" y="25060"/>
                    </a:cubicBezTo>
                    <a:close/>
                    <a:moveTo>
                      <a:pt x="70584" y="19819"/>
                    </a:moveTo>
                    <a:cubicBezTo>
                      <a:pt x="47964" y="13808"/>
                      <a:pt x="24713" y="27121"/>
                      <a:pt x="18652" y="49554"/>
                    </a:cubicBezTo>
                    <a:cubicBezTo>
                      <a:pt x="12591" y="71987"/>
                      <a:pt x="26015" y="95045"/>
                      <a:pt x="48635" y="101056"/>
                    </a:cubicBezTo>
                    <a:cubicBezTo>
                      <a:pt x="71255" y="107067"/>
                      <a:pt x="94506" y="93754"/>
                      <a:pt x="100567" y="71321"/>
                    </a:cubicBezTo>
                    <a:cubicBezTo>
                      <a:pt x="106628" y="48888"/>
                      <a:pt x="93204" y="25830"/>
                      <a:pt x="70584" y="19819"/>
                    </a:cubicBezTo>
                    <a:close/>
                    <a:moveTo>
                      <a:pt x="120000" y="28418"/>
                    </a:moveTo>
                    <a:lnTo>
                      <a:pt x="119819" y="29085"/>
                    </a:lnTo>
                    <a:lnTo>
                      <a:pt x="119636" y="28804"/>
                    </a:lnTo>
                    <a:close/>
                    <a:moveTo>
                      <a:pt x="84120" y="4683"/>
                    </a:moveTo>
                    <a:lnTo>
                      <a:pt x="83867" y="19572"/>
                    </a:lnTo>
                    <a:lnTo>
                      <a:pt x="83406" y="19449"/>
                    </a:lnTo>
                    <a:cubicBezTo>
                      <a:pt x="87163" y="21546"/>
                      <a:pt x="90559" y="24117"/>
                      <a:pt x="93431" y="27166"/>
                    </a:cubicBezTo>
                    <a:lnTo>
                      <a:pt x="106796" y="23870"/>
                    </a:lnTo>
                    <a:lnTo>
                      <a:pt x="115363" y="39849"/>
                    </a:lnTo>
                    <a:lnTo>
                      <a:pt x="105840" y="48364"/>
                    </a:lnTo>
                    <a:cubicBezTo>
                      <a:pt x="107034" y="52676"/>
                      <a:pt x="107596" y="57191"/>
                      <a:pt x="107394" y="61781"/>
                    </a:cubicBezTo>
                    <a:lnTo>
                      <a:pt x="119289" y="68330"/>
                    </a:lnTo>
                    <a:lnTo>
                      <a:pt x="114566" y="85810"/>
                    </a:lnTo>
                    <a:lnTo>
                      <a:pt x="100132" y="85570"/>
                    </a:lnTo>
                    <a:cubicBezTo>
                      <a:pt x="98307" y="88594"/>
                      <a:pt x="96096" y="91321"/>
                      <a:pt x="93619" y="93756"/>
                    </a:cubicBezTo>
                    <a:lnTo>
                      <a:pt x="98359" y="106025"/>
                    </a:lnTo>
                    <a:lnTo>
                      <a:pt x="83411" y="116405"/>
                    </a:lnTo>
                    <a:lnTo>
                      <a:pt x="72073" y="106643"/>
                    </a:lnTo>
                    <a:lnTo>
                      <a:pt x="73453" y="105685"/>
                    </a:lnTo>
                    <a:cubicBezTo>
                      <a:pt x="69110" y="107079"/>
                      <a:pt x="64517" y="107749"/>
                      <a:pt x="59835" y="107723"/>
                    </a:cubicBezTo>
                    <a:lnTo>
                      <a:pt x="52963" y="119999"/>
                    </a:lnTo>
                    <a:lnTo>
                      <a:pt x="35336" y="115316"/>
                    </a:lnTo>
                    <a:lnTo>
                      <a:pt x="35574" y="101277"/>
                    </a:lnTo>
                    <a:cubicBezTo>
                      <a:pt x="31839" y="99165"/>
                      <a:pt x="28466" y="96583"/>
                      <a:pt x="25614" y="93529"/>
                    </a:cubicBezTo>
                    <a:lnTo>
                      <a:pt x="25843" y="94015"/>
                    </a:lnTo>
                    <a:lnTo>
                      <a:pt x="11102" y="96847"/>
                    </a:lnTo>
                    <a:lnTo>
                      <a:pt x="3390" y="80445"/>
                    </a:lnTo>
                    <a:lnTo>
                      <a:pt x="13359" y="72429"/>
                    </a:lnTo>
                    <a:cubicBezTo>
                      <a:pt x="12295" y="68561"/>
                      <a:pt x="11739" y="64530"/>
                      <a:pt x="11738" y="60428"/>
                    </a:cubicBezTo>
                    <a:lnTo>
                      <a:pt x="0" y="53965"/>
                    </a:lnTo>
                    <a:lnTo>
                      <a:pt x="4723" y="36484"/>
                    </a:lnTo>
                    <a:lnTo>
                      <a:pt x="18174" y="36709"/>
                    </a:lnTo>
                    <a:cubicBezTo>
                      <a:pt x="19999" y="33515"/>
                      <a:pt x="22203" y="30603"/>
                      <a:pt x="24696" y="27997"/>
                    </a:cubicBezTo>
                    <a:lnTo>
                      <a:pt x="20190" y="14215"/>
                    </a:lnTo>
                    <a:lnTo>
                      <a:pt x="35666" y="4625"/>
                    </a:lnTo>
                    <a:lnTo>
                      <a:pt x="46473" y="14962"/>
                    </a:lnTo>
                    <a:lnTo>
                      <a:pt x="46365" y="15030"/>
                    </a:lnTo>
                    <a:cubicBezTo>
                      <a:pt x="50613" y="13704"/>
                      <a:pt x="55098" y="13091"/>
                      <a:pt x="59667" y="13141"/>
                    </a:cubicBezTo>
                    <a:lnTo>
                      <a:pt x="59206" y="13018"/>
                    </a:lnTo>
                    <a:lnTo>
                      <a:pt x="66493" y="0"/>
                    </a:lnTo>
                    <a:close/>
                  </a:path>
                </a:pathLst>
              </a:custGeom>
              <a:solidFill>
                <a:srgbClr val="0072C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sym typeface="Arial"/>
                </a:endParaRPr>
              </a:p>
            </p:txBody>
          </p:sp>
        </p:grpSp>
        <p:sp>
          <p:nvSpPr>
            <p:cNvPr id="19" name="Shape 138"/>
            <p:cNvSpPr txBox="1"/>
            <p:nvPr/>
          </p:nvSpPr>
          <p:spPr>
            <a:xfrm>
              <a:off x="-1377980" y="4260515"/>
              <a:ext cx="43204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600" b="1" dirty="0" smtClean="0">
                  <a:solidFill>
                    <a:srgbClr val="0072C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기술적 요소</a:t>
              </a:r>
              <a:endParaRPr lang="en" sz="16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8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27611"/>
            <a:ext cx="9179700" cy="628500"/>
          </a:xfrm>
        </p:spPr>
        <p:txBody>
          <a:bodyPr/>
          <a:lstStyle/>
          <a:p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고려해야 할 점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Shape 122"/>
          <p:cNvSpPr/>
          <p:nvPr/>
        </p:nvSpPr>
        <p:spPr>
          <a:xfrm>
            <a:off x="255997" y="169355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7" name="Shape 138"/>
          <p:cNvSpPr txBox="1"/>
          <p:nvPr/>
        </p:nvSpPr>
        <p:spPr>
          <a:xfrm>
            <a:off x="833564" y="284728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기술적 요소</a:t>
            </a:r>
            <a:endParaRPr lang="en" sz="16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3" name="Shape 126"/>
          <p:cNvSpPr/>
          <p:nvPr/>
        </p:nvSpPr>
        <p:spPr>
          <a:xfrm>
            <a:off x="392175" y="300871"/>
            <a:ext cx="242688" cy="2447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68171" y="1505417"/>
            <a:ext cx="8007658" cy="1462845"/>
            <a:chOff x="0" y="14444"/>
            <a:chExt cx="8007658" cy="1975050"/>
          </a:xfrm>
        </p:grpSpPr>
        <p:sp>
          <p:nvSpPr>
            <p:cNvPr id="21" name="직사각형 20"/>
            <p:cNvSpPr/>
            <p:nvPr/>
          </p:nvSpPr>
          <p:spPr>
            <a:xfrm>
              <a:off x="0" y="14444"/>
              <a:ext cx="8007658" cy="1975050"/>
            </a:xfrm>
            <a:prstGeom prst="rect">
              <a:avLst/>
            </a:prstGeom>
            <a:ln>
              <a:solidFill>
                <a:srgbClr val="0072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0" y="14444"/>
              <a:ext cx="8007658" cy="1975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483" tIns="791464" rIns="621483" bIns="99568" numCol="1" spcCol="1270" anchor="ctr" anchorCtr="0">
              <a:noAutofit/>
            </a:bodyPr>
            <a:lstStyle/>
            <a:p>
              <a:pPr marL="285750" lvl="1" indent="-28575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기존의 경우 대부분 기사의 전적 책임</a:t>
              </a:r>
              <a:r>
                <a:rPr lang="en-US" altLang="ko-KR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(</a:t>
              </a:r>
              <a:r>
                <a:rPr lang="ko-KR" altLang="en-US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개인사업자</a:t>
              </a:r>
              <a:r>
                <a:rPr lang="en-US" altLang="ko-KR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)</a:t>
              </a:r>
              <a:endParaRPr lang="ko-KR" altLang="en-US" sz="1400" kern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285750" lvl="1" indent="-28575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공정거래위원회 표준약관에 의거하여 면책 관리 </a:t>
              </a:r>
              <a:r>
                <a:rPr lang="en-US" altLang="ko-KR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(</a:t>
              </a:r>
              <a:r>
                <a:rPr lang="ko-KR" altLang="en-US" sz="1400" kern="1200" dirty="0" err="1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물품가액</a:t>
              </a:r>
              <a:r>
                <a:rPr lang="ko-KR" altLang="en-US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표시</a:t>
              </a:r>
              <a:r>
                <a:rPr lang="en-US" altLang="ko-KR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)</a:t>
              </a:r>
              <a:endParaRPr lang="ko-KR" altLang="en-US" sz="1400" kern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285750" lvl="1" indent="-28575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200" dirty="0" smtClean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이륜차 보험 및 업종 전용 보험과 연계하여 기사의 부담 절감</a:t>
              </a:r>
              <a:endParaRPr lang="ko-KR" altLang="en-US" sz="1400" kern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8171" y="1505417"/>
            <a:ext cx="4002115" cy="434898"/>
            <a:chOff x="7110" y="0"/>
            <a:chExt cx="4002115" cy="802164"/>
          </a:xfrm>
        </p:grpSpPr>
        <p:sp>
          <p:nvSpPr>
            <p:cNvPr id="24" name="직사각형 23"/>
            <p:cNvSpPr/>
            <p:nvPr/>
          </p:nvSpPr>
          <p:spPr>
            <a:xfrm>
              <a:off x="7110" y="0"/>
              <a:ext cx="4002115" cy="802164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7110" y="0"/>
              <a:ext cx="4002115" cy="8021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1869" tIns="0" rIns="211869" bIns="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dirty="0" smtClean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물품 파손 및 보험</a:t>
              </a:r>
              <a:endParaRPr lang="ko-KR" altLang="en-US" sz="2000" kern="1200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8171" y="3185533"/>
            <a:ext cx="8007658" cy="1462845"/>
            <a:chOff x="0" y="14444"/>
            <a:chExt cx="8007658" cy="1975050"/>
          </a:xfrm>
        </p:grpSpPr>
        <p:sp>
          <p:nvSpPr>
            <p:cNvPr id="27" name="직사각형 26"/>
            <p:cNvSpPr/>
            <p:nvPr/>
          </p:nvSpPr>
          <p:spPr>
            <a:xfrm>
              <a:off x="0" y="14444"/>
              <a:ext cx="8007658" cy="1975050"/>
            </a:xfrm>
            <a:prstGeom prst="rect">
              <a:avLst/>
            </a:prstGeom>
            <a:ln>
              <a:solidFill>
                <a:srgbClr val="0072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0" y="14444"/>
              <a:ext cx="8007658" cy="1975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483" tIns="791464" rIns="621483" bIns="99568" numCol="1" spcCol="1270" anchor="ctr" anchorCtr="0">
              <a:noAutofit/>
            </a:bodyPr>
            <a:lstStyle/>
            <a:p>
              <a:pPr marL="285750" lvl="0" indent="-285750" latinLnBrk="1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거리순</a:t>
              </a:r>
              <a:r>
                <a:rPr lang="en-US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현재위치</a:t>
              </a:r>
              <a:r>
                <a:rPr lang="en-US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도착지 모두 고려</a:t>
              </a:r>
              <a:r>
                <a:rPr lang="en-US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)</a:t>
              </a:r>
              <a:endParaRPr lang="ko-KR" altLang="en-US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285750" lvl="0" indent="-285750" latinLnBrk="1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평점순</a:t>
              </a:r>
              <a:r>
                <a:rPr lang="en-US" altLang="ko-KR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고객 만족도</a:t>
              </a:r>
              <a:r>
                <a:rPr lang="en-US" altLang="ko-KR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플랫폼 반응도</a:t>
              </a:r>
              <a:r>
                <a:rPr lang="en-US" altLang="ko-KR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(</a:t>
              </a:r>
              <a:r>
                <a:rPr lang="ko-KR" altLang="en-US" dirty="0" err="1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챗봇</a:t>
              </a:r>
              <a:r>
                <a:rPr lang="ko-KR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응대 등</a:t>
              </a:r>
              <a:r>
                <a:rPr lang="en-US" altLang="ko-KR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))</a:t>
              </a:r>
              <a:endParaRPr lang="ko-KR" altLang="en-US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marL="285750" lvl="0" indent="-285750" latinLnBrk="1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3F3F3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받은 콜 수 등을 고려한 콜 배정 알고리즘 개발  </a:t>
              </a:r>
            </a:p>
            <a:p>
              <a:pPr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kern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8171" y="3185533"/>
            <a:ext cx="4002115" cy="434898"/>
            <a:chOff x="7110" y="0"/>
            <a:chExt cx="4002115" cy="802164"/>
          </a:xfrm>
        </p:grpSpPr>
        <p:sp>
          <p:nvSpPr>
            <p:cNvPr id="30" name="직사각형 29"/>
            <p:cNvSpPr/>
            <p:nvPr/>
          </p:nvSpPr>
          <p:spPr>
            <a:xfrm>
              <a:off x="7110" y="0"/>
              <a:ext cx="4002115" cy="802164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7110" y="0"/>
              <a:ext cx="4002115" cy="8021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1869" tIns="0" rIns="211869" bIns="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dirty="0" smtClean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배정 알고리즘</a:t>
              </a:r>
              <a:endParaRPr lang="ko-KR" altLang="en-US" sz="2000" kern="1200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92" y="3438596"/>
            <a:ext cx="990736" cy="9907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97" y="1676759"/>
            <a:ext cx="1122196" cy="11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7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title"/>
          </p:nvPr>
        </p:nvSpPr>
        <p:spPr>
          <a:xfrm>
            <a:off x="938775" y="2236950"/>
            <a:ext cx="7302000" cy="56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923928" y="2364110"/>
            <a:ext cx="5220072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sym typeface="Arial"/>
              </a:rPr>
              <a:t>서비스 개요</a:t>
            </a:r>
            <a:endParaRPr lang="en" sz="3600" b="0" i="0" u="none" strike="noStrike" cap="none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05271" y="1560718"/>
            <a:ext cx="6933461" cy="12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altLang="ko-KR" sz="24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Next + </a:t>
            </a:r>
            <a:r>
              <a:rPr lang="en-US" altLang="ko-KR" sz="2400" dirty="0" smtClean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Quick</a:t>
            </a:r>
          </a:p>
          <a:p>
            <a:pPr algn="ctr">
              <a:buSzPct val="25000"/>
            </a:pPr>
            <a:r>
              <a:rPr lang="ko-KR" altLang="en-US" sz="2400" dirty="0" smtClean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스마트 </a:t>
            </a:r>
            <a:r>
              <a:rPr lang="ko-KR" altLang="en-US" sz="24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시스템으로 </a:t>
            </a:r>
          </a:p>
          <a:p>
            <a:pPr algn="ctr">
              <a:buSzPct val="25000"/>
            </a:pPr>
            <a:r>
              <a:rPr lang="en-US" altLang="ko-KR" sz="24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r>
              <a:rPr lang="ko-KR" altLang="en-US" sz="24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 산업혁명 시대의 퀵서비스 시장을 선도한다</a:t>
            </a:r>
            <a:endParaRPr lang="en-US" altLang="ko-KR" sz="2400" dirty="0">
              <a:solidFill>
                <a:srgbClr val="262626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782045" y="1316722"/>
            <a:ext cx="569400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60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</a:t>
            </a:r>
          </a:p>
        </p:txBody>
      </p:sp>
      <p:sp>
        <p:nvSpPr>
          <p:cNvPr id="152" name="Shape 152"/>
          <p:cNvSpPr txBox="1"/>
          <p:nvPr/>
        </p:nvSpPr>
        <p:spPr>
          <a:xfrm rot="10800000">
            <a:off x="7840619" y="1771426"/>
            <a:ext cx="569400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6000" b="1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0" y="401264"/>
            <a:ext cx="9179700" cy="6285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altLang="ko-KR" sz="4000" b="1" dirty="0" err="1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NexQuick</a:t>
            </a:r>
            <a:r>
              <a:rPr lang="en-US" altLang="ko-KR" sz="4000" b="1" dirty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[</a:t>
            </a:r>
            <a:r>
              <a:rPr lang="ko-KR" altLang="en-US" sz="4000" b="1" dirty="0" err="1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넥스퀵</a:t>
            </a:r>
            <a:r>
              <a:rPr lang="en-US" altLang="ko-KR" sz="4000" b="1" dirty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  <a:endParaRPr lang="en" sz="4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Shape 150"/>
          <p:cNvSpPr txBox="1"/>
          <p:nvPr/>
        </p:nvSpPr>
        <p:spPr>
          <a:xfrm>
            <a:off x="1066746" y="3179148"/>
            <a:ext cx="6933461" cy="12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ko-KR" altLang="en-US" sz="18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기존의 업체중심의 퀵서비스 시장을 재편하여</a:t>
            </a:r>
            <a:endParaRPr lang="en-US" altLang="ko-KR" sz="1800" dirty="0">
              <a:solidFill>
                <a:srgbClr val="262626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buSzPct val="25000"/>
            </a:pPr>
            <a:r>
              <a:rPr lang="ko-KR" altLang="en-US" sz="18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고객과 기사 양측의 </a:t>
            </a:r>
            <a:r>
              <a:rPr lang="ko-KR" altLang="en-US" sz="1800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편의성</a:t>
            </a:r>
            <a:r>
              <a:rPr lang="en-US" altLang="ko-KR" sz="1800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800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안정성</a:t>
            </a:r>
            <a:r>
              <a:rPr lang="en-US" altLang="ko-KR" sz="1800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800" dirty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수익성을 재고하는 </a:t>
            </a:r>
            <a:endParaRPr lang="en-US" altLang="ko-KR" sz="1800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buSzPct val="25000"/>
            </a:pPr>
            <a:r>
              <a:rPr lang="ko-KR" altLang="en-US" sz="1800" dirty="0">
                <a:solidFill>
                  <a:srgbClr val="26262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스마트 퀵서비스 플랫폼</a:t>
            </a:r>
            <a:endParaRPr lang="en-US" altLang="ko-KR" sz="1800" dirty="0">
              <a:solidFill>
                <a:srgbClr val="262626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buSzPct val="25000"/>
            </a:pPr>
            <a:endParaRPr lang="en-US" altLang="ko-KR" sz="1800" dirty="0">
              <a:solidFill>
                <a:srgbClr val="262626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3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3923928" y="2364110"/>
            <a:ext cx="5220072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3600" dirty="0" smtClean="0">
                <a:solidFill>
                  <a:schemeClr val="lt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" sz="3600" b="0" i="0" u="none" strike="noStrike" cap="none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65" y="1428111"/>
            <a:ext cx="897740" cy="886285"/>
          </a:xfrm>
          <a:prstGeom prst="rect">
            <a:avLst/>
          </a:prstGeom>
        </p:spPr>
      </p:pic>
      <p:sp>
        <p:nvSpPr>
          <p:cNvPr id="345" name="Shape 345"/>
          <p:cNvSpPr txBox="1"/>
          <p:nvPr/>
        </p:nvSpPr>
        <p:spPr>
          <a:xfrm>
            <a:off x="-56344" y="4015482"/>
            <a:ext cx="9262188" cy="415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O2O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시장의 성장에 따라</a:t>
            </a:r>
            <a:r>
              <a:rPr lang="en-US" altLang="ko-KR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국내 </a:t>
            </a:r>
            <a:r>
              <a:rPr lang="ko-KR" altLang="en-US" sz="1600" b="1" dirty="0" err="1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서비스 시장도 계속해서 성장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할 것 </a:t>
            </a:r>
            <a:endParaRPr lang="en-US" altLang="ko-KR" sz="1600" b="1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223350" y="1493328"/>
            <a:ext cx="973978" cy="82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062875" y="2576994"/>
            <a:ext cx="132707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</a:t>
            </a:r>
            <a:r>
              <a:rPr lang="ko-KR" altLang="en-US" sz="1100" dirty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 업체</a:t>
            </a:r>
            <a:endParaRPr lang="en-US" altLang="ko-KR" sz="1100" dirty="0">
              <a:solidFill>
                <a:srgbClr val="0070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lvl="0" algn="ctr">
              <a:buSzPct val="25000"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약  </a:t>
            </a:r>
            <a:r>
              <a:rPr lang="en" sz="2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r>
              <a:rPr lang="ko-KR" altLang="en-US" sz="28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천</a:t>
            </a:r>
            <a:r>
              <a:rPr lang="ko-KR" altLang="en-US" sz="105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여 개</a:t>
            </a:r>
            <a:endParaRPr lang="en" sz="16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92" y="1428111"/>
            <a:ext cx="839907" cy="8291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44" y="1493328"/>
            <a:ext cx="838702" cy="828000"/>
          </a:xfrm>
          <a:prstGeom prst="rect">
            <a:avLst/>
          </a:prstGeom>
        </p:spPr>
      </p:pic>
      <p:sp>
        <p:nvSpPr>
          <p:cNvPr id="52" name="Shape 349"/>
          <p:cNvSpPr txBox="1"/>
          <p:nvPr/>
        </p:nvSpPr>
        <p:spPr>
          <a:xfrm>
            <a:off x="989281" y="2576994"/>
            <a:ext cx="154674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퀵</a:t>
            </a:r>
            <a:r>
              <a:rPr lang="ko-KR" altLang="en-US" sz="1100" dirty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 종사자</a:t>
            </a:r>
            <a:endParaRPr lang="en-US" altLang="ko-KR" sz="1100" dirty="0">
              <a:solidFill>
                <a:srgbClr val="0070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lvl="0" algn="ctr">
              <a:buSzPct val="25000"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약  </a:t>
            </a:r>
            <a:r>
              <a:rPr lang="en-US" sz="2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</a:t>
            </a:r>
            <a:r>
              <a:rPr lang="ko-KR" altLang="en-US" sz="2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</a:t>
            </a:r>
            <a:r>
              <a:rPr lang="ko-KR" altLang="en-US" sz="105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여 명</a:t>
            </a:r>
            <a:endParaRPr lang="en" sz="16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53" name="Shape 349"/>
          <p:cNvSpPr txBox="1"/>
          <p:nvPr/>
        </p:nvSpPr>
        <p:spPr>
          <a:xfrm>
            <a:off x="5049056" y="2576994"/>
            <a:ext cx="132707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관리 프로그램</a:t>
            </a:r>
            <a:endParaRPr lang="en-US" altLang="ko-KR" sz="1100" dirty="0" smtClean="0">
              <a:solidFill>
                <a:srgbClr val="0070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lvl="0" algn="ctr">
              <a:buSzPct val="25000"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" sz="2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r>
              <a:rPr lang="ko-KR" altLang="en-US" sz="105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</a:t>
            </a:r>
            <a:endParaRPr lang="en" sz="16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8" name="Shape 349"/>
          <p:cNvSpPr txBox="1"/>
          <p:nvPr/>
        </p:nvSpPr>
        <p:spPr>
          <a:xfrm>
            <a:off x="6826686" y="2576994"/>
            <a:ext cx="132707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rgbClr val="0070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규모</a:t>
            </a:r>
            <a:endParaRPr lang="en-US" altLang="ko-KR" sz="1100" dirty="0">
              <a:solidFill>
                <a:srgbClr val="0070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altLang="ko-KR" sz="11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lvl="0" algn="ctr">
              <a:buSzPct val="25000"/>
            </a:pPr>
            <a:r>
              <a:rPr lang="ko-KR" altLang="en-US" sz="11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약 </a:t>
            </a:r>
            <a:r>
              <a:rPr lang="en" altLang="ko-KR" sz="28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28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</a:t>
            </a:r>
            <a:r>
              <a:rPr lang="ko-KR" altLang="en-US" sz="11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</a:t>
            </a:r>
            <a:endParaRPr lang="en" sz="16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7" name="Shape 135"/>
          <p:cNvSpPr txBox="1"/>
          <p:nvPr/>
        </p:nvSpPr>
        <p:spPr>
          <a:xfrm>
            <a:off x="832986" y="249653"/>
            <a:ext cx="437632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" sz="16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9" name="Shape 121"/>
          <p:cNvSpPr/>
          <p:nvPr/>
        </p:nvSpPr>
        <p:spPr>
          <a:xfrm>
            <a:off x="242720" y="164184"/>
            <a:ext cx="514310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3" name="Shape 123"/>
          <p:cNvSpPr/>
          <p:nvPr/>
        </p:nvSpPr>
        <p:spPr>
          <a:xfrm>
            <a:off x="376652" y="298467"/>
            <a:ext cx="242981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2125" y="2021829"/>
            <a:ext cx="67437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 </a:t>
            </a: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매장점주는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"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배달대행서비스업체에 배달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건당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3500</a:t>
            </a: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원씩 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주고 </a:t>
            </a: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있다</a:t>
            </a:r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"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며 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r"/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"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여기에서 원가 등 다 떼고 나면 진짜 </a:t>
            </a:r>
            <a:r>
              <a:rPr lang="ko-KR" altLang="en-US" sz="1200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남는게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하나도 없다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"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 말했다</a:t>
            </a:r>
            <a:r>
              <a:rPr lang="en-US" altLang="ko-KR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 </a:t>
            </a:r>
            <a:endParaRPr lang="en-US" altLang="ko-KR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r"/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&lt;EBN 2018.05.09&gt;</a:t>
            </a:r>
            <a:endParaRPr lang="ko-KR" altLang="en-US" sz="10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6101" y="1137260"/>
            <a:ext cx="7521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 높아진 인건비 때문에 자체 배달 종사원을 줄이고 배달대행업체를 쓰고 있는 외식업체가 많아지고 있다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ko-KR" altLang="en-US" sz="10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일요신문</a:t>
            </a:r>
            <a:r>
              <a:rPr lang="ko-KR" altLang="en-US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0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2018.05.04 </a:t>
            </a:r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  <a:endParaRPr lang="ko-KR" altLang="en-US" sz="10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Shape 345"/>
          <p:cNvSpPr txBox="1"/>
          <p:nvPr/>
        </p:nvSpPr>
        <p:spPr>
          <a:xfrm>
            <a:off x="-56344" y="4015483"/>
            <a:ext cx="9144000" cy="415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배달대행업체의 이용률이 증가했지만</a:t>
            </a:r>
            <a:r>
              <a:rPr lang="en-US" altLang="ko-KR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600" b="1" dirty="0" smtClean="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이로 인한 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점주의 부담감과 불만이 매우 큰 상황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6102" y="2931105"/>
            <a:ext cx="622935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</a:t>
            </a: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배달대행업체 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기사들이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A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매장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B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매장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C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매장 등 </a:t>
            </a:r>
            <a:r>
              <a:rPr lang="ko-KR" altLang="en-US" sz="1200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서너개씩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픽업해서 손님에게 배달한다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2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그러다보니</a:t>
            </a: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배달시간이 지연되고 치킨이 식었다는 등 고객 </a:t>
            </a:r>
            <a:r>
              <a:rPr lang="ko-KR" altLang="en-US" sz="12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컴플레인이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들어온다</a:t>
            </a:r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.”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 </a:t>
            </a:r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  <a:p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ko-KR" altLang="en-US" sz="10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인사이트코리아</a:t>
            </a:r>
            <a:r>
              <a:rPr lang="ko-KR" altLang="en-US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0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 </a:t>
            </a:r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2018.04.05</a:t>
            </a:r>
            <a:r>
              <a:rPr lang="en-US" altLang="ko-KR" sz="10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  <a:endParaRPr lang="ko-KR" altLang="en-US" sz="1000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Shape 135"/>
          <p:cNvSpPr txBox="1"/>
          <p:nvPr/>
        </p:nvSpPr>
        <p:spPr>
          <a:xfrm>
            <a:off x="832987" y="24965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" sz="16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8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10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5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4225" y="1323956"/>
            <a:ext cx="6197600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전용앱을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통한 배달노동자가 배달대행업체 영향력을 가장 많이 느끼는 것으로 나타났다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“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배달대행업체가 내 수입에 영향을 미친다”는 인식이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점 만점 중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4.03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점을 차지했다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업체의 부당한 대우와 요구에 아무런 조치도 취하지 못한다는 응답이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74.0%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나 됐다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 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ko-KR" altLang="en-US" sz="10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매일노동뉴스</a:t>
            </a:r>
            <a:r>
              <a:rPr lang="ko-KR" altLang="en-US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2017.12.22&gt;</a:t>
            </a:r>
            <a:r>
              <a:rPr lang="ko-KR" altLang="en-US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ko-KR" altLang="en-US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0" y="2596792"/>
            <a:ext cx="5467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배달기사들은 배달업체의 피고용인이 아닌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r"/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건수마다 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2-3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천원의 배달수익을 받는 ‘개인사업자’로 구분되기 때문에 </a:t>
            </a:r>
            <a:endParaRPr lang="en-US" altLang="ko-KR" sz="1200" dirty="0" smtClean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r"/>
            <a:r>
              <a:rPr lang="ko-KR" altLang="en-US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 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건수를 늘리기 위해 과속</a:t>
            </a:r>
            <a:r>
              <a:rPr lang="en-US" altLang="ko-KR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·</a:t>
            </a:r>
            <a:r>
              <a:rPr lang="ko-KR" altLang="en-US" sz="1200" dirty="0" err="1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신호위반등</a:t>
            </a:r>
            <a:r>
              <a:rPr lang="ko-KR" altLang="en-US" sz="12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법규위반에 거리낌이 없다</a:t>
            </a:r>
            <a:r>
              <a:rPr lang="en-US" altLang="ko-KR" sz="12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algn="r"/>
            <a:r>
              <a:rPr lang="en-US" altLang="ko-KR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ko-KR" altLang="en-US" sz="10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아산경찰서 온천지구대 경위 </a:t>
            </a:r>
            <a:r>
              <a:rPr lang="ko-KR" altLang="en-US" sz="1000" dirty="0" err="1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오선석</a:t>
            </a:r>
            <a:r>
              <a:rPr lang="ko-KR" altLang="en-US" sz="1000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기고문</a:t>
            </a:r>
            <a:r>
              <a:rPr lang="en-US" altLang="ko-KR" sz="1000" dirty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</a:p>
          <a:p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" name="Shape 345"/>
          <p:cNvSpPr txBox="1"/>
          <p:nvPr/>
        </p:nvSpPr>
        <p:spPr>
          <a:xfrm>
            <a:off x="-56344" y="4015481"/>
            <a:ext cx="9144000" cy="415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배달대행업체를 이용하는 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기사들의 불만과 위험도 높은 상황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Shape 135"/>
          <p:cNvSpPr txBox="1"/>
          <p:nvPr/>
        </p:nvSpPr>
        <p:spPr>
          <a:xfrm>
            <a:off x="832987" y="24965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" sz="1600" b="1" dirty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7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8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25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575" y="2754318"/>
            <a:ext cx="62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</a:t>
            </a:r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61" y="1646762"/>
            <a:ext cx="748364" cy="748364"/>
          </a:xfrm>
          <a:prstGeom prst="rect">
            <a:avLst/>
          </a:prstGeom>
        </p:spPr>
      </p:pic>
      <p:sp>
        <p:nvSpPr>
          <p:cNvPr id="8" name="Shape 347"/>
          <p:cNvSpPr/>
          <p:nvPr/>
        </p:nvSpPr>
        <p:spPr>
          <a:xfrm>
            <a:off x="5069965" y="1646762"/>
            <a:ext cx="824846" cy="655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65" y="1599808"/>
            <a:ext cx="826401" cy="826401"/>
          </a:xfrm>
          <a:prstGeom prst="rect">
            <a:avLst/>
          </a:prstGeom>
        </p:spPr>
      </p:pic>
      <p:pic>
        <p:nvPicPr>
          <p:cNvPr id="3075" name="Picture 3" descr="C:\Users\student\Downloads\user-silhouet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75" y="1599808"/>
            <a:ext cx="681087" cy="6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32397" y="2662874"/>
            <a:ext cx="120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 대행 업체</a:t>
            </a:r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613" y="2664351"/>
            <a:ext cx="90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관리 프로그램</a:t>
            </a:r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015" y="2754317"/>
            <a:ext cx="90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기사</a:t>
            </a:r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326192" y="1974440"/>
            <a:ext cx="582462" cy="1062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17423" y="1446636"/>
            <a:ext cx="3904441" cy="174093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278412" y="1967823"/>
            <a:ext cx="582462" cy="1062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161958" y="1974440"/>
            <a:ext cx="582462" cy="1062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6871" y="3429323"/>
            <a:ext cx="264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통상 </a:t>
            </a:r>
            <a:r>
              <a:rPr lang="en-US" altLang="ko-KR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20%~30%</a:t>
            </a:r>
            <a:r>
              <a:rPr lang="ko-KR" altLang="en-US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수수료</a:t>
            </a:r>
            <a:endParaRPr lang="ko-KR" altLang="en-US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595" y="951651"/>
            <a:ext cx="5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</a:t>
            </a:r>
            <a:r>
              <a:rPr lang="ko-KR" altLang="en-US" sz="1800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중간 업체의 존재</a:t>
            </a:r>
            <a:endParaRPr lang="ko-KR" altLang="en-US" sz="1800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01340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 대행을 중개하는 업체가 난립하면서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업체 간 가격 경쟁 심화</a:t>
            </a:r>
            <a:endParaRPr lang="en-US" altLang="ko-KR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배송기사의 수익 더욱 감소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하고 소비자가 받는 </a:t>
            </a:r>
            <a:r>
              <a:rPr lang="ko-KR" altLang="en-US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서비스의 품질은 저하</a:t>
            </a:r>
            <a:r>
              <a:rPr lang="ko-KR" altLang="en-US" b="1" dirty="0" smtClean="0">
                <a:solidFill>
                  <a:srgbClr val="3F3F3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됨</a:t>
            </a:r>
            <a:endParaRPr lang="ko-KR" altLang="en-US" b="1" dirty="0">
              <a:solidFill>
                <a:srgbClr val="3F3F3F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1" name="Shape 135"/>
          <p:cNvSpPr txBox="1"/>
          <p:nvPr/>
        </p:nvSpPr>
        <p:spPr>
          <a:xfrm>
            <a:off x="832987" y="242033"/>
            <a:ext cx="432048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 현황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sz="11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문제 분석</a:t>
            </a:r>
            <a:r>
              <a:rPr lang="ko-KR" altLang="en-US" sz="1600" b="1" dirty="0" smtClean="0">
                <a:solidFill>
                  <a:srgbClr val="0072C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b="1" dirty="0" smtClean="0">
              <a:solidFill>
                <a:srgbClr val="0072C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42720" y="164184"/>
            <a:ext cx="507747" cy="50774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  <p:sp>
        <p:nvSpPr>
          <p:cNvPr id="23" name="Shape 123"/>
          <p:cNvSpPr/>
          <p:nvPr/>
        </p:nvSpPr>
        <p:spPr>
          <a:xfrm>
            <a:off x="376653" y="298467"/>
            <a:ext cx="239880" cy="239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옛날사진관4" panose="02020600000000000000" pitchFamily="18" charset="-127"/>
              <a:ea typeface="a옛날사진관4" panose="02020600000000000000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7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2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1460</Words>
  <Application>Microsoft Office PowerPoint</Application>
  <PresentationFormat>화면 슬라이드 쇼(16:9)</PresentationFormat>
  <Paragraphs>303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a옛날사진관3</vt:lpstr>
      <vt:lpstr>a옛날사진관4</vt:lpstr>
      <vt:lpstr>나눔바른고딕</vt:lpstr>
      <vt:lpstr>맑은 고딕</vt:lpstr>
      <vt:lpstr>Arial</vt:lpstr>
      <vt:lpstr>Wingdings</vt:lpstr>
      <vt:lpstr>Contents Slide Master</vt:lpstr>
      <vt:lpstr>차세대 퀵 서비스 플랫폼  NexQuick</vt:lpstr>
      <vt:lpstr>PowerPoint 프레젠테이션</vt:lpstr>
      <vt:lpstr>PowerPoint 프레젠테이션</vt:lpstr>
      <vt:lpstr>NexQuick [넥스퀵]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기존 시스템의 문제점</vt:lpstr>
      <vt:lpstr>PowerPoint 프레젠테이션</vt:lpstr>
      <vt:lpstr>PowerPoint 프레젠테이션</vt:lpstr>
      <vt:lpstr>퀵 서비스 기사용 App</vt:lpstr>
      <vt:lpstr>서비스 이용자를 위한 Web/App</vt:lpstr>
      <vt:lpstr>PowerPoint 프레젠테이션</vt:lpstr>
      <vt:lpstr>PowerPoint 프레젠테이션</vt:lpstr>
      <vt:lpstr>PowerPoint 프레젠테이션</vt:lpstr>
      <vt:lpstr>스마트 헬멧</vt:lpstr>
      <vt:lpstr>4차 산업 혁명 관련 요소</vt:lpstr>
      <vt:lpstr>고려해야 할 점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Template</dc:title>
  <dc:creator>user</dc:creator>
  <cp:lastModifiedBy>USER</cp:lastModifiedBy>
  <cp:revision>101</cp:revision>
  <dcterms:modified xsi:type="dcterms:W3CDTF">2018-05-13T23:24:15Z</dcterms:modified>
</cp:coreProperties>
</file>