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65" r:id="rId5"/>
    <p:sldId id="268" r:id="rId6"/>
    <p:sldId id="269" r:id="rId7"/>
    <p:sldId id="286" r:id="rId8"/>
    <p:sldId id="287" r:id="rId9"/>
    <p:sldId id="288" r:id="rId10"/>
    <p:sldId id="273" r:id="rId11"/>
    <p:sldId id="274" r:id="rId12"/>
    <p:sldId id="275" r:id="rId13"/>
    <p:sldId id="285" r:id="rId14"/>
    <p:sldId id="276" r:id="rId15"/>
    <p:sldId id="284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E31D43"/>
    <a:srgbClr val="262626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39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FCE2CC7E-598D-4AAE-835F-480D1BED1BD2}" type="datetime1">
              <a:rPr lang="en-US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8D22A082-D154-4AC6-B915-F0813EE1D3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157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0A85E2D1-43D6-4614-944F-8F895CECBDB7}" type="datetime1">
              <a:rPr lang="en-US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F5017E2-AE77-45E3-8F8F-31DA72B1D8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3479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46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3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8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55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3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19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4058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20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2524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21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6251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02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4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2447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84B28-D9FB-4B54-AF79-1DFF6653AF81}" type="slidenum">
              <a:rPr lang="en-GB" sz="1200" smtClean="0"/>
              <a:pPr/>
              <a:t>5</a:t>
            </a:fld>
            <a:endParaRPr lang="en-GB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1904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05A73C-D26F-4EBA-9919-357828D701AB}" type="slidenum">
              <a:rPr lang="en-GB" sz="1200" smtClean="0"/>
              <a:pPr/>
              <a:t>6</a:t>
            </a:fld>
            <a:endParaRPr lang="en-GB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260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35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62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25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2130425"/>
            <a:ext cx="7772400" cy="1470025"/>
          </a:xfrm>
          <a:noFill/>
        </p:spPr>
        <p:txBody>
          <a:bodyPr/>
          <a:lstStyle>
            <a:lvl1pPr algn="ctr">
              <a:defRPr>
                <a:solidFill>
                  <a:srgbClr val="06443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11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98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648" y="1340768"/>
            <a:ext cx="7560838" cy="4680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1478" y="418655"/>
            <a:ext cx="2057400" cy="5458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418655"/>
            <a:ext cx="5755470" cy="5458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35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521700" y="5286375"/>
            <a:ext cx="587375" cy="646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600" smtClean="0">
                <a:solidFill>
                  <a:schemeClr val="bg1"/>
                </a:solidFill>
                <a:sym typeface="Wingdings" pitchFamily="-1" charset="2"/>
              </a:rPr>
              <a:t>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71343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91325" y="6345888"/>
            <a:ext cx="7735824" cy="402336"/>
          </a:xfrm>
        </p:spPr>
        <p:txBody>
          <a:bodyPr rtlCol="0">
            <a:normAutofit/>
          </a:bodyPr>
          <a:lstStyle>
            <a:lvl1pPr marL="0" indent="0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5296945"/>
            <a:ext cx="7772400" cy="1048871"/>
          </a:xfrm>
          <a:noFill/>
        </p:spPr>
        <p:txBody>
          <a:bodyPr anchor="b"/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436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eeecs-logo-tran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994400"/>
            <a:ext cx="27797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51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rgbClr val="59595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64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4" name="Rectangle 3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62798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5877272"/>
            <a:ext cx="8352928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8" y="5301208"/>
            <a:ext cx="8360242" cy="566738"/>
          </a:xfrm>
          <a:noFill/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89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1268760"/>
            <a:ext cx="8574087" cy="4878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80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089015-D4EF-45D7-AB90-8324C2901DC3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4038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9A17E5-9DFC-4718-8234-209BD13CF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0F31C7-3210-4910-BB9B-6EA3C350C7E9}" type="datetime1">
              <a:rPr lang="en-US"/>
              <a:pPr/>
              <a:t>2/18/2019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090422-19ED-48DB-934A-F4B136002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00113" y="1125538"/>
            <a:ext cx="8243887" cy="0"/>
          </a:xfrm>
          <a:prstGeom prst="line">
            <a:avLst/>
          </a:prstGeom>
          <a:ln w="57150" cmpd="sng">
            <a:solidFill>
              <a:srgbClr val="99D2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44250"/>
            <a:ext cx="7704856" cy="9084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1" y="1196752"/>
            <a:ext cx="7704855" cy="4896544"/>
          </a:xfrm>
        </p:spPr>
        <p:txBody>
          <a:bodyPr/>
          <a:lstStyle>
            <a:lvl1pPr marL="3429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1pPr>
            <a:lvl2pPr marL="914400" indent="-4572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2pPr>
            <a:lvl3pPr marL="12573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3pPr>
            <a:lvl4pPr marL="17145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4pPr>
            <a:lvl5pPr marL="21717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92" y="39407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892" y="24406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340768"/>
            <a:ext cx="36004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92" y="1340768"/>
            <a:ext cx="3804196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268760"/>
            <a:ext cx="3744416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648" y="1916833"/>
            <a:ext cx="3744416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3008" y="1268760"/>
            <a:ext cx="3703064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4471" y="1916832"/>
            <a:ext cx="370001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1588" y="0"/>
            <a:ext cx="9142412" cy="115888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0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66" y="1577847"/>
              <a:ext cx="2743129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706" y="1577847"/>
              <a:ext cx="4233830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3096344" cy="707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60648"/>
            <a:ext cx="4536504" cy="568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1040334"/>
            <a:ext cx="3096344" cy="48965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9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928" y="45776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928" y="38985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7928" y="514441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78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03350" y="269875"/>
            <a:ext cx="75612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03350" y="1322388"/>
            <a:ext cx="756126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36512" y="-61913"/>
            <a:ext cx="901701" cy="6947297"/>
            <a:chOff x="1259632" y="-61913"/>
            <a:chExt cx="901701" cy="6947297"/>
          </a:xfrm>
        </p:grpSpPr>
        <p:pic>
          <p:nvPicPr>
            <p:cNvPr id="1028" name="Picture 3" descr="QUBSEECS_Logo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-61913"/>
              <a:ext cx="901701" cy="691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4" b="31922"/>
            <a:stretch/>
          </p:blipFill>
          <p:spPr bwMode="auto">
            <a:xfrm>
              <a:off x="1259632" y="4961369"/>
              <a:ext cx="901701" cy="192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27" b="31922"/>
            <a:stretch/>
          </p:blipFill>
          <p:spPr bwMode="auto">
            <a:xfrm>
              <a:off x="1259632" y="4509119"/>
              <a:ext cx="901701" cy="1076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 descr="C:\Users\3047296\AppData\Local\Temp\Rar$DR06.978\QUB new logo set_Red\QueenÔÇÖs Red Logo - Landscape.png"/>
            <p:cNvPicPr>
              <a:picLocks noChangeAspect="1" noChangeArrowheads="1"/>
            </p:cNvPicPr>
            <p:nvPr userDrawn="1"/>
          </p:nvPicPr>
          <p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9312" y="5314936"/>
              <a:ext cx="2202342" cy="79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873471" y="-61913"/>
            <a:ext cx="0" cy="6985001"/>
          </a:xfrm>
          <a:prstGeom prst="line">
            <a:avLst/>
          </a:prstGeom>
          <a:ln w="57150">
            <a:solidFill>
              <a:srgbClr val="99D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44" r:id="rId3"/>
    <p:sldLayoutId id="2147484445" r:id="rId4"/>
    <p:sldLayoutId id="2147484446" r:id="rId5"/>
    <p:sldLayoutId id="2147484447" r:id="rId6"/>
    <p:sldLayoutId id="2147484451" r:id="rId7"/>
    <p:sldLayoutId id="2147484452" r:id="rId8"/>
    <p:sldLayoutId id="2147484453" r:id="rId9"/>
    <p:sldLayoutId id="2147484454" r:id="rId10"/>
    <p:sldLayoutId id="2147484448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  <p:sldLayoutId id="2147484461" r:id="rId18"/>
    <p:sldLayoutId id="2147484462" r:id="rId1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5" y="538717"/>
            <a:ext cx="7128791" cy="1524000"/>
          </a:xfrm>
        </p:spPr>
        <p:txBody>
          <a:bodyPr>
            <a:normAutofit/>
          </a:bodyPr>
          <a:lstStyle/>
          <a:p>
            <a:r>
              <a:rPr lang="en-GB" dirty="0" smtClean="0"/>
              <a:t>CSC3061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9" y="3356992"/>
            <a:ext cx="7054551" cy="2592288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 smtClean="0"/>
              <a:t>		</a:t>
            </a:r>
            <a:r>
              <a:rPr lang="en-GB" sz="1800" b="1" smtClean="0"/>
              <a:t>    </a:t>
            </a:r>
            <a:r>
              <a:rPr lang="en-GB" sz="1800" b="1" smtClean="0"/>
              <a:t>Face </a:t>
            </a:r>
            <a:r>
              <a:rPr lang="en-GB" sz="1800" b="1" dirty="0" smtClean="0"/>
              <a:t>Detection</a:t>
            </a:r>
          </a:p>
          <a:p>
            <a:pPr algn="r"/>
            <a:endParaRPr lang="en-GB" sz="1800" b="1" dirty="0" smtClean="0"/>
          </a:p>
          <a:p>
            <a:pPr algn="r"/>
            <a:endParaRPr lang="en-GB" sz="1800" b="1" dirty="0"/>
          </a:p>
          <a:p>
            <a:pPr algn="r"/>
            <a:r>
              <a:rPr lang="en-GB" sz="1800" b="1" dirty="0" smtClean="0"/>
              <a:t>Jesús </a:t>
            </a:r>
            <a:r>
              <a:rPr lang="en-GB" sz="1800" b="1" dirty="0"/>
              <a:t>Martínez del Rincón</a:t>
            </a:r>
          </a:p>
          <a:p>
            <a:pPr algn="r"/>
            <a:r>
              <a:rPr lang="en-GB" sz="1800" dirty="0"/>
              <a:t>j.martinez-del-rincon@qub.ac.uk</a:t>
            </a:r>
          </a:p>
          <a:p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7" y="1499190"/>
            <a:ext cx="684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Video Analytics and Machine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403649" y="2060848"/>
            <a:ext cx="7128791" cy="6508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Group Assignment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77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7861849" cy="1008112"/>
          </a:xfrm>
        </p:spPr>
        <p:txBody>
          <a:bodyPr/>
          <a:lstStyle/>
          <a:p>
            <a:r>
              <a:rPr lang="en-GB" dirty="0" smtClean="0"/>
              <a:t>Testing the classification system</a:t>
            </a:r>
            <a:br>
              <a:rPr lang="en-GB" dirty="0" smtClean="0"/>
            </a:br>
            <a:r>
              <a:rPr lang="en-GB" dirty="0" smtClean="0"/>
              <a:t>(21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5328592"/>
          </a:xfrm>
        </p:spPr>
        <p:txBody>
          <a:bodyPr/>
          <a:lstStyle/>
          <a:p>
            <a:r>
              <a:rPr lang="en-GB" sz="1800" dirty="0" smtClean="0"/>
              <a:t>In order to justify previous choices, we need to divide dataset (both positive and negative examples) in 2 subsets: training and testing</a:t>
            </a:r>
          </a:p>
          <a:p>
            <a:pPr marL="800100" lvl="4"/>
            <a:r>
              <a:rPr lang="en-GB" sz="1600" dirty="0"/>
              <a:t>Training samples and their labels for learning</a:t>
            </a:r>
          </a:p>
          <a:p>
            <a:pPr marL="800100" lvl="4"/>
            <a:r>
              <a:rPr lang="en-GB" sz="1600" dirty="0"/>
              <a:t>choose the best techniques, strategies and parameters for each block using the testing</a:t>
            </a:r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050" dirty="0" smtClean="0"/>
              <a:t>Given </a:t>
            </a:r>
            <a:r>
              <a:rPr lang="en-GB" sz="1050" dirty="0"/>
              <a:t>test and training files  </a:t>
            </a:r>
            <a:r>
              <a:rPr lang="en-GB" sz="1050" b="1" i="1" dirty="0" err="1"/>
              <a:t>face_train.cdataset</a:t>
            </a:r>
            <a:r>
              <a:rPr lang="en-GB" sz="1050" dirty="0"/>
              <a:t> and </a:t>
            </a:r>
            <a:r>
              <a:rPr lang="en-GB" sz="1050" b="1" i="1" dirty="0" err="1" smtClean="0"/>
              <a:t>face_test.cdataset</a:t>
            </a:r>
            <a:endParaRPr lang="en-GB" sz="1050" b="1" i="1" dirty="0" smtClean="0"/>
          </a:p>
          <a:p>
            <a:pPr lvl="2"/>
            <a:r>
              <a:rPr lang="en-GB" sz="1050" dirty="0"/>
              <a:t>Half/half</a:t>
            </a:r>
          </a:p>
          <a:p>
            <a:pPr lvl="2"/>
            <a:r>
              <a:rPr lang="en-GB" sz="1050" dirty="0" smtClean="0"/>
              <a:t>Cross </a:t>
            </a:r>
            <a:r>
              <a:rPr lang="en-GB" sz="1050" dirty="0" smtClean="0"/>
              <a:t>validation</a:t>
            </a:r>
          </a:p>
          <a:p>
            <a:r>
              <a:rPr lang="en-GB" sz="2000" dirty="0" smtClean="0"/>
              <a:t>Evaluate </a:t>
            </a:r>
            <a:r>
              <a:rPr lang="en-GB" sz="2000" dirty="0"/>
              <a:t>the performance of </a:t>
            </a:r>
            <a:r>
              <a:rPr lang="en-GB" sz="2000" dirty="0" smtClean="0"/>
              <a:t>your final </a:t>
            </a:r>
            <a:r>
              <a:rPr lang="en-GB" sz="2000" dirty="0" smtClean="0"/>
              <a:t>choice(s)</a:t>
            </a:r>
            <a:endParaRPr lang="en-GB" sz="2000" dirty="0" smtClean="0"/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400" dirty="0" smtClean="0"/>
              <a:t>Recognition rate</a:t>
            </a:r>
          </a:p>
          <a:p>
            <a:pPr lvl="2"/>
            <a:r>
              <a:rPr lang="en-GB" sz="1400" dirty="0" smtClean="0"/>
              <a:t>TP, FP, TN, FN   (</a:t>
            </a:r>
            <a:r>
              <a:rPr lang="en-GB" sz="1400" dirty="0" err="1" smtClean="0"/>
              <a:t>Prac</a:t>
            </a:r>
            <a:r>
              <a:rPr lang="en-GB" sz="1400" dirty="0" smtClean="0"/>
              <a:t> 7)</a:t>
            </a:r>
          </a:p>
          <a:p>
            <a:pPr lvl="2"/>
            <a:r>
              <a:rPr lang="en-GB" sz="1400" dirty="0" smtClean="0"/>
              <a:t>Precision, recall, specificity, sensitivity, etc… (</a:t>
            </a:r>
            <a:r>
              <a:rPr lang="en-GB" sz="1400" dirty="0" err="1" smtClean="0"/>
              <a:t>Prac</a:t>
            </a:r>
            <a:r>
              <a:rPr lang="en-GB" sz="1400" dirty="0" smtClean="0"/>
              <a:t> 7)</a:t>
            </a:r>
            <a:endParaRPr lang="en-GB" sz="1400" dirty="0"/>
          </a:p>
          <a:p>
            <a:pPr lvl="1"/>
            <a:endParaRPr lang="en-GB" sz="16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323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Detection implementation</a:t>
            </a:r>
            <a:br>
              <a:rPr lang="en-GB" dirty="0" smtClean="0"/>
            </a:br>
            <a:r>
              <a:rPr lang="en-GB" dirty="0" smtClean="0"/>
              <a:t>(37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24744"/>
            <a:ext cx="8172400" cy="5256584"/>
          </a:xfrm>
        </p:spPr>
        <p:txBody>
          <a:bodyPr/>
          <a:lstStyle/>
          <a:p>
            <a:r>
              <a:rPr lang="en-GB" sz="1800" dirty="0" smtClean="0"/>
              <a:t>Apply your classification/verification system to implement a pedestrian detector</a:t>
            </a:r>
          </a:p>
          <a:p>
            <a:r>
              <a:rPr lang="en-GB" sz="1800" dirty="0" smtClean="0"/>
              <a:t>2 important components</a:t>
            </a:r>
          </a:p>
          <a:p>
            <a:pPr marL="715963" lvl="1" indent="-258763"/>
            <a:r>
              <a:rPr lang="en-GB" sz="1400" b="1" dirty="0" smtClean="0"/>
              <a:t>A </a:t>
            </a:r>
            <a:r>
              <a:rPr lang="en-GB" sz="1400" b="1" dirty="0"/>
              <a:t>sliding window detector</a:t>
            </a:r>
            <a:r>
              <a:rPr lang="en-GB" sz="1400" dirty="0"/>
              <a:t>. </a:t>
            </a:r>
            <a:r>
              <a:rPr lang="en-GB" sz="1400" dirty="0" smtClean="0"/>
              <a:t> (Based on </a:t>
            </a:r>
            <a:r>
              <a:rPr lang="en-GB" sz="1400" dirty="0" err="1"/>
              <a:t>P</a:t>
            </a:r>
            <a:r>
              <a:rPr lang="en-GB" sz="1400" dirty="0" err="1" smtClean="0"/>
              <a:t>rac</a:t>
            </a:r>
            <a:r>
              <a:rPr lang="en-GB" sz="1400" dirty="0" smtClean="0"/>
              <a:t> 6)</a:t>
            </a:r>
          </a:p>
          <a:p>
            <a:pPr marL="893763" lvl="2" indent="-177800"/>
            <a:r>
              <a:rPr lang="en-GB" sz="1050" dirty="0" smtClean="0"/>
              <a:t>Crop the image at every location and use the classifier to tell </a:t>
            </a:r>
            <a:r>
              <a:rPr lang="en-GB" sz="1050" dirty="0"/>
              <a:t>if </a:t>
            </a:r>
            <a:r>
              <a:rPr lang="en-GB" sz="1050" dirty="0" smtClean="0"/>
              <a:t>that image </a:t>
            </a:r>
            <a:r>
              <a:rPr lang="en-GB" sz="1050" dirty="0"/>
              <a:t>region </a:t>
            </a:r>
            <a:r>
              <a:rPr lang="en-GB" sz="1050" dirty="0" smtClean="0"/>
              <a:t> contains a </a:t>
            </a:r>
            <a:r>
              <a:rPr lang="en-GB" sz="1050" dirty="0" smtClean="0"/>
              <a:t>face. </a:t>
            </a:r>
            <a:r>
              <a:rPr lang="en-GB" sz="1050" dirty="0" smtClean="0"/>
              <a:t>By scanning every location on the full image, it will detect </a:t>
            </a:r>
            <a:r>
              <a:rPr lang="en-GB" sz="1050" dirty="0"/>
              <a:t>all instances of </a:t>
            </a:r>
            <a:r>
              <a:rPr lang="en-GB" sz="1050" dirty="0" smtClean="0"/>
              <a:t>faces </a:t>
            </a:r>
            <a:r>
              <a:rPr lang="en-GB" sz="1050" dirty="0"/>
              <a:t>in that image. </a:t>
            </a:r>
            <a:endParaRPr lang="en-GB" sz="1050" dirty="0" smtClean="0"/>
          </a:p>
          <a:p>
            <a:pPr marL="893763" lvl="2" indent="-177800"/>
            <a:r>
              <a:rPr lang="en-GB" sz="1050" dirty="0" smtClean="0"/>
              <a:t>In </a:t>
            </a:r>
            <a:r>
              <a:rPr lang="en-GB" sz="1050" dirty="0"/>
              <a:t>order to detect </a:t>
            </a:r>
            <a:r>
              <a:rPr lang="en-GB" sz="1050" dirty="0" smtClean="0"/>
              <a:t>faces </a:t>
            </a:r>
            <a:r>
              <a:rPr lang="en-GB" sz="1050" dirty="0"/>
              <a:t>at multiple </a:t>
            </a:r>
            <a:r>
              <a:rPr lang="en-GB" sz="1050" dirty="0" smtClean="0"/>
              <a:t>sizes, our </a:t>
            </a:r>
            <a:r>
              <a:rPr lang="en-GB" sz="1050" dirty="0"/>
              <a:t>sliding window detector </a:t>
            </a:r>
            <a:r>
              <a:rPr lang="en-GB" sz="1050" dirty="0" smtClean="0"/>
              <a:t>should run at </a:t>
            </a:r>
            <a:r>
              <a:rPr lang="en-GB" sz="1050" dirty="0"/>
              <a:t>multiple scales </a:t>
            </a:r>
            <a:r>
              <a:rPr lang="en-GB" sz="1050" dirty="0" smtClean="0"/>
              <a:t>(will  require resizing image)</a:t>
            </a:r>
          </a:p>
          <a:p>
            <a:pPr lvl="1"/>
            <a:r>
              <a:rPr lang="en-GB" sz="1400" b="1" dirty="0"/>
              <a:t>Non-maxima suppression</a:t>
            </a:r>
            <a:r>
              <a:rPr lang="en-GB" sz="1400" dirty="0"/>
              <a:t>. </a:t>
            </a:r>
            <a:r>
              <a:rPr lang="en-GB" sz="1400" dirty="0" smtClean="0"/>
              <a:t>(</a:t>
            </a:r>
            <a:r>
              <a:rPr lang="en-GB" sz="1400" dirty="0" err="1" smtClean="0"/>
              <a:t>Prac</a:t>
            </a:r>
            <a:r>
              <a:rPr lang="en-GB" sz="1400" dirty="0" smtClean="0"/>
              <a:t> </a:t>
            </a:r>
            <a:r>
              <a:rPr lang="en-GB" sz="1400" dirty="0"/>
              <a:t>6</a:t>
            </a:r>
            <a:r>
              <a:rPr lang="en-GB" sz="1400" dirty="0" smtClean="0"/>
              <a:t>)</a:t>
            </a:r>
          </a:p>
          <a:p>
            <a:pPr marL="904875" lvl="2" indent="-188913"/>
            <a:r>
              <a:rPr lang="en-GB" sz="1050" dirty="0" smtClean="0"/>
              <a:t>Overlapping detections are a common problem. NMS removes overlapping detection to improve performance.  It keeps best </a:t>
            </a:r>
            <a:r>
              <a:rPr lang="en-GB" sz="1050" dirty="0"/>
              <a:t>detections in each region by selecting the strongest </a:t>
            </a:r>
            <a:r>
              <a:rPr lang="en-GB" sz="1050" dirty="0" smtClean="0"/>
              <a:t>responses.</a:t>
            </a:r>
          </a:p>
          <a:p>
            <a:r>
              <a:rPr lang="en-GB" sz="1500" dirty="0"/>
              <a:t>Run your detector on the 4 files </a:t>
            </a:r>
            <a:r>
              <a:rPr lang="en-GB" sz="1500" b="1" i="1" dirty="0"/>
              <a:t>imX.jpg</a:t>
            </a:r>
            <a:r>
              <a:rPr lang="en-GB" sz="1500" dirty="0"/>
              <a:t>, and evaluate its performance</a:t>
            </a:r>
          </a:p>
          <a:p>
            <a:pPr lvl="1"/>
            <a:r>
              <a:rPr lang="en-GB" sz="1100" dirty="0"/>
              <a:t>Calculate the performance of our detector (TP, FP, TN, FN, etc…)</a:t>
            </a:r>
          </a:p>
          <a:p>
            <a:pPr lvl="1"/>
            <a:r>
              <a:rPr lang="en-GB" sz="1100" dirty="0"/>
              <a:t>Generate output images with bounding boxes</a:t>
            </a:r>
          </a:p>
          <a:p>
            <a:pPr lvl="1"/>
            <a:r>
              <a:rPr lang="en-GB" sz="1100" dirty="0"/>
              <a:t>Reflect and explain the results that you have obtained</a:t>
            </a:r>
          </a:p>
          <a:p>
            <a:pPr lvl="2"/>
            <a:r>
              <a:rPr lang="en-GB" sz="1050" dirty="0"/>
              <a:t>Why and when it fails?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56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1" y="116632"/>
            <a:ext cx="8064897" cy="93610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Available 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328592"/>
          </a:xfrm>
        </p:spPr>
        <p:txBody>
          <a:bodyPr/>
          <a:lstStyle/>
          <a:p>
            <a:r>
              <a:rPr lang="en-GB" sz="1600" dirty="0"/>
              <a:t>No </a:t>
            </a:r>
            <a:r>
              <a:rPr lang="en-GB" sz="1600" dirty="0" smtClean="0"/>
              <a:t>implementation</a:t>
            </a:r>
            <a:r>
              <a:rPr lang="en-GB" sz="1600" dirty="0"/>
              <a:t>, only usage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</a:t>
            </a:r>
            <a:r>
              <a:rPr lang="en-GB" sz="1200" dirty="0"/>
              <a:t>5</a:t>
            </a:r>
            <a:r>
              <a:rPr lang="en-GB" sz="1200" dirty="0" smtClean="0"/>
              <a:t> provides a SVM </a:t>
            </a:r>
            <a:r>
              <a:rPr lang="en-GB" sz="1200" dirty="0" smtClean="0"/>
              <a:t>toolbox and </a:t>
            </a:r>
            <a:r>
              <a:rPr lang="en-GB" sz="1200" dirty="0" err="1" smtClean="0"/>
              <a:t>matlab</a:t>
            </a:r>
            <a:r>
              <a:rPr lang="en-GB" sz="1200" dirty="0" smtClean="0"/>
              <a:t> library alternative</a:t>
            </a:r>
            <a:endParaRPr lang="en-GB" sz="1200" dirty="0" smtClean="0"/>
          </a:p>
          <a:p>
            <a:pPr lvl="1"/>
            <a:r>
              <a:rPr lang="en-GB" sz="1200" dirty="0"/>
              <a:t>This </a:t>
            </a:r>
            <a:r>
              <a:rPr lang="en-GB" sz="1200" dirty="0" err="1"/>
              <a:t>assigment</a:t>
            </a:r>
            <a:r>
              <a:rPr lang="en-GB" sz="1200" dirty="0"/>
              <a:t> provides a </a:t>
            </a:r>
            <a:r>
              <a:rPr lang="en-GB" sz="1200" dirty="0" err="1"/>
              <a:t>gabor_feature_vector.m</a:t>
            </a:r>
            <a:r>
              <a:rPr lang="en-GB" sz="1200" dirty="0"/>
              <a:t> to generate the </a:t>
            </a:r>
            <a:r>
              <a:rPr lang="en-GB" sz="1200" dirty="0" err="1"/>
              <a:t>gabor</a:t>
            </a:r>
            <a:r>
              <a:rPr lang="en-GB" sz="1200" dirty="0"/>
              <a:t> feature vector for your. It’s use is similar to HOG feature vector.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</a:t>
            </a:r>
            <a:r>
              <a:rPr lang="en-GB" sz="1200" dirty="0"/>
              <a:t>7</a:t>
            </a:r>
            <a:r>
              <a:rPr lang="en-GB" sz="1200" dirty="0" smtClean="0"/>
              <a:t> provide dimensionality reduction methods</a:t>
            </a:r>
          </a:p>
          <a:p>
            <a:pPr lvl="1"/>
            <a:endParaRPr lang="en-GB" sz="1200" dirty="0" smtClean="0"/>
          </a:p>
          <a:p>
            <a:r>
              <a:rPr lang="en-GB" sz="1600" dirty="0" smtClean="0"/>
              <a:t>You should already developed in the </a:t>
            </a:r>
            <a:r>
              <a:rPr lang="en-GB" sz="1600" dirty="0" err="1" smtClean="0"/>
              <a:t>practicals</a:t>
            </a:r>
            <a:r>
              <a:rPr lang="en-GB" sz="1600" dirty="0"/>
              <a:t> </a:t>
            </a:r>
            <a:r>
              <a:rPr lang="en-GB" sz="1600" dirty="0" smtClean="0"/>
              <a:t>(but you can improve them)</a:t>
            </a:r>
          </a:p>
          <a:p>
            <a:pPr lvl="1"/>
            <a:r>
              <a:rPr lang="en-GB" sz="1200" dirty="0" err="1" smtClean="0"/>
              <a:t>Preprocessing</a:t>
            </a:r>
            <a:r>
              <a:rPr lang="en-GB" sz="1200" dirty="0" smtClean="0"/>
              <a:t>: </a:t>
            </a:r>
            <a:r>
              <a:rPr lang="en-GB" sz="1200" dirty="0" err="1" smtClean="0"/>
              <a:t>Prac</a:t>
            </a:r>
            <a:r>
              <a:rPr lang="en-GB" sz="1200" dirty="0" smtClean="0"/>
              <a:t> 1-2</a:t>
            </a:r>
          </a:p>
          <a:p>
            <a:pPr lvl="1"/>
            <a:r>
              <a:rPr lang="en-GB" sz="1200" dirty="0" smtClean="0"/>
              <a:t>NMS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6</a:t>
            </a:r>
          </a:p>
          <a:p>
            <a:pPr lvl="1"/>
            <a:r>
              <a:rPr lang="en-GB" sz="1200" dirty="0" smtClean="0"/>
              <a:t>K-NN classifier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5</a:t>
            </a:r>
          </a:p>
          <a:p>
            <a:pPr lvl="1"/>
            <a:r>
              <a:rPr lang="en-GB" sz="1200" dirty="0" smtClean="0"/>
              <a:t>Concepts </a:t>
            </a:r>
            <a:r>
              <a:rPr lang="en-GB" sz="1200" dirty="0" smtClean="0"/>
              <a:t>of sliding windows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5 and 6</a:t>
            </a:r>
          </a:p>
          <a:p>
            <a:pPr lvl="1"/>
            <a:r>
              <a:rPr lang="en-GB" sz="1200" dirty="0" smtClean="0"/>
              <a:t>Evaluation </a:t>
            </a:r>
            <a:r>
              <a:rPr lang="en-GB" sz="1200" dirty="0" smtClean="0"/>
              <a:t>metrics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7</a:t>
            </a:r>
          </a:p>
          <a:p>
            <a:pPr lvl="1"/>
            <a:endParaRPr lang="en-GB" sz="1000" dirty="0"/>
          </a:p>
          <a:p>
            <a:r>
              <a:rPr lang="en-GB" sz="1600" dirty="0" smtClean="0"/>
              <a:t>Main bits to implement:</a:t>
            </a:r>
          </a:p>
          <a:p>
            <a:pPr lvl="1"/>
            <a:r>
              <a:rPr lang="en-GB" sz="1200" dirty="0" smtClean="0"/>
              <a:t>Multi-scale sliding window</a:t>
            </a:r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20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Basic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256584"/>
          </a:xfrm>
        </p:spPr>
        <p:txBody>
          <a:bodyPr/>
          <a:lstStyle/>
          <a:p>
            <a:r>
              <a:rPr lang="en-GB" sz="2000" dirty="0" smtClean="0"/>
              <a:t>As many combination of methods (specially feature extraction and )</a:t>
            </a:r>
          </a:p>
          <a:p>
            <a:pPr lvl="1"/>
            <a:r>
              <a:rPr lang="en-GB" sz="1800" dirty="0" smtClean="0"/>
              <a:t>The final performance does not determine the mark</a:t>
            </a:r>
          </a:p>
          <a:p>
            <a:r>
              <a:rPr lang="en-GB" sz="2000" dirty="0" smtClean="0"/>
              <a:t>Correct experimental setup</a:t>
            </a:r>
          </a:p>
          <a:p>
            <a:r>
              <a:rPr lang="en-GB" sz="2000" dirty="0" smtClean="0"/>
              <a:t>Correctly evaluated (quantitative data)</a:t>
            </a:r>
          </a:p>
          <a:p>
            <a:pPr lvl="1"/>
            <a:r>
              <a:rPr lang="en-GB" sz="1800" dirty="0" smtClean="0"/>
              <a:t>Tables, graphs,…</a:t>
            </a:r>
          </a:p>
          <a:p>
            <a:r>
              <a:rPr lang="en-GB" sz="2000" dirty="0" smtClean="0"/>
              <a:t>Good parameter setting</a:t>
            </a:r>
          </a:p>
          <a:p>
            <a:r>
              <a:rPr lang="en-GB" sz="2000" dirty="0" smtClean="0"/>
              <a:t>Good analysis and explanation of results and decisions taken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46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Excellent system +Extra Credit</a:t>
            </a:r>
            <a:br>
              <a:rPr lang="en-GB" dirty="0" smtClean="0"/>
            </a:br>
            <a:r>
              <a:rPr lang="en-GB" dirty="0" smtClean="0"/>
              <a:t>(10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5256584"/>
          </a:xfrm>
        </p:spPr>
        <p:txBody>
          <a:bodyPr/>
          <a:lstStyle/>
          <a:p>
            <a:r>
              <a:rPr lang="en-GB" sz="2400" dirty="0" smtClean="0"/>
              <a:t>Use of Boosting/bagging, Random trees or NN for </a:t>
            </a:r>
            <a:r>
              <a:rPr lang="en-GB" sz="2400" dirty="0" smtClean="0"/>
              <a:t>classification</a:t>
            </a:r>
          </a:p>
          <a:p>
            <a:r>
              <a:rPr lang="en-GB" sz="2400" dirty="0"/>
              <a:t>Cross validation (leave one out) as experimental setup</a:t>
            </a:r>
          </a:p>
          <a:p>
            <a:r>
              <a:rPr lang="en-GB" sz="2400" dirty="0" smtClean="0"/>
              <a:t>ROC </a:t>
            </a:r>
            <a:r>
              <a:rPr lang="en-GB" sz="2400" dirty="0" smtClean="0"/>
              <a:t>curves to evaluate</a:t>
            </a:r>
          </a:p>
          <a:p>
            <a:r>
              <a:rPr lang="en-GB" sz="2400" dirty="0" smtClean="0"/>
              <a:t>Explore your own feature extractor</a:t>
            </a:r>
          </a:p>
          <a:p>
            <a:r>
              <a:rPr lang="en-GB" sz="2400" dirty="0" smtClean="0"/>
              <a:t>Part-based detectors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35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Initial Demo   (10%)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772400" cy="5472608"/>
          </a:xfrm>
        </p:spPr>
        <p:txBody>
          <a:bodyPr/>
          <a:lstStyle/>
          <a:p>
            <a:r>
              <a:rPr lang="en-GB" sz="2000" dirty="0" smtClean="0"/>
              <a:t>Date: </a:t>
            </a:r>
            <a:r>
              <a:rPr lang="en-GB" sz="2000" dirty="0" smtClean="0"/>
              <a:t>13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</a:t>
            </a:r>
            <a:r>
              <a:rPr lang="en-GB" sz="2000" dirty="0" smtClean="0"/>
              <a:t>March, </a:t>
            </a:r>
          </a:p>
          <a:p>
            <a:pPr lvl="1"/>
            <a:r>
              <a:rPr lang="en-GB" sz="1400" dirty="0"/>
              <a:t>During the practical and beyond</a:t>
            </a:r>
          </a:p>
          <a:p>
            <a:pPr lvl="1"/>
            <a:r>
              <a:rPr lang="en-GB" sz="1400" dirty="0"/>
              <a:t>10 min per group</a:t>
            </a:r>
          </a:p>
          <a:p>
            <a:pPr lvl="1"/>
            <a:r>
              <a:rPr lang="en-GB" sz="1400" dirty="0"/>
              <a:t>In CSB 01.020 lab, with the computer</a:t>
            </a:r>
          </a:p>
          <a:p>
            <a:r>
              <a:rPr lang="en-GB" sz="2000" dirty="0" smtClean="0"/>
              <a:t>Formative and summative</a:t>
            </a:r>
          </a:p>
          <a:p>
            <a:pPr lvl="1"/>
            <a:r>
              <a:rPr lang="en-GB" sz="1400" dirty="0" smtClean="0"/>
              <a:t>Opportunity to get feedback on your progress, alternative things to try, what to do until final submission, etc..</a:t>
            </a:r>
          </a:p>
          <a:p>
            <a:pPr lvl="1"/>
            <a:r>
              <a:rPr lang="en-GB" sz="1400" dirty="0" smtClean="0"/>
              <a:t>You will get a marking template and written feedback</a:t>
            </a:r>
          </a:p>
          <a:p>
            <a:pPr lvl="1"/>
            <a:r>
              <a:rPr lang="en-GB" sz="1400" dirty="0" smtClean="0"/>
              <a:t>10% of the final mark</a:t>
            </a:r>
          </a:p>
          <a:p>
            <a:r>
              <a:rPr lang="en-GB" sz="1800" dirty="0" smtClean="0"/>
              <a:t>Noting to submit but you can support with slides, tables, results etc..</a:t>
            </a:r>
          </a:p>
          <a:p>
            <a:pPr lvl="1"/>
            <a:r>
              <a:rPr lang="en-GB" sz="1400" dirty="0" smtClean="0"/>
              <a:t>The more professional the better</a:t>
            </a:r>
            <a:endParaRPr lang="en-GB" sz="1400" dirty="0"/>
          </a:p>
          <a:p>
            <a:endParaRPr lang="en-GB" sz="2000" dirty="0" smtClean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87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Deliverables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3585030"/>
          </a:xfrm>
        </p:spPr>
        <p:txBody>
          <a:bodyPr/>
          <a:lstStyle/>
          <a:p>
            <a:r>
              <a:rPr lang="en-GB" dirty="0"/>
              <a:t>Written report  (</a:t>
            </a:r>
            <a:r>
              <a:rPr lang="en-GB" dirty="0" smtClean="0"/>
              <a:t>29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March)</a:t>
            </a:r>
          </a:p>
          <a:p>
            <a:endParaRPr lang="en-GB" dirty="0" smtClean="0"/>
          </a:p>
          <a:p>
            <a:r>
              <a:rPr lang="en-GB" dirty="0" smtClean="0"/>
              <a:t>Code </a:t>
            </a:r>
            <a:r>
              <a:rPr lang="en-GB" dirty="0"/>
              <a:t>(</a:t>
            </a:r>
            <a:r>
              <a:rPr lang="en-GB" dirty="0" smtClean="0"/>
              <a:t>29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/>
              <a:t>March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Peer Assessment </a:t>
            </a:r>
            <a:r>
              <a:rPr lang="en-GB" dirty="0" smtClean="0"/>
              <a:t>(</a:t>
            </a:r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April)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804248" y="1556792"/>
            <a:ext cx="348343" cy="3141157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3283" y="2948617"/>
            <a:ext cx="155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Through </a:t>
            </a:r>
            <a:r>
              <a:rPr lang="en-GB" dirty="0" err="1" smtClean="0"/>
              <a:t>QoL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Report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57" y="1124744"/>
            <a:ext cx="7772400" cy="4659086"/>
          </a:xfrm>
        </p:spPr>
        <p:txBody>
          <a:bodyPr/>
          <a:lstStyle/>
          <a:p>
            <a:r>
              <a:rPr lang="en-GB" dirty="0" smtClean="0"/>
              <a:t>In order to obtain all the points in each section, the report must be clear and explain and justify </a:t>
            </a:r>
            <a:r>
              <a:rPr lang="en-GB" b="1" dirty="0" smtClean="0"/>
              <a:t>each</a:t>
            </a:r>
            <a:r>
              <a:rPr lang="en-GB" dirty="0" smtClean="0"/>
              <a:t> decision</a:t>
            </a:r>
          </a:p>
          <a:p>
            <a:pPr lvl="1"/>
            <a:r>
              <a:rPr lang="en-GB" dirty="0" smtClean="0"/>
              <a:t>Good structure</a:t>
            </a:r>
          </a:p>
          <a:p>
            <a:pPr lvl="1"/>
            <a:r>
              <a:rPr lang="en-GB" dirty="0" smtClean="0"/>
              <a:t>Logical order: training, testing, etc…</a:t>
            </a:r>
          </a:p>
          <a:p>
            <a:pPr lvl="1"/>
            <a:r>
              <a:rPr lang="en-GB" dirty="0" smtClean="0"/>
              <a:t>The more pictures and tables with results, the better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508104" y="5373215"/>
            <a:ext cx="3635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u="sng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GB" sz="2000" u="sng" dirty="0">
                <a:latin typeface="Arial" pitchFamily="34" charset="0"/>
                <a:cs typeface="Arial" pitchFamily="34" charset="0"/>
              </a:rPr>
              <a:t>guide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   Skills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. Communication</a:t>
            </a:r>
            <a:r>
              <a:rPr lang="en-GB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/>
            </a:r>
            <a:br>
              <a:rPr lang="en-GB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latin typeface="Arial" pitchFamily="34" charset="0"/>
                <a:cs typeface="Arial" pitchFamily="34" charset="0"/>
              </a:rPr>
              <a:t>	5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Working with others</a:t>
            </a:r>
          </a:p>
          <a:p>
            <a:pPr algn="l"/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136904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2583543"/>
          </a:xfrm>
        </p:spPr>
        <p:txBody>
          <a:bodyPr/>
          <a:lstStyle/>
          <a:p>
            <a:r>
              <a:rPr lang="en-GB" sz="2400" dirty="0" smtClean="0"/>
              <a:t>I must be able to run it</a:t>
            </a:r>
          </a:p>
          <a:p>
            <a:pPr lvl="1"/>
            <a:r>
              <a:rPr lang="en-GB" sz="2000" dirty="0" smtClean="0"/>
              <a:t>And understand your code</a:t>
            </a:r>
          </a:p>
          <a:p>
            <a:pPr lvl="2"/>
            <a:r>
              <a:rPr lang="en-GB" sz="1600" dirty="0" smtClean="0"/>
              <a:t>Comments</a:t>
            </a:r>
          </a:p>
          <a:p>
            <a:pPr lvl="2"/>
            <a:r>
              <a:rPr lang="en-GB" sz="1600" dirty="0" smtClean="0"/>
              <a:t>Good structure</a:t>
            </a:r>
          </a:p>
          <a:p>
            <a:r>
              <a:rPr lang="en-GB" sz="2400" dirty="0" err="1" smtClean="0"/>
              <a:t>Gitlab</a:t>
            </a:r>
            <a:r>
              <a:rPr lang="en-GB" sz="2400" dirty="0" smtClean="0"/>
              <a:t>?</a:t>
            </a:r>
            <a:endParaRPr lang="en-GB" sz="2400" dirty="0" smtClean="0"/>
          </a:p>
          <a:p>
            <a:r>
              <a:rPr lang="en-GB" sz="2400" dirty="0" smtClean="0"/>
              <a:t>Videos of your results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I should obtain the same results that in the report </a:t>
            </a:r>
          </a:p>
          <a:p>
            <a:pPr lvl="1"/>
            <a:r>
              <a:rPr lang="en-GB" sz="2000" dirty="0" smtClean="0"/>
              <a:t>Not all the intermediate results,  but the final ones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56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6064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Professional behaviour</a:t>
            </a:r>
          </a:p>
          <a:p>
            <a:pPr lvl="1"/>
            <a:r>
              <a:rPr lang="en-GB" sz="2000" dirty="0" smtClean="0"/>
              <a:t>Respect to the others</a:t>
            </a:r>
          </a:p>
          <a:p>
            <a:pPr lvl="1"/>
            <a:r>
              <a:rPr lang="en-GB" sz="2000" dirty="0" smtClean="0"/>
              <a:t>Me as a moderator. Raise issues as soon as possible.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WARNING!! </a:t>
            </a:r>
            <a:r>
              <a:rPr lang="en-GB" sz="2400" dirty="0" smtClean="0"/>
              <a:t>All the members are supposed to contribute in all the aspects</a:t>
            </a:r>
          </a:p>
          <a:p>
            <a:r>
              <a:rPr lang="en-GB" sz="2400" dirty="0" smtClean="0"/>
              <a:t>Criteria: 4 marks (out of 10) in 4 categories</a:t>
            </a:r>
          </a:p>
          <a:p>
            <a:pPr lvl="1"/>
            <a:r>
              <a:rPr lang="en-GB" sz="2000" dirty="0" smtClean="0"/>
              <a:t>Design, Implementation, Testing, Report</a:t>
            </a:r>
          </a:p>
          <a:p>
            <a:pPr lvl="1"/>
            <a:r>
              <a:rPr lang="en-GB" sz="2000" dirty="0" smtClean="0"/>
              <a:t>Give also a general comment summary (1 paragraph)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51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4968552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Explain </a:t>
            </a:r>
            <a:r>
              <a:rPr lang="en-GB" sz="1800" dirty="0"/>
              <a:t>when and how machine learning and computer vision is useful in industry, public institutions and research</a:t>
            </a:r>
            <a:r>
              <a:rPr lang="en-GB" sz="18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Know </a:t>
            </a:r>
            <a:r>
              <a:rPr lang="en-GB" sz="1800" dirty="0"/>
              <a:t>and apply a range of basic computer vision and machine learning techniques</a:t>
            </a:r>
            <a:r>
              <a:rPr lang="en-GB" sz="18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Demonstrate </a:t>
            </a:r>
            <a:r>
              <a:rPr lang="en-GB" sz="1800" dirty="0"/>
              <a:t>the ability to understand and describe the underlying mathematical framework behind these </a:t>
            </a:r>
            <a:r>
              <a:rPr lang="en-GB" sz="1800" dirty="0" smtClean="0"/>
              <a:t>operations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Design and develop machine learning pipelines applied to computer vision applications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95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</p:spPr>
            <p:txBody>
              <a:bodyPr/>
              <a:lstStyle/>
              <a:p>
                <a:r>
                  <a:rPr lang="en-GB" dirty="0"/>
                  <a:t>Peer assessment </a:t>
                </a:r>
              </a:p>
              <a:p>
                <a:pPr lvl="1"/>
                <a:r>
                  <a:rPr lang="en-GB" dirty="0"/>
                  <a:t>Mark </a:t>
                </a:r>
                <a:r>
                  <a:rPr lang="en-GB" i="1" dirty="0"/>
                  <a:t>M</a:t>
                </a:r>
                <a:r>
                  <a:rPr lang="en-GB" dirty="0"/>
                  <a:t> given by the moderator</a:t>
                </a:r>
              </a:p>
              <a:p>
                <a:pPr lvl="1"/>
                <a:r>
                  <a:rPr lang="en-GB" dirty="0"/>
                  <a:t>Individual 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/2+</m:t>
                    </m:r>
                    <m:r>
                      <a:rPr lang="en-GB" i="1" dirty="0">
                        <a:latin typeface="Cambria Math"/>
                      </a:rPr>
                      <m:t>𝑎</m:t>
                    </m:r>
                    <m:r>
                      <a:rPr lang="en-GB" i="1" dirty="0">
                        <a:latin typeface="Cambria Math"/>
                      </a:rPr>
                      <m:t>∗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Where </a:t>
                </a:r>
                <a:r>
                  <a:rPr lang="en-GB" i="1" dirty="0"/>
                  <a:t>a</a:t>
                </a:r>
                <a:r>
                  <a:rPr lang="en-GB" dirty="0"/>
                  <a:t> is calculated by members marking anonymously.</a:t>
                </a:r>
              </a:p>
              <a:p>
                <a:pPr>
                  <a:buNone/>
                </a:pPr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  <a:blipFill rotWithShape="1">
                <a:blip r:embed="rId3"/>
                <a:stretch>
                  <a:fillRect l="-3922" t="-6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Hanna’s Formula</a:t>
            </a:r>
            <a:endParaRPr lang="en-GB" sz="2000" dirty="0" smtClean="0"/>
          </a:p>
          <a:p>
            <a:endParaRPr lang="en-GB" sz="1400" dirty="0" smtClean="0"/>
          </a:p>
          <a:p>
            <a:r>
              <a:rPr lang="en-GB" sz="2400" dirty="0" smtClean="0"/>
              <a:t>Example:  3 member, M=15</a:t>
            </a:r>
            <a:endParaRPr lang="en-GB" sz="2400" dirty="0"/>
          </a:p>
          <a:p>
            <a:pPr>
              <a:buNone/>
            </a:pP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88071" y="3013209"/>
            <a:ext cx="30315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 2 about Member 1</a:t>
            </a:r>
          </a:p>
          <a:p>
            <a:pPr lvl="1" algn="l"/>
            <a:r>
              <a:rPr lang="en-GB" sz="2000" dirty="0" smtClean="0"/>
              <a:t>    Design </a:t>
            </a:r>
            <a:r>
              <a:rPr lang="en-GB" sz="2000" dirty="0"/>
              <a:t>=</a:t>
            </a:r>
            <a:r>
              <a:rPr lang="en-GB" sz="2000" dirty="0" smtClean="0"/>
              <a:t>8</a:t>
            </a:r>
            <a:endParaRPr lang="en-GB" sz="2000" dirty="0"/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Report=9</a:t>
            </a:r>
          </a:p>
          <a:p>
            <a:pPr lvl="1" algn="l"/>
            <a:r>
              <a:rPr lang="en-GB" sz="2000" b="1" dirty="0" smtClean="0"/>
              <a:t>    Total =31</a:t>
            </a:r>
            <a:endParaRPr lang="en-GB" sz="2000" b="1" dirty="0"/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76972" y="300279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about Member 1</a:t>
            </a:r>
          </a:p>
          <a:p>
            <a:pPr lvl="1" algn="l"/>
            <a:r>
              <a:rPr lang="en-GB" sz="2000" dirty="0" smtClean="0"/>
              <a:t>    Design =7</a:t>
            </a:r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Report=8</a:t>
            </a:r>
          </a:p>
          <a:p>
            <a:pPr lvl="1" algn="l"/>
            <a:r>
              <a:rPr lang="en-GB" sz="2000" b="1" dirty="0" smtClean="0"/>
              <a:t>    Total=29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35013" y="447964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-GB" sz="1600" dirty="0" smtClean="0"/>
              <a:t>1</a:t>
            </a:r>
            <a:r>
              <a:rPr lang="en-GB" dirty="0" smtClean="0"/>
              <a:t>=31+29=60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6478254" y="4581204"/>
            <a:ext cx="435429" cy="23027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 smtClean="0"/>
                  <a:t>=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58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66</m:t>
                        </m:r>
                        <m:r>
                          <a:rPr lang="en-GB" sz="2400" i="1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6</m:t>
                        </m:r>
                        <m:r>
                          <a:rPr lang="en-GB" sz="2400" b="0" i="1" smtClean="0">
                            <a:latin typeface="Cambria Math"/>
                          </a:rPr>
                          <m:t>1.3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=0.97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blipFill rotWithShape="0"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+0.97∗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=14.7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03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64896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4528457"/>
          </a:xfrm>
        </p:spPr>
        <p:txBody>
          <a:bodyPr/>
          <a:lstStyle/>
          <a:p>
            <a:r>
              <a:rPr lang="en-GB" sz="2400" dirty="0" smtClean="0"/>
              <a:t>Moderating the mark</a:t>
            </a:r>
          </a:p>
          <a:p>
            <a:pPr lvl="1"/>
            <a:r>
              <a:rPr lang="en-GB" sz="2000" dirty="0" smtClean="0"/>
              <a:t>Analysis is difficult. Gives an opportunity of explaining the rational of the decisions</a:t>
            </a:r>
          </a:p>
          <a:p>
            <a:pPr lvl="1"/>
            <a:r>
              <a:rPr lang="en-GB" sz="2000" dirty="0" smtClean="0"/>
              <a:t>It normally moves the marks up</a:t>
            </a:r>
          </a:p>
          <a:p>
            <a:pPr lvl="1"/>
            <a:r>
              <a:rPr lang="en-GB" sz="2000" dirty="0" smtClean="0"/>
              <a:t>Analysing group member contribution</a:t>
            </a:r>
            <a:endParaRPr lang="en-GB" sz="16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All members of the group should be present</a:t>
            </a:r>
          </a:p>
          <a:p>
            <a:endParaRPr lang="en-GB" sz="2400" dirty="0" smtClean="0"/>
          </a:p>
          <a:p>
            <a:r>
              <a:rPr lang="en-GB" sz="2400" dirty="0" smtClean="0"/>
              <a:t>We will agree a date</a:t>
            </a:r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3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5040560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Formulate </a:t>
            </a:r>
            <a:r>
              <a:rPr lang="en-GB" sz="1800" dirty="0"/>
              <a:t>and evaluate </a:t>
            </a:r>
            <a:r>
              <a:rPr lang="en-GB" sz="1800" dirty="0" smtClean="0"/>
              <a:t>hypothesis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Evaluate </a:t>
            </a:r>
            <a:r>
              <a:rPr lang="en-GB" sz="1800" dirty="0"/>
              <a:t>the performance of proposed machine learning </a:t>
            </a:r>
            <a:r>
              <a:rPr lang="en-GB" sz="1800" dirty="0" smtClean="0"/>
              <a:t>solutions</a:t>
            </a:r>
            <a:r>
              <a:rPr lang="en-GB" sz="1800" dirty="0"/>
              <a:t>  through rigorous </a:t>
            </a:r>
            <a:r>
              <a:rPr lang="en-GB" sz="1800" dirty="0" smtClean="0"/>
              <a:t>experimentation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Analyse </a:t>
            </a:r>
            <a:r>
              <a:rPr lang="en-GB" sz="1800" dirty="0"/>
              <a:t>quantitative results and use them to refine initial </a:t>
            </a:r>
            <a:r>
              <a:rPr lang="en-GB" sz="1800" dirty="0" smtClean="0"/>
              <a:t>solutions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Communicate </a:t>
            </a:r>
            <a:r>
              <a:rPr lang="en-GB" sz="1800" dirty="0"/>
              <a:t>finding effectively and in a convincing manner based on data, and compare proposed systems against existing solutions </a:t>
            </a:r>
            <a:endParaRPr lang="en-GB" sz="1600" dirty="0" smtClean="0"/>
          </a:p>
          <a:p>
            <a:pPr>
              <a:buFont typeface="+mj-lt"/>
              <a:buAutoNum type="arabicPeriod" startAt="5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24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- Coursework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043609" y="1196752"/>
            <a:ext cx="7920878" cy="4896544"/>
          </a:xfrm>
        </p:spPr>
        <p:txBody>
          <a:bodyPr/>
          <a:lstStyle/>
          <a:p>
            <a:r>
              <a:rPr lang="en-GB" sz="2400" dirty="0" smtClean="0"/>
              <a:t>Practical assignment (40%)</a:t>
            </a:r>
          </a:p>
          <a:p>
            <a:pPr lvl="1"/>
            <a:r>
              <a:rPr lang="en-GB" sz="1800" dirty="0" smtClean="0"/>
              <a:t>More details on Week 6</a:t>
            </a:r>
          </a:p>
          <a:p>
            <a:pPr lvl="1"/>
            <a:r>
              <a:rPr lang="en-GB" sz="1800" dirty="0" smtClean="0"/>
              <a:t>In groups of 3</a:t>
            </a:r>
          </a:p>
          <a:p>
            <a:pPr lvl="1"/>
            <a:r>
              <a:rPr lang="en-GB" sz="1800" dirty="0" smtClean="0"/>
              <a:t>Learning outcomes 4 to 8</a:t>
            </a:r>
          </a:p>
          <a:p>
            <a:endParaRPr lang="en-GB" sz="2400" dirty="0" smtClean="0"/>
          </a:p>
          <a:p>
            <a:r>
              <a:rPr lang="en-GB" sz="2400" dirty="0" smtClean="0"/>
              <a:t>Must attain at least 40 % (24 marks) of total marks available in the group </a:t>
            </a:r>
            <a:r>
              <a:rPr lang="en-GB" sz="2400" dirty="0" smtClean="0"/>
              <a:t>project</a:t>
            </a:r>
            <a:endParaRPr lang="en-GB" sz="2400" dirty="0" smtClean="0"/>
          </a:p>
        </p:txBody>
      </p:sp>
      <p:sp>
        <p:nvSpPr>
          <p:cNvPr id="2" name="Left Brace 1"/>
          <p:cNvSpPr/>
          <p:nvPr/>
        </p:nvSpPr>
        <p:spPr>
          <a:xfrm>
            <a:off x="5796136" y="1350060"/>
            <a:ext cx="288032" cy="926812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01216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10% </a:t>
            </a:r>
            <a:r>
              <a:rPr lang="en-GB" sz="1200" dirty="0" smtClean="0"/>
              <a:t>Initial baseline system 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87560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r>
              <a:rPr lang="en-GB" sz="1600" dirty="0" smtClean="0"/>
              <a:t>0</a:t>
            </a:r>
            <a:r>
              <a:rPr lang="en-GB" sz="1600" dirty="0" smtClean="0"/>
              <a:t>%  </a:t>
            </a:r>
            <a:r>
              <a:rPr lang="en-GB" sz="1200" dirty="0" smtClean="0"/>
              <a:t>Final report and code  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114120" y="185411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Week 11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13595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Week 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44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  <p:bldP spid="2" grpId="0" animBg="1"/>
      <p:bldP spid="3" grpId="0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Analysis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idx="1"/>
          </p:nvPr>
        </p:nvSpPr>
        <p:spPr>
          <a:xfrm>
            <a:off x="952560" y="1196752"/>
            <a:ext cx="8172400" cy="4644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Justify every single decision based on objective data and reasoning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 smtClean="0"/>
              <a:t>We applied SVM.”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 is a good classifier.”   </a:t>
            </a:r>
            <a:r>
              <a:rPr lang="en-GB" b="1" dirty="0" err="1" smtClean="0">
                <a:solidFill>
                  <a:srgbClr val="FFC000"/>
                </a:solidFill>
              </a:rPr>
              <a:t>Mehh</a:t>
            </a:r>
            <a:endParaRPr lang="en-GB" b="1" dirty="0" smtClean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its requires few training images, which fits our problem where few images were available. ” </a:t>
            </a:r>
            <a:r>
              <a:rPr lang="en-GB" b="1" dirty="0" smtClean="0">
                <a:solidFill>
                  <a:srgbClr val="00B0F0"/>
                </a:solidFill>
              </a:rPr>
              <a:t>Good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/>
              <a:t>We applied SVM because its requires few training images, which fits our problem where few images were </a:t>
            </a:r>
            <a:r>
              <a:rPr lang="en-GB" i="1" dirty="0" smtClean="0"/>
              <a:t>available. This was supported empirically by its comparison with NN, where a 10% was achieved, as shown in table 1”  </a:t>
            </a:r>
            <a:r>
              <a:rPr lang="en-GB" b="1" dirty="0" smtClean="0">
                <a:solidFill>
                  <a:srgbClr val="009900"/>
                </a:solidFill>
              </a:rPr>
              <a:t>Excellent!!!</a:t>
            </a:r>
            <a:endParaRPr lang="en-GB" b="1" dirty="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endParaRPr lang="en-GB" i="1" dirty="0"/>
          </a:p>
          <a:p>
            <a:pPr lvl="1">
              <a:lnSpc>
                <a:spcPct val="90000"/>
              </a:lnSpc>
            </a:pPr>
            <a:endParaRPr lang="en-GB" i="1" dirty="0" smtClean="0"/>
          </a:p>
          <a:p>
            <a:pPr lvl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4932040" y="2479764"/>
            <a:ext cx="333828" cy="275771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Assistance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71601" y="1196752"/>
            <a:ext cx="7992886" cy="5544616"/>
          </a:xfrm>
        </p:spPr>
        <p:txBody>
          <a:bodyPr/>
          <a:lstStyle/>
          <a:p>
            <a:r>
              <a:rPr lang="en-GB" sz="2400" dirty="0" smtClean="0"/>
              <a:t>We are here to help</a:t>
            </a:r>
          </a:p>
          <a:p>
            <a:r>
              <a:rPr lang="en-GB" sz="2400" dirty="0" smtClean="0"/>
              <a:t>If you don’t understand then please ASK</a:t>
            </a:r>
          </a:p>
          <a:p>
            <a:pPr lvl="1"/>
            <a:r>
              <a:rPr lang="en-GB" sz="2000" dirty="0" smtClean="0"/>
              <a:t>Email: </a:t>
            </a:r>
            <a:r>
              <a:rPr lang="en-GB" sz="2000" u="sng" dirty="0" smtClean="0">
                <a:solidFill>
                  <a:schemeClr val="accent4">
                    <a:lumMod val="75000"/>
                  </a:schemeClr>
                </a:solidFill>
              </a:rPr>
              <a:t>j.martinez-del-rincon@qub.ac.uk</a:t>
            </a:r>
            <a:r>
              <a:rPr lang="en-GB" sz="2000" dirty="0" smtClean="0"/>
              <a:t> - </a:t>
            </a:r>
            <a:r>
              <a:rPr lang="en-GB" sz="1800" dirty="0" smtClean="0"/>
              <a:t>No response to queries for which the information is already provided</a:t>
            </a:r>
          </a:p>
          <a:p>
            <a:r>
              <a:rPr lang="en-GB" sz="2400" dirty="0" smtClean="0"/>
              <a:t>Monday, Tuesday and Wednesday</a:t>
            </a:r>
          </a:p>
          <a:p>
            <a:pPr lvl="1"/>
            <a:r>
              <a:rPr lang="en-GB" sz="2000" dirty="0" smtClean="0"/>
              <a:t>CSB, Room 03.013</a:t>
            </a:r>
          </a:p>
          <a:p>
            <a:pPr lvl="1"/>
            <a:r>
              <a:rPr lang="en-GB" sz="2000" dirty="0" smtClean="0"/>
              <a:t>Drop me an email before!</a:t>
            </a:r>
          </a:p>
        </p:txBody>
      </p:sp>
    </p:spTree>
    <p:extLst>
      <p:ext uri="{BB962C8B-B14F-4D97-AF65-F5344CB8AC3E}">
        <p14:creationId xmlns:p14="http://schemas.microsoft.com/office/powerpoint/2010/main" val="2157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4841637"/>
          </a:xfrm>
        </p:spPr>
        <p:txBody>
          <a:bodyPr/>
          <a:lstStyle/>
          <a:p>
            <a:r>
              <a:rPr lang="en-GB" dirty="0" smtClean="0"/>
              <a:t>Face Detection</a:t>
            </a:r>
          </a:p>
          <a:p>
            <a:pPr lvl="1"/>
            <a:r>
              <a:rPr lang="en-GB" dirty="0" smtClean="0"/>
              <a:t>Machine Learning</a:t>
            </a:r>
          </a:p>
          <a:p>
            <a:pPr lvl="1"/>
            <a:endParaRPr lang="en-GB" dirty="0"/>
          </a:p>
          <a:p>
            <a:pPr lvl="1"/>
            <a:endParaRPr lang="en-GB" sz="2800" dirty="0" smtClean="0"/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Detection</a:t>
            </a:r>
            <a:endParaRPr lang="en-GB" dirty="0"/>
          </a:p>
        </p:txBody>
      </p:sp>
      <p:pic>
        <p:nvPicPr>
          <p:cNvPr id="1032" name="Picture 8" descr="C:\Users\jmartinezdelrincon\Google Drive\CSC4067\Assignment\Vincent 2nd attempt\i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95" y="5068919"/>
            <a:ext cx="3679127" cy="159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martinezdelrincon\Google Drive\CSC4067\Assignment\Vincent 2nd attempt\images\face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74" y="2546349"/>
            <a:ext cx="10287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martinezdelrincon\Google Drive\CSC4067\Assignment\Vincent 2nd attempt\images\face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2549767"/>
            <a:ext cx="10287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martinezdelrincon\Google Drive\CSC4067\Assignment\Vincent 2nd attempt\images\face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4" y="2499082"/>
            <a:ext cx="10287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martinezdelrincon\Google Drive\CSC4067\Assignment\Vincent 2nd attempt\images\non-face\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23" y="2546349"/>
            <a:ext cx="10287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martinezdelrincon\Google Drive\CSC4067\Assignment\Vincent 2nd attempt\images\non-face\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39" y="2546349"/>
            <a:ext cx="10287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martinezdelrincon\Google Drive\CSC4067\Assignment\Vincent 2nd attempt\images\non-face\2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28" y="2546349"/>
            <a:ext cx="10287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4" name="AutoShape 7" descr="data:image/jpeg;base64,/9j/4AAQSkZJRgABAQAAAQABAAD/2wCEAAkGBxQQEhIUDxQVFBAVGBQSFRQUFBYVFRcUGBUYFhQYFxcYHCggGhwmGxUUIjEhJSkrLi4uFx8zODQsNyotLisBCgoKDg0OGxAQGiwkHyQsNCwtLCwsLCwsLCwsLCwsLCwsLCwsLCwsLCwsLCwsLCwsLCwsLCwsLCwsLCwsLCwsLP/AABEIALgBAAMBEQACEQEDEQH/xAAcAAADAAIDAQAAAAAAAAAAAAAAAgQGBwEDBQj/xABEEAABAwIBBwcKBgEDAwUAAAABAAIDBBEFBhIhMUFxshMyNFFzgbEHIjNCYXKRobPBFCNSgtHwYiRDohZTwxUlY4PC/8QAGwEBAAIDAQEAAAAAAAAAAAAAAAIDAQQFBgf/xAA0EQEAAgEDAQYDBwQCAwAAAAAAAQIDBBExIQUSMkFxgRNDUSIzQmGRscEGFKHRNOEVI0T/2gAMAwEAAhEDEQA/AN4oBAIBAIBAIBAIBAkuo7j4IJsG6PB2cfAEHGN9HqOyk4CgtQQ4xzB2kP1WoLkHn4l6Sn7Q/TkQXoJKz0kHvu+k9BYggn6TD2c/FCguKCBvSndkz6j0HoIIaP01Rvj4AguQRYbrm7V/gEFhQQ4H6Bn7uIoLJeadx8EE2DdHg7OPgCCxAIBAIBAIBAIBAIBAkuo7j4IJsG6PB2cfAEHGN9HqOyk4CgtQQYxzB2kP1WoLgg8/Ej+ZT9p/43oPQug87FKpkb4HSOaxoc7S5waPRP61jvQlWlreGN0U+WdCznVMV/Y6/goTlpHm247O1M8Ul5c2XdCZ4nCobYMmBNnaCXREbP8AE/BY+PT6p/8Ai9Vvt3JenDlrQv0NqYr+11vFZjLSfNC3Z2przSVFHWxy1LjE9rxyTNLHBw9I/qU+9H1atsd6+KNnr3WUENH6ao3x8AQXoIsN/wB7tX+AQWFBDgfoGfu4igsl5p3HwQTYN0eDs4+AILEAgEAgEAgEAgEAgECS6juPggmwbo8HZx8AQcY30eo7KTgKC1BBjHMHvxfVah14hY51tepY4Ijfo1/ld5RKaB8Yg/1ErHk2YbM5jhpfq27Lqi+eI4dbS9j5ssxNvsxP6sExjyjVtRcNeIWfpiFjb3jpWpbU3tw9Fp+xtNjjrHen82JVMrpHB0jnPd+pxLjq6zpVXemeXRtirTuxWNurhQbHdcHWO/7KXkrn732cqKz2ETy1+c0lrgNBaSCNOwhTiZivRRalLZNpjyZTg+X9bTWHK8qwerL5/wDy1/NTpqLVaGo7G02XiNvRneS3lLp5pJPxQ/DveWWJOdHobbnWFu8d63KaiJ5ee1PYuXH1x/aj/LYkUgcAWkEEXBBuCPYVsRMTw40xNZ2lNhv+92r/AACywsKCHA/QM/dxFBZLzTuPggmwbo8HZx8AQWIBAIBAIBAIBAIBAIEl1HcfBBNg3R4Ozj4Ag4xvo9R2UnAUFiDwMs8aipIA+Z1vOYWsFs5+a9riGjboHzUL3isbtjTabJnv3aQ03lZlvUYgS0nkqfZE06x/m7RnbtS5+TPa/SHs9D2Vi08b82+rFXerv+xVMcOlfpNfUyis3Kdn92KUcKssda+plFaU6x3/AGWY4VfM9jLC0vrd33Uvwq/m+xiorHA1nuWZVU8UshyWyuqMPd+U7OivcxOJzf2/pPtHwKtx5rUaWt7MxamONp+rcuRWUkNcyR0Rs/PLnROIz23ta/WNGtdHHki8PF6vRZNNbu2/XyZKrGohwP0DP3cRQ5Wy807j4IJsG6PB2cfAEFiAQCAQCAQCAQCAQCBJdR3HwQS4N0eDs4+AIDG+jz9lJwFB5mWGU8eHRZ7/ADpHXEcd7FxHgBcXKpy5YrDd0Ohvqr92vHnLQGOYvLWSmWodnPNrdTRfQ1o2Bc6bzad5e3xabHgxRSiJVtyvSCv9Xf8AYqUcIZOa+plFYU7P7sUo4VZea+plFaU6xuP2WY4VfM9jLC0vrd33Uvwq/m+xiorCjWe5ZlVj8VjBYXKMLr5KaQSwOLJGnQR4HrHsVnfmJ3hpzp6Za2pfrEy3zkPlezEY9NmVDLcpHf8A5N62n5Lo4csXh4rtDs+2kt+U8S9vAvQR/u4irnOWy807j4IJsG6PB2cfAEFiAQCAQCAQCAQCAQCBJdR3HwQS4P0eDs4+AIJMq69lPSVD5TZvJvG8lpAA9pJCje3djdbhxWy3itXz9lDjcldM6abWdDW3uGN2NH87Vyst5vbd9B0elx6bFFafq8p38eKhVdl8BlhaV+zf9ipRwryc19TKKwp2f3YpRwqy819TKK0p1jcfssxwq+Z7GWFpfW7vupfhV/N9jFRWFGs9yl5KqeKxlBcVm3ep2VYuZ9V2E4lJSysmhdmyMNx1EbWkbQepZpaazvCvU6fHnxzW8N/5DYuyro4pI9ekPbe+Y+5LmndddWlt67vn2pwWw3msvel5p3HwU2umwbo8HZx8AQWIBAIBAIBBwSgAUHKAQCBJdR3HwQS4P0eDs4+AINNeV3KP8ROaeM/kwXvb1pdp/aNHeVoZ8net3Yet7J0XwsE5bczx6MFC055ekr0K7+PFSqqy+EyitK/Zv+xUo4V5Oa+plFY4cNX92LMKssTvX1c2WNlslOsd/wBlKOFU/eexlFbJfW7vupfhV/N9jFRWFGs9yl5KqeKxlBcVm3ep2VYuZ9TBRWQyvyY5SfgqhrXm0E1mP6g69mO9libH2FbWHJ3b7S4XaWi+PpomOa8N+yHzTuPguhDxafBujwdnHwBZFiAQCAQCAKDEcoahz8RoaaRxbSyR1EpAcW8rLHmZrCRpIAcXZu3uQdklSKKWCKB3KNqKp0Lmvc55h/0zpQGm9wByY807H7EHiQ5b1c0MMkEVOM+jlrniR0lhyb80sbbrG0oMwkx+GOlZVVDhDC5kbyXnm8oBYE9d3AIK8PxGKobnwSMlZ1scHD5IO+XUdx8EGNYzjP4LDBKOeIY2s99zAG/M/JV5b9ysy29Dp/j560/V89SkkG5uTcknWTtJK5Uc7voOSNscxH0cqM8rYK7+PFSqqy+EyjK0r9m/7FSjhXk5r6mUY281hooXPc1sbS5xOhrRcnR1BO9WtZm07Q1s9602m8+bLcP8ndVKLvzIh/mbn4NXKy9safHO0Tu0cvbGCvSsbrn+TJ4exv4ht3Ne70R9UsH6/wDJVR25j7k27s/r/wBNT/zVe/v3UmIeTiqjBMZZL7GktPwP8qzD2zp7z16erax9s4bdLRsxGrpXwyFkrXMeBpa4WOv5rq0vW9N6zu38eSuS+9Z36OtZbJRrPcpeSqnisZQXFZt3qdlWLmfUwUVhY+aNylblXi2mkPoLye43+MoWlxvJGDE/ru0aCd4sV08N+/V4TtXTf2+omI4nrDIMG6PB2cfAFc5qxAIBAIBAIJcQw6KobmTxskZcOAe0GzhqIvqI6wg6JsDp3xNifBE6FpDhGWNLQ4G97ddydPtQeXJkdA6ojkMcXIxxPhbByQzfOeHl1721jVbaUGQTwNkBbI1rmnW1wDgd4OtBiOIeTShkdykDH0k2m0tI8wuF9fN0H4IJnYPi9ID+HrIq2P8A7dXHyclrauVYdO8gINc5fZWTyQ0lPVUzqbk2tkJzxKx4zA2NwIAsLZ2gjatXUVtbpEu52Nmpp5tkvWevTfyYe2oa8HNcDoK05x2pPV6f+8w5sc9yYl3KtuxMebh+r4eKRyrzRPccrHmtj8yv1t3/AGKlHEwqyb96vq9bJ7BJK2Xk4tG1zzqa3rPXuWtqtVTT071/ZVq9XTT13lt7Ccn4aLkWwt84l2c88935btZ+y8ll12TU9+bcbdI93kNTq8me29/0ZAuS10c3p4vcm8YlsV+4n1j9pYnlWtZJ4eMYPFVyuZO0OHJNsfWac92lp2FdTTavJp8UWpPmswajJhv3qS1LlTk7JQSZr/OjdcxyWtcDWD1OFwvWaPWU1NN68xzD12i1tNRX83hDWe5bstmnisZQXFZt3qdlWLmfUwUVhYtQUrcqsPghsLyPYlydRNCTomjuPejv9nH4BbOkttMw4X9QYN8dcseTcGDdHg7OPgC6DyCxAIBAIBAIBAIBAIBB1ynQdx8EHzplpV8pVHqZHDGP2xNv8yVytRbe73nY+GK6Wu/n1YzVUjHg3aL216j8kpltE7RKzV6DBkrNrV6/Uv4V7eZIbfpfpHx1qXxK28UKv7HPi64ck+kkfUSNHnsuNGlhvt6ikUpM9J/VVk1WppX/ANlN/wA4d0Vax2gOseo6CoWw2jq3MXaWDJ032n6S7S8EgA3N9Q16QbKPdmImZ4W31FJvERPEt75HYEKKnayw5R1nSHrdbV3al4TtLWTqMv5Rw8nrNRObJv5PUqefD7zvpuWrh8N/T+Yac8qlrso5vTxe5N4xLYr9xb1j9pY81i10kI6Q7sm8bls/I9/9I+bpyiwhtZA+J+si7XfpcOaQp6LV20+WLx7tnTZ7YckXq0HNC5j3seLPac1w6iNBXvotFoiY83ssF4vvaPMqea8rNu9Ssrxcz6mCisLFqClblXh8EPZyRrOQrKZ51CQNO5/mHiUsVu7eJa3aGP4unvV9E4OPyIOzj4Auu+drEAgEAgEAgEAgEAgCgR40HcUZjl8t1VRyj3PPraVx8k72l9H0lO5hrV0P1HcVGvK3N4JMsTyshw/V3jxWa8qs0RNSywtfzgDvUovMT0nZHLpcWXx1iXdklkyZq2ERS8m7Ozw4MD83N84aCdOoJrNdXHgta1d3mNb2ZOmrOWluZ2fRUDSGgOIc4AAkDNBO02ubfFfNstotaZiNocyHVU8+H3nfTcrMPgv6fyxPKpa7KOb08XuTeMS2a/cT6x+0seaxaySEdId2TeNy2fkR6/6R81pWsy0p5R6QRV8pb67Y5DvIIPgvddl5Jvpa7+j1PY15tinfyljK6DsFZt3qVleLmfUwUVhYtQWb8q8PggwcRpGsaRvGkJDOSN6TH5PqDBzeCE//ABx8AXZh8ztysWUQgEAgEAgEAgEAgECuWB8pR6huC49+X0zB93Dl+o7isV5ZzeCTLE8rIK7+PFSqqy+Eyj5rWTeTk/8AuEV+qQf8Vz+1f+Ldx+2vuY9f4brXhZeXTVPPh95303LYw+C/p/KM8qlrMo5vTxe5N4xLar9xPrH7Sx5rFrJIR0h3ZN43LZ+RHr/pHzXLWZad8qfTv/rj/wD0vbdjf8WPV6bsPrjt6sPXUduOCs271KyvFzPqYKKwsWoKVuVWHwQ5dqO4+CxCeTwz6PqDBejwdnHwBdmHzK/ilasohAIBAIBAIBAIBBwUCyHQdxWDd8xYvTclM9nUQe4tDh8iuRlja8vo2gv39PWY+iF+o7io15X5vBJlieVkFd/HipVVZfCZRWr8Br/w1TBKdTXgu90gh3yPyVWoxfFw2p9YaPaGL4mLZ9AtdcXGkHSvnl6zWdpeN22T1XPh95303K7D4L+n8wjPKpa6SOb08XuTeMS2K/cT6x+0o+axa6SEdId2TfqOWz8j3/0j5rSteI8mYaJy0xIVNbO9pu1pEbT1hotf43Xv9DinFp6VnnZ67svF8LFtPLxFtOmVm3epWV4uZ9TBRWFi1BStyqw+CHdTQGR7GDW9zWD9xt90rG8s5rRWkzP0fTuEj8iHs4+ALsvmdp3mVaMBAIBAIBAIBAIBAIEl1HcUHz95QqHkqiN2yWCCS/WQwNPCubqq7X3e27Czd/TRX6SxaTUdxWvXl1s3hs5WJ5WwV38eKlVVl8JlHzWlfs3/AGKlXiVWTpMb/VtrybZSiaMU8ptLGPMJPPZ/I/heU7Z0M1t8anE8vN9q6Kcd/iV4ll9SfPh95303Lj4elL+n8w42+8q1qpI5vTxe5N4xLZr9xb1j9pRnlYtZJCOkO7JvG5bX/wA/v/EI7dXgZf5Siki5OM/6iQENsdLG6i49XsXS7J0E5r/EvH2Y/wAun2do5z33nww0w0aT3eC9jPD1OKNrWMoris271KyvFzPqYKKwsWoLN+VWHwQyTyfUfLV8AtcMJlO5jSR881W4K968NHtfN8PS2/Po39g3R4Ozj4Auq8CsQCAQCAQCAQCAQCAQJLqO4+CDVvlRwrlKGjqGjTExjHe49jfBwb8StTV03jd6D+n9R3Ms4582pn6juK0K8vWZfu5MsTytgrv48VKqrL4TKPmtK/W3f9ipRwqyeKs/m7YZXMcHMJa5pBa4GxB6woTWLRMTwletbRNbRy2Pk/5QGyOiZWeY5pP5o5rvMI0j1TpHsXA1PZExFrYfOOPd5nXdlWxzFsfVsKmqWyNDo3Nc07WkEfJeavhvSdrRs5NqzXpLomP58XuTeMStpXfDPrH7Sh+JTLKGAl5DWjWSbD4lU0xWtO1YTiJtO0MByjy8jhld+FtLIYw3O9RpD3HX62saAvRaLse98cfG6Rvu6el7Mvkv9veGtqyqfK90kri57jcuOtehpSuOvdrG0Q9RjxVx1itYTDWe5WTwxTxWMsLis271KyrFzPqYKKwsWoKVuVWHwQ2p5GMKNqmpcNFuRZxSHgHxW3pK/iea/qHUfarij1bOwbo8HZx8AW88wsQCAQCAQCAQCAQCAQJLqO4+CDymUDamiZDJzJIWMPewae5RtETGy3DlnFeLxzD5yxahfTySwy6HxktPtttHsIse9cma7W2fQq5q5tP344mHQoTy2oK7+PFSqqy+EyitK/Zv+xUo4V5Oa+pgorHDtn92KUearJtvX1d1PUvjN4nuY7rY4tPyULVrfpMM5MVbxtaF/wD1JV3b/qJNAcB52w5t/AfBUf2eDbwQ1J0On7/WscIqurklN5Xvef8ANxd8Lq6lKU8MbNqmGlI+xCbb3fdWfhPm+xlGFpRrPcpKqeKxlBcVm3ep2VYuZ9TBRhY5o4XSFjGDOe4hrQNribAfFSmN7bNet4pi70+UPpPJ7CRR0scLdOYzzj1vIu4/EldbHWKViHz7V6ic+W2SfNXg3R4Ozj4AptdagEAgEAgEAgEAgEAgSXUdx8EHnYfWRx08HKSMZ+VHznNb6g6yg155WcDbUxfjaRzZMwFk3JkOBaNTrtOttzf2H2LVz4t/tO92Rr/hxOG3E8NV2XOmer2cdehH/wAeKlVVl8JlFaV+zf8AYqUcK8nNfUyisKdn92KUcKsvNfUyitKdY7/ssxwq+Z7GWFpfW7vupfhV/N9jFRWFGs9yl5KqeKxlBcVm3ep2VYuZ9TBRWNmeRvJguP4yZvmtu2EEazpzn7hqG8rfwYuveeT7X122OMFff/TbsvNO4+C3Hmk2DdHg7OPgCCxB5tbjMcUjYQHSTuaZOTjGc4MBAznXIDRc2Fzp2IO3CsTjqomywOzo3XF7EEEGzmuadLXAggg6QQg7J61rSW3vJmOlEbdLy1tgSBvIG8oHpZ89jXZrmZwDs14s5txezhsIQdt0BdAXQF0BdB11FQ2NpdI4NYNJc4gNA6yTqQYRWeUITudFg8D66QaHSA8nTRn/AClI0nbYa7a0GKVHkqqMTfSVFfUxWzGNkZDFm5sLWgsa15PnONyCSNGy6DZ9Vh0dPRSxQMayJkMjWsA0AZh2bUmN+hDTnlEyPNBLykQJpZD5p/7bv0H2dR7lzc+HuzvD2/ZPaUamvcv4o/yw1/8AHiterq5vC5WFpX+rv+xUo4V5Oa+plFYU7P7sUo4VZea+plFaU6xuP2WY4VfM9jLC0vrd33Uvwq/m+xiorCjWe5S8lVPFYygucMGvep2U4vP1ZNkNkq/EZrG7adhBkf8APMaf1EfD4K3Dim0uf2l2hXTU2jxTx/23pk7CGU8TWABrQWtA1ABxAHyXTiNujwtrze02nzehLzTuPgsopsG6PB2cfAEFiDFpqCWnxGSrYwzRTQMhc1hbnsfE5zm2DiAWuDiNeghBiVTk6In0LKyHlnT1GIVEkDHAhvKtz8y5LQ8N0C+0m9kF2GZL1EJgM0XLSf8Ap7qV0oc0ubNnFzQXOs4+aQ0EeCApsn6hppRLTiZjaWmhZ+YGfhaiF13vuDfNd5ty25OYBtQZJllhJqhSt5PlGNqI3yC9vywHB19IuNI0IMO/6XqOTp2S075YGMqYmwsmbGYXOn5SB4JJsAwNbdvnMzTb2h7ceRrJ5sQNVFpma2OKYuziGuhDJC3TcHPaDqF7BBKMBrPwUTpWNkqjLDJUwsc1okiiZyQjaXDNNrNfY6CbjRdBluS1B+Hpo4sx0bWghsbpDI5jLnNa53Xa2gaBqCB8eyfp65jGVcYlYx4ka117ZwBAuBr0OOj2oLIqZkUeZE1rGNBAa0BrQLbAEHVg/R4Ozj4AgMb6PUdlJwFB2V1GyZjo5Wh0bhmuadIIWLViYTx5LY7Ras9Wisu8h5KAmSO8lKSLO2x6Rof9nLn5ME1neHr9H2rXPTuW6W/diK1Zl34236Ffs3/YqUcK8nNfUyisKdn92KUcKsvNfUyitKdY3H7LMcKvmexlhaX1u77qX4VfzfYxUVhRrPcpeSqnisZQW77MlyKyNlxFxIvHTg+dKRr62s6z8h8ltY8M3nq4us7Tx6WJ87b8N84ThkdLE2KBuaxuobTp0knaT1roUrFY2h43PmvmtN7z1kuBegZ+7iKlEqlsvNO4+CCbBujwdnHwBBYg86rxqnhfmTTxMkNgGPka13naG6CdtkHQ/FqNzBUGWB0bSWtmzmEB20NfsO5B3vxina5jHTxB8maY28o27w7Q0tF9N9lkE1RlBCYpXwSwSvjaX5pnYxuj9T9Oa3/KxCDuOO07XMZJNCyZ+ZaMytziXi7QNIJvs0aUHZjGJCnYCQXPe5sUbBoL5Hc0X2DQSTsAJ2IPGmynlElWxtKZPwoje/MmbnOa9rn/AJbXMFyA06CRdBbQZQsndC6IxmnlgNQJHShsgFxb8ki+bYm7rixFkFP/AK7TcnyvLxclfNz89ubnWva/XbSg4GMtFQyB2gyxumgeCHNkazN5S1tRGew+0OuNqD0ZNR3HwQTYN0eDs4+AIOMb6PUdlJwFBZZBBjTQYwCLgviBB0ggyNuCkxvyRbbhr/K3yXNkJkw8hjtsLuYT/g71d1iNy08um86vR6Ht21I7ufrH1aqxOgkp3iOdjo3g6nC2w6RsI9oWp3Zjl6OufHmik0nfq6FW23Dtn92KUcKsm+9enm5UVpTrHf8AZZjhX8z2MsLC+t3fdS/Cr+Z7GUVm7toqV80mZCxz3m1mtFyp7TPSGrOWmPvWtO0fm2dkn5LDdsmIH2iBp43fYfFbeLTbdbPP67t7f7GD9Wx8GhaxsjWANY2RwDQLACw1ALdiNnmbWm8za0vRRhDgfoGfu4igsl5p3HwQTYN0eDs4+AILEGF5UZJy1b6tzDFmz08NO3PvoMcpkcXAN1EOta+xB01mSdS4zGN0I5SsNXYl4IYaYQWD2tzmOBbe7dYJFxdBxhWS0tM2J87YpRBQmkzWBznF7XF4LGkbQLawblB42S2FSzU08JYDLLRMpuXLpQ2MMBbHE9kkLdP5kh0Zx82x2IParsj5pHyuBivJHh7Bcu0GlkMj9ObqdfR7oQexlbRPd+EmYC78LUNncxou5zDHJE/NG0gSZ1hpOaQNJQSnB6oTVssDoQKpsLWPe55MYYxzc4sDRnE59wM4ataCZmRjoRAyExvhhopqICa5L3SFpu8NFs3zDfT62jUgnhySqouRfHJE58MkpZFM58jDBLDHEWPlzc97gY7hxaTZ2b7UHouwx76ugFhm0kcrpXtZybC97GMjZG3VaweSBqAb1oMpk1HcfBBNg3R4Ozj4Ag4xvo9R2UnAUFqCDGOYPfh+q1Bcg8bKHD46gwMnY17DIdDhf/bf/AWJrErMWa+Kd6TsxDGfJLDJc0sroT+lw5RniHD4rVvpYnh3NP8A1Blp0yRuwzFPJrWwuaGtZLckDMdYmzSdTrbAqZ01o4dKnbenybd7o8eqyWrI+fSzd0Zdw3VM4b/R0q9paW3F4QuwmozgOQmvZ2jkZL7L7NyfDttwf3WHv796OFlNkzWScymm743N4rJ8G/0Ldo6avN4eth/k6rpZM1zGxeaHHlHjUXEDQ2/UVbXT2mOrn5e2tPS+9Z36eTM8H8kcbdNXM6T/AAjHJt73XJPyV1dJHm5uf+oclumKuzMMn8JhpXzsp42xtBj5o0nzBrOsrarWKuHmz5M3W87vcUlKPDf97tX+AQWIIcD9Az93EUFkvNO4+CCbBujwdnHwBBYgEAg4sgLIOUHBQACDlAIOAECy6juPggmwbo8HZx8AQcY30eo7KTgKC1BDjHMHaQ/VaguQefiXpKftP/HIgvQSVnpIPfd9J6CuyCCfpEPZz8UKxtBvK5Z2g3Qs6U7smfUeg9BBDR+mqN8fAEFyCLDdc3av8AgsKCHA/QM/dxFBZLzTuPggmwbo8HZx8AQWIBAIBAIBAIBAIBAIEl1HcfBBNg3R4Ozj4Ag4xvo9R2UnAUFqCHGOYO0h+q1Bcg8/EvSU/aH6ciC9BJWekg9930noLEEE/SYezn4oUFyCBvSndkz6j0HoIIaP01Rvj4AguQRYbrm7V/gEFhQQ4H6Bn7uIoLJeadx8EE2DdHg7OPgCCx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97950" y="5581384"/>
            <a:ext cx="505897" cy="72793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0055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069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0832" y="247737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068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0339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0352" y="2204864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54554" y="5659110"/>
            <a:ext cx="505897" cy="72793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572000" y="5643870"/>
            <a:ext cx="505897" cy="72793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25605" y="5350500"/>
            <a:ext cx="505897" cy="72793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966574" y="5310648"/>
            <a:ext cx="505897" cy="72793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480924" y="5615448"/>
            <a:ext cx="505897" cy="72793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158589" y="5363416"/>
            <a:ext cx="505897" cy="72793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martinezdelrincon\Google Drive\CSC4067\Assignment\Vincent 2nd attempt\i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4" y="3945351"/>
            <a:ext cx="2132705" cy="157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827584" y="3323771"/>
            <a:ext cx="2612572" cy="2743200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Face </a:t>
            </a:r>
            <a:r>
              <a:rPr lang="en-GB" dirty="0" smtClean="0"/>
              <a:t>Detector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07885" y="3947867"/>
            <a:ext cx="2020299" cy="1654629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Automatic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6244342" y="4575313"/>
            <a:ext cx="47194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3440155" y="4513922"/>
            <a:ext cx="76772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020296" y="1308886"/>
            <a:ext cx="2762422" cy="1878021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3523" y="1320316"/>
            <a:ext cx="16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Training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435" y="2858816"/>
            <a:ext cx="14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Test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5400000">
            <a:off x="4970190" y="3385960"/>
            <a:ext cx="760961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2" descr="C:\Users\jmartinezdelrincon\Google Drive\CSC4067\Assignment\Vincent 2nd attempt\images\face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28535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jmartinezdelrincon\Google Drive\CSC4067\Assignment\Vincent 2nd attempt\images\face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12" y="1685560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jmartinezdelrincon\Google Drive\CSC4067\Assignment\Vincent 2nd attempt\images\face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870" y="2158207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jmartinezdelrincon\Google Drive\CSC4067\Assignment\Vincent 2nd attempt\images\non-face\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97" y="1327658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jmartinezdelrincon\Google Drive\CSC4067\Assignment\Vincent 2nd attempt\images\non-face\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38" y="1685560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C:\Users\jmartinezdelrincon\Google Drive\CSC4067\Assignment\Vincent 2nd attempt\images\non-face\2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538" y="2133285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769871" y="4208515"/>
            <a:ext cx="2255853" cy="1009517"/>
            <a:chOff x="7148148" y="3988799"/>
            <a:chExt cx="3679127" cy="1592585"/>
          </a:xfrm>
        </p:grpSpPr>
        <p:pic>
          <p:nvPicPr>
            <p:cNvPr id="41" name="Picture 8" descr="C:\Users\jmartinezdelrincon\Google Drive\CSC4067\Assignment\Vincent 2nd attempt\im1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148" y="3988799"/>
              <a:ext cx="3679127" cy="159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7277003" y="4501264"/>
              <a:ext cx="505897" cy="727936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3607" y="4578990"/>
              <a:ext cx="505897" cy="727936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51053" y="4563750"/>
              <a:ext cx="505897" cy="727936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704658" y="4270380"/>
              <a:ext cx="505897" cy="727936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45627" y="4230528"/>
              <a:ext cx="505897" cy="727936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59977" y="4535328"/>
              <a:ext cx="505897" cy="727936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7642" y="4283296"/>
              <a:ext cx="505897" cy="727936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4" name="Picture 8" descr="C:\Users\jmartinezdelrincon\Google Drive\CSC4067\Assignment\Vincent 2nd attempt\im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75433"/>
            <a:ext cx="2485317" cy="10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861849" cy="1008112"/>
          </a:xfrm>
        </p:spPr>
        <p:txBody>
          <a:bodyPr/>
          <a:lstStyle/>
          <a:p>
            <a:r>
              <a:rPr lang="en-GB" dirty="0" smtClean="0"/>
              <a:t>Training the automatic system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/>
              <a:t>32</a:t>
            </a:r>
            <a:r>
              <a:rPr lang="en-GB" dirty="0" smtClean="0"/>
              <a:t> </a:t>
            </a:r>
            <a:r>
              <a:rPr lang="en-GB" dirty="0" smtClean="0"/>
              <a:t>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5661248"/>
          </a:xfrm>
        </p:spPr>
        <p:txBody>
          <a:bodyPr/>
          <a:lstStyle/>
          <a:p>
            <a:r>
              <a:rPr lang="en-GB" sz="1600" dirty="0" smtClean="0"/>
              <a:t>2 Main components</a:t>
            </a:r>
          </a:p>
          <a:p>
            <a:pPr lvl="1"/>
            <a:r>
              <a:rPr lang="en-GB" sz="1600" b="1" dirty="0" smtClean="0"/>
              <a:t>A </a:t>
            </a:r>
            <a:r>
              <a:rPr lang="en-GB" sz="1600" b="1" dirty="0"/>
              <a:t>feature descriptor</a:t>
            </a:r>
            <a:r>
              <a:rPr lang="en-GB" sz="1600" dirty="0" smtClean="0"/>
              <a:t>.</a:t>
            </a:r>
          </a:p>
          <a:p>
            <a:pPr lvl="2"/>
            <a:r>
              <a:rPr lang="en-GB" sz="1200" dirty="0" smtClean="0"/>
              <a:t>Describe an image region with a high-dimensional descriptor. 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dirty="0" smtClean="0"/>
              <a:t>Full image </a:t>
            </a:r>
            <a:r>
              <a:rPr lang="en-GB" sz="1000" dirty="0"/>
              <a:t>(</a:t>
            </a:r>
            <a:r>
              <a:rPr lang="en-GB" sz="1000" dirty="0" err="1"/>
              <a:t>Prac</a:t>
            </a:r>
            <a:r>
              <a:rPr lang="en-GB" sz="1000" dirty="0"/>
              <a:t> </a:t>
            </a:r>
            <a:r>
              <a:rPr lang="en-GB" sz="1000" dirty="0"/>
              <a:t>5</a:t>
            </a:r>
            <a:r>
              <a:rPr lang="en-GB" sz="1000" dirty="0" smtClean="0"/>
              <a:t> </a:t>
            </a:r>
            <a:r>
              <a:rPr lang="en-GB" sz="1000" dirty="0" smtClean="0"/>
              <a:t>&amp; </a:t>
            </a:r>
            <a:r>
              <a:rPr lang="en-GB" sz="1000" dirty="0" smtClean="0"/>
              <a:t>6)</a:t>
            </a:r>
            <a:endParaRPr lang="en-GB" sz="1000" dirty="0" smtClean="0"/>
          </a:p>
          <a:p>
            <a:pPr lvl="3"/>
            <a:r>
              <a:rPr lang="en-GB" sz="1000" dirty="0" smtClean="0"/>
              <a:t>Dimensionality reduction techniques (</a:t>
            </a:r>
            <a:r>
              <a:rPr lang="en-GB" sz="1000" dirty="0" err="1" smtClean="0"/>
              <a:t>Prac</a:t>
            </a:r>
            <a:r>
              <a:rPr lang="en-GB" sz="1000" dirty="0" smtClean="0"/>
              <a:t> </a:t>
            </a:r>
            <a:r>
              <a:rPr lang="en-GB" sz="1000" dirty="0" smtClean="0"/>
              <a:t>7)</a:t>
            </a:r>
            <a:endParaRPr lang="en-GB" sz="1000" dirty="0" smtClean="0"/>
          </a:p>
          <a:p>
            <a:pPr lvl="3"/>
            <a:r>
              <a:rPr lang="en-GB" sz="1000" dirty="0" smtClean="0"/>
              <a:t>Gabor</a:t>
            </a:r>
            <a:r>
              <a:rPr lang="en-GB" sz="1000" b="1" i="1" dirty="0" smtClean="0"/>
              <a:t> </a:t>
            </a:r>
            <a:r>
              <a:rPr lang="en-GB" sz="1000" dirty="0" smtClean="0"/>
              <a:t>features </a:t>
            </a:r>
            <a:endParaRPr lang="en-GB" sz="1000" b="1" dirty="0" smtClean="0"/>
          </a:p>
          <a:p>
            <a:pPr lvl="1"/>
            <a:r>
              <a:rPr lang="en-GB" sz="1600" b="1" dirty="0" smtClean="0"/>
              <a:t>A learning method</a:t>
            </a:r>
            <a:r>
              <a:rPr lang="en-GB" sz="1600" dirty="0" smtClean="0"/>
              <a:t>. (</a:t>
            </a:r>
            <a:r>
              <a:rPr lang="en-GB" sz="1600" dirty="0" err="1" smtClean="0"/>
              <a:t>Prac</a:t>
            </a:r>
            <a:r>
              <a:rPr lang="en-GB" sz="1600" dirty="0" smtClean="0"/>
              <a:t> </a:t>
            </a:r>
            <a:r>
              <a:rPr lang="en-GB" sz="1600" dirty="0" smtClean="0"/>
              <a:t>5)</a:t>
            </a:r>
            <a:endParaRPr lang="en-GB" sz="1600" dirty="0" smtClean="0"/>
          </a:p>
          <a:p>
            <a:pPr lvl="2"/>
            <a:r>
              <a:rPr lang="en-GB" sz="1200" dirty="0" smtClean="0"/>
              <a:t>Learn </a:t>
            </a:r>
            <a:r>
              <a:rPr lang="en-GB" sz="1200" dirty="0"/>
              <a:t>to classify an image region (described using one of the features above) as a pedestrian or not</a:t>
            </a:r>
            <a:r>
              <a:rPr lang="en-GB" sz="1200" dirty="0" smtClean="0"/>
              <a:t>.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dirty="0" smtClean="0"/>
              <a:t>SVM</a:t>
            </a:r>
          </a:p>
          <a:p>
            <a:pPr lvl="3"/>
            <a:r>
              <a:rPr lang="en-GB" sz="1000" dirty="0" smtClean="0"/>
              <a:t>Nearest Neighbour</a:t>
            </a:r>
          </a:p>
          <a:p>
            <a:pPr lvl="3"/>
            <a:r>
              <a:rPr lang="en-GB" sz="1000" dirty="0" smtClean="0"/>
              <a:t>K-NN</a:t>
            </a:r>
          </a:p>
          <a:p>
            <a:r>
              <a:rPr lang="en-GB" sz="1600" dirty="0" smtClean="0"/>
              <a:t>Folders </a:t>
            </a:r>
            <a:r>
              <a:rPr lang="en-GB" sz="1600" i="1" dirty="0" smtClean="0"/>
              <a:t>images\non-face</a:t>
            </a:r>
            <a:r>
              <a:rPr lang="en-GB" sz="1600" dirty="0" smtClean="0"/>
              <a:t> and </a:t>
            </a:r>
            <a:r>
              <a:rPr lang="en-GB" sz="1600" i="1" dirty="0" smtClean="0"/>
              <a:t>images\face </a:t>
            </a:r>
            <a:r>
              <a:rPr lang="en-GB" sz="1600" dirty="0" smtClean="0"/>
              <a:t>contains crops to 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be used for training</a:t>
            </a:r>
          </a:p>
          <a:p>
            <a:r>
              <a:rPr lang="en-GB" sz="1600" dirty="0"/>
              <a:t>Justify your </a:t>
            </a:r>
            <a:r>
              <a:rPr lang="en-GB" sz="1600" dirty="0" smtClean="0"/>
              <a:t>choice and</a:t>
            </a:r>
            <a:r>
              <a:rPr lang="en-GB" sz="1600" b="1" dirty="0" smtClean="0"/>
              <a:t> the parameter values</a:t>
            </a:r>
            <a:r>
              <a:rPr lang="en-GB" sz="1600" dirty="0" smtClean="0"/>
              <a:t>. </a:t>
            </a:r>
            <a:r>
              <a:rPr lang="en-GB" sz="1600" dirty="0"/>
              <a:t>Analysis</a:t>
            </a:r>
          </a:p>
          <a:p>
            <a:endParaRPr lang="en-GB" sz="1800" dirty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6" name="Picture 4" descr="C:\Users\jmartinezdelrincon\Google Drive\CSC4067\Assignment\Vincent 2nd attempt\images\face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49" y="5373216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jmartinezdelrincon\Google Drive\CSC4067\Assignment\Vincent 2nd attempt\images\non-face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50" y="5373216"/>
            <a:ext cx="68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QUBCS2011">
  <a:themeElements>
    <a:clrScheme name="CBL7010 1">
      <a:dk1>
        <a:sysClr val="windowText" lastClr="000000"/>
      </a:dk1>
      <a:lt1>
        <a:sysClr val="window" lastClr="FFFFFF"/>
      </a:lt1>
      <a:dk2>
        <a:srgbClr val="06443F"/>
      </a:dk2>
      <a:lt2>
        <a:srgbClr val="DBF5F9"/>
      </a:lt2>
      <a:accent1>
        <a:srgbClr val="0D4248"/>
      </a:accent1>
      <a:accent2>
        <a:srgbClr val="167681"/>
      </a:accent2>
      <a:accent3>
        <a:srgbClr val="800000"/>
      </a:accent3>
      <a:accent4>
        <a:srgbClr val="99D237"/>
      </a:accent4>
      <a:accent5>
        <a:srgbClr val="005BB5"/>
      </a:accent5>
      <a:accent6>
        <a:srgbClr val="0080FF"/>
      </a:accent6>
      <a:hlink>
        <a:srgbClr val="06443F"/>
      </a:hlink>
      <a:folHlink>
        <a:srgbClr val="99D23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C84EE38470224B9063B4D58750C0B6" ma:contentTypeVersion="0" ma:contentTypeDescription="Create a new document." ma:contentTypeScope="" ma:versionID="771cd102926572d1e2e90ce0336b93e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387C96-30B6-445A-A1B1-12B0D04F7EBF}"/>
</file>

<file path=customXml/itemProps2.xml><?xml version="1.0" encoding="utf-8"?>
<ds:datastoreItem xmlns:ds="http://schemas.openxmlformats.org/officeDocument/2006/customXml" ds:itemID="{394254FE-F88D-49F1-B4F0-FB9AF92AEC3A}"/>
</file>

<file path=customXml/itemProps3.xml><?xml version="1.0" encoding="utf-8"?>
<ds:datastoreItem xmlns:ds="http://schemas.openxmlformats.org/officeDocument/2006/customXml" ds:itemID="{7FDEC965-01E9-4A80-96A6-A84C899DA743}"/>
</file>

<file path=docProps/app.xml><?xml version="1.0" encoding="utf-8"?>
<Properties xmlns="http://schemas.openxmlformats.org/officeDocument/2006/extended-properties" xmlns:vt="http://schemas.openxmlformats.org/officeDocument/2006/docPropsVTypes">
  <Template>QUBCS2011</Template>
  <TotalTime>4869</TotalTime>
  <Words>1315</Words>
  <Application>Microsoft Office PowerPoint</Application>
  <PresentationFormat>On-screen Show (4:3)</PresentationFormat>
  <Paragraphs>305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Cambria Math</vt:lpstr>
      <vt:lpstr>Times New Roman</vt:lpstr>
      <vt:lpstr>Verdana</vt:lpstr>
      <vt:lpstr>Wingdings</vt:lpstr>
      <vt:lpstr>QUBCS2011</vt:lpstr>
      <vt:lpstr>CSC3061 </vt:lpstr>
      <vt:lpstr>Learning outcomes</vt:lpstr>
      <vt:lpstr>Learning outcomes</vt:lpstr>
      <vt:lpstr>Assessment - Coursework</vt:lpstr>
      <vt:lpstr>Critical Analysis</vt:lpstr>
      <vt:lpstr>Assistance</vt:lpstr>
      <vt:lpstr>Topic</vt:lpstr>
      <vt:lpstr>Face Detector</vt:lpstr>
      <vt:lpstr>Training the automatic system (32 marks)</vt:lpstr>
      <vt:lpstr>Testing the classification system (21 marks)</vt:lpstr>
      <vt:lpstr>Detection implementation (37 marks)</vt:lpstr>
      <vt:lpstr> Available code </vt:lpstr>
      <vt:lpstr>Basic System</vt:lpstr>
      <vt:lpstr>Excellent system +Extra Credit (10 Marks)</vt:lpstr>
      <vt:lpstr> Initial Demo   (10%) </vt:lpstr>
      <vt:lpstr> Deliverables </vt:lpstr>
      <vt:lpstr> Report </vt:lpstr>
      <vt:lpstr> Code </vt:lpstr>
      <vt:lpstr>Peer Assessment</vt:lpstr>
      <vt:lpstr>Peer Assessment</vt:lpstr>
      <vt:lpstr>Peer Assessment</vt:lpstr>
      <vt:lpstr>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Programming</dc:title>
  <dc:creator>Angela Doherty</dc:creator>
  <cp:lastModifiedBy>Administrator</cp:lastModifiedBy>
  <cp:revision>260</cp:revision>
  <dcterms:created xsi:type="dcterms:W3CDTF">2012-02-08T20:43:14Z</dcterms:created>
  <dcterms:modified xsi:type="dcterms:W3CDTF">2019-02-18T12:10:14Z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0x01010048C84EE38470224B9063B4D58750C0B6</vt:lpwstr>
  </property>
</Properties>
</file>