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HK Grotesk Bold" charset="1" panose="00000800000000000000"/>
      <p:regular r:id="rId17"/>
    </p:embeddedFont>
    <p:embeddedFont>
      <p:font typeface="HK Grotesk" charset="1" panose="00000500000000000000"/>
      <p:regular r:id="rId18"/>
    </p:embeddedFont>
    <p:embeddedFont>
      <p:font typeface="Glacial Indifference Bold" charset="1" panose="00000800000000000000"/>
      <p:regular r:id="rId19"/>
    </p:embeddedFont>
    <p:embeddedFont>
      <p:font typeface="Glacial Indifference" charset="1" panose="00000000000000000000"/>
      <p:regular r:id="rId20"/>
    </p:embeddedFont>
    <p:embeddedFont>
      <p:font typeface="Canva Sans Bold" charset="1" panose="020B0803030501040103"/>
      <p:regular r:id="rId21"/>
    </p:embeddedFont>
    <p:embeddedFont>
      <p:font typeface="Canva Sans" charset="1" panose="020B0503030501040103"/>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5.jpeg" Type="http://schemas.openxmlformats.org/officeDocument/2006/relationships/image"/><Relationship Id="rId5" Target="../media/VAG2j_w1hPE.mp4" Type="http://schemas.openxmlformats.org/officeDocument/2006/relationships/video"/><Relationship Id="rId6" Target="../media/VAG2j_w1hPE.mp4" Type="http://schemas.microsoft.com/office/2007/relationships/media"/></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3798095" y="-3048855"/>
            <a:ext cx="9611327" cy="13560956"/>
          </a:xfrm>
          <a:custGeom>
            <a:avLst/>
            <a:gdLst/>
            <a:ahLst/>
            <a:cxnLst/>
            <a:rect r="r" b="b" t="t" l="l"/>
            <a:pathLst>
              <a:path h="13560956" w="9611327">
                <a:moveTo>
                  <a:pt x="0" y="0"/>
                </a:moveTo>
                <a:lnTo>
                  <a:pt x="9611328" y="0"/>
                </a:lnTo>
                <a:lnTo>
                  <a:pt x="9611328" y="13560955"/>
                </a:lnTo>
                <a:lnTo>
                  <a:pt x="0" y="13560955"/>
                </a:lnTo>
                <a:lnTo>
                  <a:pt x="0" y="0"/>
                </a:lnTo>
                <a:close/>
              </a:path>
            </a:pathLst>
          </a:custGeom>
          <a:blipFill>
            <a:blip r:embed="rId3"/>
            <a:stretch>
              <a:fillRect l="0" t="0" r="0" b="0"/>
            </a:stretch>
          </a:blipFill>
        </p:spPr>
      </p:sp>
      <p:sp>
        <p:nvSpPr>
          <p:cNvPr name="TextBox 4" id="4"/>
          <p:cNvSpPr txBox="true"/>
          <p:nvPr/>
        </p:nvSpPr>
        <p:spPr>
          <a:xfrm rot="0">
            <a:off x="9497801" y="5067300"/>
            <a:ext cx="8408963" cy="3258444"/>
          </a:xfrm>
          <a:prstGeom prst="rect">
            <a:avLst/>
          </a:prstGeom>
        </p:spPr>
        <p:txBody>
          <a:bodyPr anchor="t" rtlCol="false" tIns="0" lIns="0" bIns="0" rIns="0">
            <a:spAutoFit/>
          </a:bodyPr>
          <a:lstStyle/>
          <a:p>
            <a:pPr algn="l">
              <a:lnSpc>
                <a:spcPts val="5270"/>
              </a:lnSpc>
            </a:pPr>
            <a:r>
              <a:rPr lang="en-US" sz="3764" b="true">
                <a:solidFill>
                  <a:srgbClr val="FFFFFF"/>
                </a:solidFill>
                <a:latin typeface="HK Grotesk Bold"/>
                <a:ea typeface="HK Grotesk Bold"/>
                <a:cs typeface="HK Grotesk Bold"/>
                <a:sym typeface="HK Grotesk Bold"/>
              </a:rPr>
              <a:t>Team 14 : Code Crew</a:t>
            </a:r>
          </a:p>
          <a:p>
            <a:pPr algn="l">
              <a:lnSpc>
                <a:spcPts val="5270"/>
              </a:lnSpc>
            </a:pPr>
          </a:p>
          <a:p>
            <a:pPr algn="l">
              <a:lnSpc>
                <a:spcPts val="5130"/>
              </a:lnSpc>
            </a:pPr>
            <a:r>
              <a:rPr lang="en-US" sz="3664">
                <a:solidFill>
                  <a:srgbClr val="FFFFFF"/>
                </a:solidFill>
                <a:latin typeface="HK Grotesk"/>
                <a:ea typeface="HK Grotesk"/>
                <a:cs typeface="HK Grotesk"/>
                <a:sym typeface="HK Grotesk"/>
              </a:rPr>
              <a:t>Catherine Mary - 22N211</a:t>
            </a:r>
          </a:p>
          <a:p>
            <a:pPr algn="l">
              <a:lnSpc>
                <a:spcPts val="5130"/>
              </a:lnSpc>
            </a:pPr>
            <a:r>
              <a:rPr lang="en-US" sz="3664">
                <a:solidFill>
                  <a:srgbClr val="FFFFFF"/>
                </a:solidFill>
                <a:latin typeface="HK Grotesk"/>
                <a:ea typeface="HK Grotesk"/>
                <a:cs typeface="HK Grotesk"/>
                <a:sym typeface="HK Grotesk"/>
              </a:rPr>
              <a:t>Sakthi S - 22N245</a:t>
            </a:r>
          </a:p>
          <a:p>
            <a:pPr algn="l">
              <a:lnSpc>
                <a:spcPts val="5130"/>
              </a:lnSpc>
            </a:pPr>
            <a:r>
              <a:rPr lang="en-US" sz="3664">
                <a:solidFill>
                  <a:srgbClr val="FFFFFF"/>
                </a:solidFill>
                <a:latin typeface="HK Grotesk"/>
                <a:ea typeface="HK Grotesk"/>
                <a:cs typeface="HK Grotesk"/>
                <a:sym typeface="HK Grotesk"/>
              </a:rPr>
              <a:t>Subiksha - 22N259</a:t>
            </a:r>
          </a:p>
        </p:txBody>
      </p:sp>
      <p:sp>
        <p:nvSpPr>
          <p:cNvPr name="TextBox 5" id="5"/>
          <p:cNvSpPr txBox="true"/>
          <p:nvPr/>
        </p:nvSpPr>
        <p:spPr>
          <a:xfrm rot="0">
            <a:off x="0" y="882553"/>
            <a:ext cx="18543557" cy="2171764"/>
          </a:xfrm>
          <a:prstGeom prst="rect">
            <a:avLst/>
          </a:prstGeom>
        </p:spPr>
        <p:txBody>
          <a:bodyPr anchor="t" rtlCol="false" tIns="0" lIns="0" bIns="0" rIns="0">
            <a:spAutoFit/>
          </a:bodyPr>
          <a:lstStyle/>
          <a:p>
            <a:pPr algn="ctr">
              <a:lnSpc>
                <a:spcPts val="8483"/>
              </a:lnSpc>
            </a:pPr>
            <a:r>
              <a:rPr lang="en-US" b="true" sz="7507">
                <a:solidFill>
                  <a:srgbClr val="FFFFFF"/>
                </a:solidFill>
                <a:latin typeface="Glacial Indifference Bold"/>
                <a:ea typeface="Glacial Indifference Bold"/>
                <a:cs typeface="Glacial Indifference Bold"/>
                <a:sym typeface="Glacial Indifference Bold"/>
              </a:rPr>
              <a:t>AIRLINE SUPPORT BOT – INTELLIGENT INTENT CLASSIFICATION SYSTEM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0"/>
            </a:stretch>
          </a:blipFill>
        </p:spPr>
      </p:sp>
      <p:sp>
        <p:nvSpPr>
          <p:cNvPr name="Freeform 3" id="3"/>
          <p:cNvSpPr/>
          <p:nvPr/>
        </p:nvSpPr>
        <p:spPr>
          <a:xfrm flipH="false" flipV="false" rot="0">
            <a:off x="4338336" y="-3273956"/>
            <a:ext cx="9611327" cy="13560956"/>
          </a:xfrm>
          <a:custGeom>
            <a:avLst/>
            <a:gdLst/>
            <a:ahLst/>
            <a:cxnLst/>
            <a:rect r="r" b="b" t="t" l="l"/>
            <a:pathLst>
              <a:path h="13560956" w="9611327">
                <a:moveTo>
                  <a:pt x="0" y="0"/>
                </a:moveTo>
                <a:lnTo>
                  <a:pt x="9611328" y="0"/>
                </a:lnTo>
                <a:lnTo>
                  <a:pt x="9611328" y="13560956"/>
                </a:lnTo>
                <a:lnTo>
                  <a:pt x="0" y="13560956"/>
                </a:lnTo>
                <a:lnTo>
                  <a:pt x="0" y="0"/>
                </a:lnTo>
                <a:close/>
              </a:path>
            </a:pathLst>
          </a:custGeom>
          <a:blipFill>
            <a:blip r:embed="rId3"/>
            <a:stretch>
              <a:fillRect l="0" t="0" r="0" b="0"/>
            </a:stretch>
          </a:blipFill>
        </p:spPr>
      </p:sp>
      <p:sp>
        <p:nvSpPr>
          <p:cNvPr name="TextBox 4" id="4"/>
          <p:cNvSpPr txBox="true"/>
          <p:nvPr/>
        </p:nvSpPr>
        <p:spPr>
          <a:xfrm rot="0">
            <a:off x="1433289" y="1085850"/>
            <a:ext cx="15421423" cy="1278443"/>
          </a:xfrm>
          <a:prstGeom prst="rect">
            <a:avLst/>
          </a:prstGeom>
        </p:spPr>
        <p:txBody>
          <a:bodyPr anchor="t" rtlCol="false" tIns="0" lIns="0" bIns="0" rIns="0">
            <a:spAutoFit/>
          </a:bodyPr>
          <a:lstStyle/>
          <a:p>
            <a:pPr algn="ctr">
              <a:lnSpc>
                <a:spcPts val="9951"/>
              </a:lnSpc>
            </a:pPr>
            <a:r>
              <a:rPr lang="en-US" b="true" sz="8806">
                <a:solidFill>
                  <a:srgbClr val="FFFFFF"/>
                </a:solidFill>
                <a:latin typeface="Glacial Indifference Bold"/>
                <a:ea typeface="Glacial Indifference Bold"/>
                <a:cs typeface="Glacial Indifference Bold"/>
                <a:sym typeface="Glacial Indifference Bold"/>
              </a:rPr>
              <a:t>FUTURE ENHANCEMENTS</a:t>
            </a:r>
          </a:p>
        </p:txBody>
      </p:sp>
      <p:sp>
        <p:nvSpPr>
          <p:cNvPr name="TextBox 5" id="5"/>
          <p:cNvSpPr txBox="true"/>
          <p:nvPr/>
        </p:nvSpPr>
        <p:spPr>
          <a:xfrm rot="0">
            <a:off x="585261" y="3277235"/>
            <a:ext cx="17455129" cy="5981065"/>
          </a:xfrm>
          <a:prstGeom prst="rect">
            <a:avLst/>
          </a:prstGeom>
        </p:spPr>
        <p:txBody>
          <a:bodyPr anchor="t" rtlCol="false" tIns="0" lIns="0" bIns="0" rIns="0">
            <a:spAutoFit/>
          </a:bodyPr>
          <a:lstStyle/>
          <a:p>
            <a:pPr algn="l" marL="734059" indent="-367030" lvl="1">
              <a:lnSpc>
                <a:spcPts val="4759"/>
              </a:lnSpc>
              <a:buFont typeface="Arial"/>
              <a:buChar char="•"/>
            </a:pPr>
            <a:r>
              <a:rPr lang="en-US" b="true" sz="3399">
                <a:solidFill>
                  <a:srgbClr val="FFFFFF"/>
                </a:solidFill>
                <a:latin typeface="Canva Sans Bold"/>
                <a:ea typeface="Canva Sans Bold"/>
                <a:cs typeface="Canva Sans Bold"/>
                <a:sym typeface="Canva Sans Bold"/>
              </a:rPr>
              <a:t>Entity</a:t>
            </a:r>
            <a:r>
              <a:rPr lang="en-US" b="true" sz="3399">
                <a:solidFill>
                  <a:srgbClr val="FFFFFF"/>
                </a:solidFill>
                <a:latin typeface="Canva Sans Bold"/>
                <a:ea typeface="Canva Sans Bold"/>
                <a:cs typeface="Canva Sans Bold"/>
                <a:sym typeface="Canva Sans Bold"/>
              </a:rPr>
              <a:t> Extraction &amp; Slot Filling:</a:t>
            </a:r>
            <a:r>
              <a:rPr lang="en-US" sz="3399">
                <a:solidFill>
                  <a:srgbClr val="FFFFFF"/>
                </a:solidFill>
                <a:latin typeface="Canva Sans"/>
                <a:ea typeface="Canva Sans"/>
                <a:cs typeface="Canva Sans"/>
                <a:sym typeface="Canva Sans"/>
              </a:rPr>
              <a:t> Use extracted entities (dates, flight numbers) to trigger actions automatically.</a:t>
            </a:r>
          </a:p>
          <a:p>
            <a:pPr algn="l" marL="734059" indent="-367030" lvl="1">
              <a:lnSpc>
                <a:spcPts val="4759"/>
              </a:lnSpc>
              <a:buFont typeface="Arial"/>
              <a:buChar char="•"/>
            </a:pPr>
            <a:r>
              <a:rPr lang="en-US" b="true" sz="3399">
                <a:solidFill>
                  <a:srgbClr val="FFFFFF"/>
                </a:solidFill>
                <a:latin typeface="Canva Sans Bold"/>
                <a:ea typeface="Canva Sans Bold"/>
                <a:cs typeface="Canva Sans Bold"/>
                <a:sym typeface="Canva Sans Bold"/>
              </a:rPr>
              <a:t>Personalized Responses:</a:t>
            </a:r>
            <a:r>
              <a:rPr lang="en-US" sz="3399">
                <a:solidFill>
                  <a:srgbClr val="FFFFFF"/>
                </a:solidFill>
                <a:latin typeface="Canva Sans"/>
                <a:ea typeface="Canva Sans"/>
                <a:cs typeface="Canva Sans"/>
                <a:sym typeface="Canva Sans"/>
              </a:rPr>
              <a:t> Tailor replies using user history and preferences.</a:t>
            </a:r>
          </a:p>
          <a:p>
            <a:pPr algn="l" marL="734059" indent="-367030" lvl="1">
              <a:lnSpc>
                <a:spcPts val="4759"/>
              </a:lnSpc>
              <a:buFont typeface="Arial"/>
              <a:buChar char="•"/>
            </a:pPr>
            <a:r>
              <a:rPr lang="en-US" sz="3399">
                <a:solidFill>
                  <a:srgbClr val="FFFFFF"/>
                </a:solidFill>
                <a:latin typeface="Canva Sans"/>
                <a:ea typeface="Canva Sans"/>
                <a:cs typeface="Canva Sans"/>
                <a:sym typeface="Canva Sans"/>
              </a:rPr>
              <a:t>Fallback to LLM: Use Gemini API for ambiguous or complex queries beyond predefined intents.</a:t>
            </a:r>
          </a:p>
          <a:p>
            <a:pPr algn="l" marL="734059" indent="-367030" lvl="1">
              <a:lnSpc>
                <a:spcPts val="4759"/>
              </a:lnSpc>
              <a:buFont typeface="Arial"/>
              <a:buChar char="•"/>
            </a:pPr>
            <a:r>
              <a:rPr lang="en-US" b="true" sz="3399">
                <a:solidFill>
                  <a:srgbClr val="FFFFFF"/>
                </a:solidFill>
                <a:latin typeface="Canva Sans Bold"/>
                <a:ea typeface="Canva Sans Bold"/>
                <a:cs typeface="Canva Sans Bold"/>
                <a:sym typeface="Canva Sans Bold"/>
              </a:rPr>
              <a:t>Rich Responses:</a:t>
            </a:r>
            <a:r>
              <a:rPr lang="en-US" sz="3399">
                <a:solidFill>
                  <a:srgbClr val="FFFFFF"/>
                </a:solidFill>
                <a:latin typeface="Canva Sans"/>
                <a:ea typeface="Canva Sans"/>
                <a:cs typeface="Canva Sans"/>
                <a:sym typeface="Canva Sans"/>
              </a:rPr>
              <a:t> Enhance replies with links, buttons, or attachments.</a:t>
            </a:r>
          </a:p>
          <a:p>
            <a:pPr algn="l" marL="734059" indent="-367030" lvl="1">
              <a:lnSpc>
                <a:spcPts val="4759"/>
              </a:lnSpc>
              <a:buFont typeface="Arial"/>
              <a:buChar char="•"/>
            </a:pPr>
            <a:r>
              <a:rPr lang="en-US" b="true" sz="3399">
                <a:solidFill>
                  <a:srgbClr val="FFFFFF"/>
                </a:solidFill>
                <a:latin typeface="Canva Sans Bold"/>
                <a:ea typeface="Canva Sans Bold"/>
                <a:cs typeface="Canva Sans Bold"/>
                <a:sym typeface="Canva Sans Bold"/>
              </a:rPr>
              <a:t>Scalability:</a:t>
            </a:r>
            <a:r>
              <a:rPr lang="en-US" sz="3399">
                <a:solidFill>
                  <a:srgbClr val="FFFFFF"/>
                </a:solidFill>
                <a:latin typeface="Canva Sans"/>
                <a:ea typeface="Canva Sans"/>
                <a:cs typeface="Canva Sans"/>
                <a:sym typeface="Canva Sans"/>
              </a:rPr>
              <a:t> Deploy on cloud platforms (AWS, GCP) to handle multiple users concurrently.</a:t>
            </a:r>
          </a:p>
          <a:p>
            <a:pPr algn="l">
              <a:lnSpc>
                <a:spcPts val="4759"/>
              </a:lnSpc>
            </a:pPr>
          </a:p>
          <a:p>
            <a:pPr algn="ctr">
              <a:lnSpc>
                <a:spcPts val="475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0"/>
            </a:stretch>
          </a:blipFill>
        </p:spPr>
      </p:sp>
      <p:sp>
        <p:nvSpPr>
          <p:cNvPr name="Freeform 3" id="3"/>
          <p:cNvSpPr/>
          <p:nvPr/>
        </p:nvSpPr>
        <p:spPr>
          <a:xfrm flipH="false" flipV="false" rot="0">
            <a:off x="4338336" y="-3273956"/>
            <a:ext cx="9611327" cy="13560956"/>
          </a:xfrm>
          <a:custGeom>
            <a:avLst/>
            <a:gdLst/>
            <a:ahLst/>
            <a:cxnLst/>
            <a:rect r="r" b="b" t="t" l="l"/>
            <a:pathLst>
              <a:path h="13560956" w="9611327">
                <a:moveTo>
                  <a:pt x="0" y="0"/>
                </a:moveTo>
                <a:lnTo>
                  <a:pt x="9611328" y="0"/>
                </a:lnTo>
                <a:lnTo>
                  <a:pt x="9611328" y="13560956"/>
                </a:lnTo>
                <a:lnTo>
                  <a:pt x="0" y="13560956"/>
                </a:lnTo>
                <a:lnTo>
                  <a:pt x="0" y="0"/>
                </a:lnTo>
                <a:close/>
              </a:path>
            </a:pathLst>
          </a:custGeom>
          <a:blipFill>
            <a:blip r:embed="rId3"/>
            <a:stretch>
              <a:fillRect l="0" t="0" r="0" b="0"/>
            </a:stretch>
          </a:blipFill>
        </p:spPr>
      </p:sp>
      <p:sp>
        <p:nvSpPr>
          <p:cNvPr name="TextBox 4" id="4"/>
          <p:cNvSpPr txBox="true"/>
          <p:nvPr/>
        </p:nvSpPr>
        <p:spPr>
          <a:xfrm rot="0">
            <a:off x="4651632" y="4171798"/>
            <a:ext cx="8984736" cy="1451033"/>
          </a:xfrm>
          <a:prstGeom prst="rect">
            <a:avLst/>
          </a:prstGeom>
        </p:spPr>
        <p:txBody>
          <a:bodyPr anchor="t" rtlCol="false" tIns="0" lIns="0" bIns="0" rIns="0">
            <a:spAutoFit/>
          </a:bodyPr>
          <a:lstStyle/>
          <a:p>
            <a:pPr algn="ctr">
              <a:lnSpc>
                <a:spcPts val="11307"/>
              </a:lnSpc>
            </a:pPr>
            <a:r>
              <a:rPr lang="en-US" b="true" sz="10006">
                <a:solidFill>
                  <a:srgbClr val="FFFFFF"/>
                </a:solidFill>
                <a:latin typeface="Glacial Indifference Bold"/>
                <a:ea typeface="Glacial Indifference Bold"/>
                <a:cs typeface="Glacial Indifference Bold"/>
                <a:sym typeface="Glacial Indifference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0"/>
            </a:stretch>
          </a:blipFill>
        </p:spPr>
      </p:sp>
      <p:sp>
        <p:nvSpPr>
          <p:cNvPr name="Freeform 3" id="3"/>
          <p:cNvSpPr/>
          <p:nvPr/>
        </p:nvSpPr>
        <p:spPr>
          <a:xfrm flipH="false" flipV="false" rot="5400000">
            <a:off x="2113643" y="-2113643"/>
            <a:ext cx="10287000" cy="14514286"/>
          </a:xfrm>
          <a:custGeom>
            <a:avLst/>
            <a:gdLst/>
            <a:ahLst/>
            <a:cxnLst/>
            <a:rect r="r" b="b" t="t" l="l"/>
            <a:pathLst>
              <a:path h="14514286" w="10287000">
                <a:moveTo>
                  <a:pt x="0" y="0"/>
                </a:moveTo>
                <a:lnTo>
                  <a:pt x="10287000" y="0"/>
                </a:lnTo>
                <a:lnTo>
                  <a:pt x="10287000" y="14514286"/>
                </a:lnTo>
                <a:lnTo>
                  <a:pt x="0" y="14514286"/>
                </a:lnTo>
                <a:lnTo>
                  <a:pt x="0" y="0"/>
                </a:lnTo>
                <a:close/>
              </a:path>
            </a:pathLst>
          </a:custGeom>
          <a:blipFill>
            <a:blip r:embed="rId3"/>
            <a:stretch>
              <a:fillRect l="0" t="0" r="0" b="0"/>
            </a:stretch>
          </a:blipFill>
        </p:spPr>
      </p:sp>
      <p:sp>
        <p:nvSpPr>
          <p:cNvPr name="TextBox 4" id="4"/>
          <p:cNvSpPr txBox="true"/>
          <p:nvPr/>
        </p:nvSpPr>
        <p:spPr>
          <a:xfrm rot="0">
            <a:off x="4118020" y="1066800"/>
            <a:ext cx="10073310" cy="1044320"/>
          </a:xfrm>
          <a:prstGeom prst="rect">
            <a:avLst/>
          </a:prstGeom>
        </p:spPr>
        <p:txBody>
          <a:bodyPr anchor="t" rtlCol="false" tIns="0" lIns="0" bIns="0" rIns="0">
            <a:spAutoFit/>
          </a:bodyPr>
          <a:lstStyle/>
          <a:p>
            <a:pPr algn="l">
              <a:lnSpc>
                <a:spcPts val="8039"/>
              </a:lnSpc>
            </a:pPr>
            <a:r>
              <a:rPr lang="en-US" b="true" sz="7114">
                <a:solidFill>
                  <a:srgbClr val="FFFFFF"/>
                </a:solidFill>
                <a:latin typeface="Glacial Indifference Bold"/>
                <a:ea typeface="Glacial Indifference Bold"/>
                <a:cs typeface="Glacial Indifference Bold"/>
                <a:sym typeface="Glacial Indifference Bold"/>
              </a:rPr>
              <a:t>PROBLEM STATEMENT 1 </a:t>
            </a:r>
          </a:p>
        </p:txBody>
      </p:sp>
      <p:sp>
        <p:nvSpPr>
          <p:cNvPr name="TextBox 5" id="5"/>
          <p:cNvSpPr txBox="true"/>
          <p:nvPr/>
        </p:nvSpPr>
        <p:spPr>
          <a:xfrm rot="0">
            <a:off x="1153463" y="3086991"/>
            <a:ext cx="15981074" cy="5127307"/>
          </a:xfrm>
          <a:prstGeom prst="rect">
            <a:avLst/>
          </a:prstGeom>
        </p:spPr>
        <p:txBody>
          <a:bodyPr anchor="t" rtlCol="false" tIns="0" lIns="0" bIns="0" rIns="0">
            <a:spAutoFit/>
          </a:bodyPr>
          <a:lstStyle/>
          <a:p>
            <a:pPr algn="just">
              <a:lnSpc>
                <a:spcPts val="4567"/>
              </a:lnSpc>
            </a:pPr>
            <a:r>
              <a:rPr lang="en-US" sz="3262">
                <a:solidFill>
                  <a:srgbClr val="FFFFFF"/>
                </a:solidFill>
                <a:latin typeface="HK Grotesk"/>
                <a:ea typeface="HK Grotesk"/>
                <a:cs typeface="HK Grotesk"/>
                <a:sym typeface="HK Grotesk"/>
              </a:rPr>
              <a:t>In the airline industry, identifying customer issues at an early stage is essential to ensure smooth and efficient service. Customers often ask similar types of questions related to cancellations, luggage, seat availability, and other common concerns. To handle these requests effectively, there is a need for a system that can automatically classify a customer’s message into the appropriate request type as soon as it is received. Such a system would allow faster and more accurate responses, enhancing the overall user experience. Moreover, the system should have the ability to learn from its mistakes through feedback, gradually improving its accuracy and understanding of customer intents over time.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true" rot="5400000">
            <a:off x="5887357" y="-2113643"/>
            <a:ext cx="10287000" cy="14514286"/>
          </a:xfrm>
          <a:custGeom>
            <a:avLst/>
            <a:gdLst/>
            <a:ahLst/>
            <a:cxnLst/>
            <a:rect r="r" b="b" t="t" l="l"/>
            <a:pathLst>
              <a:path h="14514286" w="10287000">
                <a:moveTo>
                  <a:pt x="0" y="14514286"/>
                </a:moveTo>
                <a:lnTo>
                  <a:pt x="10287000" y="14514286"/>
                </a:lnTo>
                <a:lnTo>
                  <a:pt x="10287000" y="0"/>
                </a:lnTo>
                <a:lnTo>
                  <a:pt x="0" y="0"/>
                </a:lnTo>
                <a:lnTo>
                  <a:pt x="0" y="14514286"/>
                </a:lnTo>
                <a:close/>
              </a:path>
            </a:pathLst>
          </a:custGeom>
          <a:blipFill>
            <a:blip r:embed="rId3"/>
            <a:stretch>
              <a:fillRect l="0" t="0" r="0" b="0"/>
            </a:stretch>
          </a:blipFill>
        </p:spPr>
      </p:sp>
      <p:sp>
        <p:nvSpPr>
          <p:cNvPr name="Freeform 4" id="4"/>
          <p:cNvSpPr/>
          <p:nvPr/>
        </p:nvSpPr>
        <p:spPr>
          <a:xfrm flipH="true" flipV="false" rot="0">
            <a:off x="2500831" y="1028700"/>
            <a:ext cx="4956202" cy="8229600"/>
          </a:xfrm>
          <a:custGeom>
            <a:avLst/>
            <a:gdLst/>
            <a:ahLst/>
            <a:cxnLst/>
            <a:rect r="r" b="b" t="t" l="l"/>
            <a:pathLst>
              <a:path h="8229600" w="4956202">
                <a:moveTo>
                  <a:pt x="4956202" y="0"/>
                </a:moveTo>
                <a:lnTo>
                  <a:pt x="0" y="0"/>
                </a:lnTo>
                <a:lnTo>
                  <a:pt x="0" y="8229600"/>
                </a:lnTo>
                <a:lnTo>
                  <a:pt x="4956202" y="8229600"/>
                </a:lnTo>
                <a:lnTo>
                  <a:pt x="4956202" y="0"/>
                </a:lnTo>
                <a:close/>
              </a:path>
            </a:pathLst>
          </a:custGeom>
          <a:blipFill>
            <a:blip r:embed="rId4"/>
            <a:stretch>
              <a:fillRect l="0" t="0" r="0" b="0"/>
            </a:stretch>
          </a:blipFill>
        </p:spPr>
      </p:sp>
      <p:sp>
        <p:nvSpPr>
          <p:cNvPr name="TextBox 5" id="5"/>
          <p:cNvSpPr txBox="true"/>
          <p:nvPr/>
        </p:nvSpPr>
        <p:spPr>
          <a:xfrm rot="0">
            <a:off x="3773714" y="754190"/>
            <a:ext cx="10485356" cy="1044320"/>
          </a:xfrm>
          <a:prstGeom prst="rect">
            <a:avLst/>
          </a:prstGeom>
        </p:spPr>
        <p:txBody>
          <a:bodyPr anchor="t" rtlCol="false" tIns="0" lIns="0" bIns="0" rIns="0">
            <a:spAutoFit/>
          </a:bodyPr>
          <a:lstStyle/>
          <a:p>
            <a:pPr algn="r">
              <a:lnSpc>
                <a:spcPts val="8039"/>
              </a:lnSpc>
            </a:pPr>
            <a:r>
              <a:rPr lang="en-US" b="true" sz="7114">
                <a:solidFill>
                  <a:srgbClr val="FFFFFF"/>
                </a:solidFill>
                <a:latin typeface="Glacial Indifference Bold"/>
                <a:ea typeface="Glacial Indifference Bold"/>
                <a:cs typeface="Glacial Indifference Bold"/>
                <a:sym typeface="Glacial Indifference Bold"/>
              </a:rPr>
              <a:t>OUR SOLUTION </a:t>
            </a:r>
          </a:p>
        </p:txBody>
      </p:sp>
      <p:sp>
        <p:nvSpPr>
          <p:cNvPr name="TextBox 6" id="6"/>
          <p:cNvSpPr txBox="true"/>
          <p:nvPr/>
        </p:nvSpPr>
        <p:spPr>
          <a:xfrm rot="0">
            <a:off x="7897285" y="2333625"/>
            <a:ext cx="9600064" cy="5857875"/>
          </a:xfrm>
          <a:prstGeom prst="rect">
            <a:avLst/>
          </a:prstGeom>
        </p:spPr>
        <p:txBody>
          <a:bodyPr anchor="t" rtlCol="false" tIns="0" lIns="0" bIns="0" rIns="0">
            <a:spAutoFit/>
          </a:bodyPr>
          <a:lstStyle/>
          <a:p>
            <a:pPr algn="just">
              <a:lnSpc>
                <a:spcPts val="4200"/>
              </a:lnSpc>
            </a:pPr>
            <a:r>
              <a:rPr lang="en-US" sz="3000">
                <a:solidFill>
                  <a:srgbClr val="FFFFFF"/>
                </a:solidFill>
                <a:latin typeface="HK Grotesk"/>
                <a:ea typeface="HK Grotesk"/>
                <a:cs typeface="HK Grotesk"/>
                <a:sym typeface="HK Grotesk"/>
              </a:rPr>
              <a:t>Our solution is an intelligent airline support chatbot that classifies customer messages into the correct request type using machine learning. It is built with Python and Streamlit for an interactive interface, and MongoDB is used to store intents, example utterances, and feedback. The system uses a Sentence Transformer model to understand the meaning of customer queries and find the most relevant intent based on semantic similarity. It can handle multiple intents, identify irrelevant queries, and continuously learn from user feedback to improve its accuracy over time.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0"/>
            </a:stretch>
          </a:blipFill>
        </p:spPr>
      </p:sp>
      <p:sp>
        <p:nvSpPr>
          <p:cNvPr name="Freeform 3" id="3"/>
          <p:cNvSpPr/>
          <p:nvPr/>
        </p:nvSpPr>
        <p:spPr>
          <a:xfrm flipH="false" flipV="false" rot="5400000">
            <a:off x="2113643" y="-2113643"/>
            <a:ext cx="10287000" cy="14514286"/>
          </a:xfrm>
          <a:custGeom>
            <a:avLst/>
            <a:gdLst/>
            <a:ahLst/>
            <a:cxnLst/>
            <a:rect r="r" b="b" t="t" l="l"/>
            <a:pathLst>
              <a:path h="14514286" w="10287000">
                <a:moveTo>
                  <a:pt x="0" y="0"/>
                </a:moveTo>
                <a:lnTo>
                  <a:pt x="10287000" y="0"/>
                </a:lnTo>
                <a:lnTo>
                  <a:pt x="10287000" y="14514286"/>
                </a:lnTo>
                <a:lnTo>
                  <a:pt x="0" y="14514286"/>
                </a:lnTo>
                <a:lnTo>
                  <a:pt x="0" y="0"/>
                </a:lnTo>
                <a:close/>
              </a:path>
            </a:pathLst>
          </a:custGeom>
          <a:blipFill>
            <a:blip r:embed="rId3"/>
            <a:stretch>
              <a:fillRect l="0" t="0" r="0" b="0"/>
            </a:stretch>
          </a:blipFill>
        </p:spPr>
      </p:sp>
      <p:sp>
        <p:nvSpPr>
          <p:cNvPr name="Freeform 4" id="4"/>
          <p:cNvSpPr/>
          <p:nvPr/>
        </p:nvSpPr>
        <p:spPr>
          <a:xfrm flipH="false" flipV="false" rot="0">
            <a:off x="12903177" y="5740738"/>
            <a:ext cx="8115300" cy="7989621"/>
          </a:xfrm>
          <a:custGeom>
            <a:avLst/>
            <a:gdLst/>
            <a:ahLst/>
            <a:cxnLst/>
            <a:rect r="r" b="b" t="t" l="l"/>
            <a:pathLst>
              <a:path h="7989621" w="8115300">
                <a:moveTo>
                  <a:pt x="0" y="0"/>
                </a:moveTo>
                <a:lnTo>
                  <a:pt x="8115300" y="0"/>
                </a:lnTo>
                <a:lnTo>
                  <a:pt x="8115300" y="7989620"/>
                </a:lnTo>
                <a:lnTo>
                  <a:pt x="0" y="7989620"/>
                </a:lnTo>
                <a:lnTo>
                  <a:pt x="0" y="0"/>
                </a:lnTo>
                <a:close/>
              </a:path>
            </a:pathLst>
          </a:custGeom>
          <a:blipFill>
            <a:blip r:embed="rId4"/>
            <a:stretch>
              <a:fillRect l="0" t="0" r="0" b="0"/>
            </a:stretch>
          </a:blipFill>
        </p:spPr>
      </p:sp>
      <p:sp>
        <p:nvSpPr>
          <p:cNvPr name="TextBox 5" id="5"/>
          <p:cNvSpPr txBox="true"/>
          <p:nvPr/>
        </p:nvSpPr>
        <p:spPr>
          <a:xfrm rot="0">
            <a:off x="1028700" y="645580"/>
            <a:ext cx="6142093" cy="1044320"/>
          </a:xfrm>
          <a:prstGeom prst="rect">
            <a:avLst/>
          </a:prstGeom>
        </p:spPr>
        <p:txBody>
          <a:bodyPr anchor="t" rtlCol="false" tIns="0" lIns="0" bIns="0" rIns="0">
            <a:spAutoFit/>
          </a:bodyPr>
          <a:lstStyle/>
          <a:p>
            <a:pPr algn="l">
              <a:lnSpc>
                <a:spcPts val="8039"/>
              </a:lnSpc>
            </a:pPr>
            <a:r>
              <a:rPr lang="en-US" sz="7114">
                <a:solidFill>
                  <a:srgbClr val="FFFFFF"/>
                </a:solidFill>
                <a:latin typeface="Glacial Indifference"/>
                <a:ea typeface="Glacial Indifference"/>
                <a:cs typeface="Glacial Indifference"/>
                <a:sym typeface="Glacial Indifference"/>
              </a:rPr>
              <a:t>TECH STACK</a:t>
            </a:r>
          </a:p>
        </p:txBody>
      </p:sp>
      <p:sp>
        <p:nvSpPr>
          <p:cNvPr name="TextBox 6" id="6"/>
          <p:cNvSpPr txBox="true"/>
          <p:nvPr/>
        </p:nvSpPr>
        <p:spPr>
          <a:xfrm rot="0">
            <a:off x="1028700" y="2017485"/>
            <a:ext cx="11874477" cy="8415020"/>
          </a:xfrm>
          <a:prstGeom prst="rect">
            <a:avLst/>
          </a:prstGeom>
        </p:spPr>
        <p:txBody>
          <a:bodyPr anchor="t" rtlCol="false" tIns="0" lIns="0" bIns="0" rIns="0">
            <a:spAutoFit/>
          </a:bodyPr>
          <a:lstStyle/>
          <a:p>
            <a:pPr algn="l" marL="690877" indent="-345439" lvl="1">
              <a:lnSpc>
                <a:spcPts val="4479"/>
              </a:lnSpc>
              <a:buFont typeface="Arial"/>
              <a:buChar char="•"/>
            </a:pPr>
            <a:r>
              <a:rPr lang="en-US" b="true" sz="3199">
                <a:solidFill>
                  <a:srgbClr val="FFFFFF"/>
                </a:solidFill>
                <a:latin typeface="HK Grotesk Bold"/>
                <a:ea typeface="HK Grotesk Bold"/>
                <a:cs typeface="HK Grotesk Bold"/>
                <a:sym typeface="HK Grotesk Bold"/>
              </a:rPr>
              <a:t>Pr</a:t>
            </a:r>
            <a:r>
              <a:rPr lang="en-US" b="true" sz="3199">
                <a:solidFill>
                  <a:srgbClr val="FFFFFF"/>
                </a:solidFill>
                <a:latin typeface="HK Grotesk Bold"/>
                <a:ea typeface="HK Grotesk Bold"/>
                <a:cs typeface="HK Grotesk Bold"/>
                <a:sym typeface="HK Grotesk Bold"/>
              </a:rPr>
              <a:t>ogramming Language:</a:t>
            </a:r>
            <a:r>
              <a:rPr lang="en-US" sz="3199">
                <a:solidFill>
                  <a:srgbClr val="FFFFFF"/>
                </a:solidFill>
                <a:latin typeface="HK Grotesk"/>
                <a:ea typeface="HK Grotesk"/>
                <a:cs typeface="HK Grotesk"/>
                <a:sym typeface="HK Grotesk"/>
              </a:rPr>
              <a:t> Python</a:t>
            </a:r>
          </a:p>
          <a:p>
            <a:pPr algn="l">
              <a:lnSpc>
                <a:spcPts val="4479"/>
              </a:lnSpc>
            </a:pPr>
          </a:p>
          <a:p>
            <a:pPr algn="l" marL="690877" indent="-345439" lvl="1">
              <a:lnSpc>
                <a:spcPts val="4479"/>
              </a:lnSpc>
              <a:buFont typeface="Arial"/>
              <a:buChar char="•"/>
            </a:pPr>
            <a:r>
              <a:rPr lang="en-US" b="true" sz="3199">
                <a:solidFill>
                  <a:srgbClr val="FFFFFF"/>
                </a:solidFill>
                <a:latin typeface="HK Grotesk Bold"/>
                <a:ea typeface="HK Grotesk Bold"/>
                <a:cs typeface="HK Grotesk Bold"/>
                <a:sym typeface="HK Grotesk Bold"/>
              </a:rPr>
              <a:t>Frontend / UI Framework</a:t>
            </a:r>
            <a:r>
              <a:rPr lang="en-US" sz="3199">
                <a:solidFill>
                  <a:srgbClr val="FFFFFF"/>
                </a:solidFill>
                <a:latin typeface="HK Grotesk"/>
                <a:ea typeface="HK Grotesk"/>
                <a:cs typeface="HK Grotesk"/>
                <a:sym typeface="HK Grotesk"/>
              </a:rPr>
              <a:t>: Streamlit</a:t>
            </a:r>
          </a:p>
          <a:p>
            <a:pPr algn="l">
              <a:lnSpc>
                <a:spcPts val="4479"/>
              </a:lnSpc>
            </a:pPr>
          </a:p>
          <a:p>
            <a:pPr algn="l" marL="690877" indent="-345439" lvl="1">
              <a:lnSpc>
                <a:spcPts val="4479"/>
              </a:lnSpc>
              <a:buFont typeface="Arial"/>
              <a:buChar char="•"/>
            </a:pPr>
            <a:r>
              <a:rPr lang="en-US" b="true" sz="3199">
                <a:solidFill>
                  <a:srgbClr val="FFFFFF"/>
                </a:solidFill>
                <a:latin typeface="HK Grotesk Bold"/>
                <a:ea typeface="HK Grotesk Bold"/>
                <a:cs typeface="HK Grotesk Bold"/>
                <a:sym typeface="HK Grotesk Bold"/>
              </a:rPr>
              <a:t>Machine Learning Model</a:t>
            </a:r>
            <a:r>
              <a:rPr lang="en-US" sz="3199">
                <a:solidFill>
                  <a:srgbClr val="FFFFFF"/>
                </a:solidFill>
                <a:latin typeface="HK Grotesk"/>
                <a:ea typeface="HK Grotesk"/>
                <a:cs typeface="HK Grotesk"/>
                <a:sym typeface="HK Grotesk"/>
              </a:rPr>
              <a:t>: Sentence Transformer (all-MiniLM-L6-v2)</a:t>
            </a:r>
          </a:p>
          <a:p>
            <a:pPr algn="l">
              <a:lnSpc>
                <a:spcPts val="4479"/>
              </a:lnSpc>
            </a:pPr>
          </a:p>
          <a:p>
            <a:pPr algn="l" marL="690877" indent="-345439" lvl="1">
              <a:lnSpc>
                <a:spcPts val="4479"/>
              </a:lnSpc>
              <a:buFont typeface="Arial"/>
              <a:buChar char="•"/>
            </a:pPr>
            <a:r>
              <a:rPr lang="en-US" b="true" sz="3199">
                <a:solidFill>
                  <a:srgbClr val="FFFFFF"/>
                </a:solidFill>
                <a:latin typeface="HK Grotesk Bold"/>
                <a:ea typeface="HK Grotesk Bold"/>
                <a:cs typeface="HK Grotesk Bold"/>
                <a:sym typeface="HK Grotesk Bold"/>
              </a:rPr>
              <a:t>Database</a:t>
            </a:r>
            <a:r>
              <a:rPr lang="en-US" sz="3199">
                <a:solidFill>
                  <a:srgbClr val="FFFFFF"/>
                </a:solidFill>
                <a:latin typeface="HK Grotesk"/>
                <a:ea typeface="HK Grotesk"/>
                <a:cs typeface="HK Grotesk"/>
                <a:sym typeface="HK Grotesk"/>
              </a:rPr>
              <a:t>: MongoDB</a:t>
            </a:r>
          </a:p>
          <a:p>
            <a:pPr algn="l">
              <a:lnSpc>
                <a:spcPts val="4479"/>
              </a:lnSpc>
            </a:pPr>
          </a:p>
          <a:p>
            <a:pPr algn="l" marL="690877" indent="-345439" lvl="1">
              <a:lnSpc>
                <a:spcPts val="4479"/>
              </a:lnSpc>
              <a:buFont typeface="Arial"/>
              <a:buChar char="•"/>
            </a:pPr>
            <a:r>
              <a:rPr lang="en-US" b="true" sz="3199">
                <a:solidFill>
                  <a:srgbClr val="FFFFFF"/>
                </a:solidFill>
                <a:latin typeface="HK Grotesk Bold"/>
                <a:ea typeface="HK Grotesk Bold"/>
                <a:cs typeface="HK Grotesk Bold"/>
                <a:sym typeface="HK Grotesk Bold"/>
              </a:rPr>
              <a:t>Libraries Used:</a:t>
            </a:r>
            <a:r>
              <a:rPr lang="en-US" sz="3199">
                <a:solidFill>
                  <a:srgbClr val="FFFFFF"/>
                </a:solidFill>
                <a:latin typeface="HK Grotesk"/>
                <a:ea typeface="HK Grotesk"/>
                <a:cs typeface="HK Grotesk"/>
                <a:sym typeface="HK Grotesk"/>
              </a:rPr>
              <a:t> PyTorch, Sentence-Transformers, Pymongo, Torch, Util</a:t>
            </a:r>
          </a:p>
          <a:p>
            <a:pPr algn="l">
              <a:lnSpc>
                <a:spcPts val="4479"/>
              </a:lnSpc>
            </a:pPr>
          </a:p>
          <a:p>
            <a:pPr algn="l" marL="690877" indent="-345439" lvl="1">
              <a:lnSpc>
                <a:spcPts val="4479"/>
              </a:lnSpc>
              <a:buFont typeface="Arial"/>
              <a:buChar char="•"/>
            </a:pPr>
            <a:r>
              <a:rPr lang="en-US" b="true" sz="3199">
                <a:solidFill>
                  <a:srgbClr val="FFFFFF"/>
                </a:solidFill>
                <a:latin typeface="HK Grotesk Bold"/>
                <a:ea typeface="HK Grotesk Bold"/>
                <a:cs typeface="HK Grotesk Bold"/>
                <a:sym typeface="HK Grotesk Bold"/>
              </a:rPr>
              <a:t>Approach</a:t>
            </a:r>
            <a:r>
              <a:rPr lang="en-US" sz="3199">
                <a:solidFill>
                  <a:srgbClr val="FFFFFF"/>
                </a:solidFill>
                <a:latin typeface="HK Grotesk"/>
                <a:ea typeface="HK Grotesk"/>
                <a:cs typeface="HK Grotesk"/>
                <a:sym typeface="HK Grotesk"/>
              </a:rPr>
              <a:t>: Semantic similarity-based intent classification</a:t>
            </a:r>
          </a:p>
          <a:p>
            <a:pPr algn="l">
              <a:lnSpc>
                <a:spcPts val="4479"/>
              </a:lnSpc>
            </a:pPr>
          </a:p>
          <a:p>
            <a:pPr algn="l">
              <a:lnSpc>
                <a:spcPts val="447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aphicFrame>
        <p:nvGraphicFramePr>
          <p:cNvPr name="Table 3" id="3"/>
          <p:cNvGraphicFramePr>
            <a:graphicFrameLocks noGrp="true"/>
          </p:cNvGraphicFramePr>
          <p:nvPr/>
        </p:nvGraphicFramePr>
        <p:xfrm>
          <a:off x="1028700" y="1576474"/>
          <a:ext cx="16478210" cy="7681826"/>
        </p:xfrm>
        <a:graphic>
          <a:graphicData uri="http://schemas.openxmlformats.org/drawingml/2006/table">
            <a:tbl>
              <a:tblPr/>
              <a:tblGrid>
                <a:gridCol w="8239105"/>
                <a:gridCol w="8239105"/>
              </a:tblGrid>
              <a:tr h="1097404">
                <a:tc>
                  <a:txBody>
                    <a:bodyPr anchor="t" rtlCol="false"/>
                    <a:lstStyle/>
                    <a:p>
                      <a:pPr algn="l">
                        <a:lnSpc>
                          <a:spcPts val="3500"/>
                        </a:lnSpc>
                        <a:defRPr/>
                      </a:pPr>
                      <a:r>
                        <a:rPr lang="en-US" b="true" sz="2500">
                          <a:solidFill>
                            <a:srgbClr val="FFFFFF"/>
                          </a:solidFill>
                          <a:latin typeface="Canva Sans Bold"/>
                          <a:ea typeface="Canva Sans Bold"/>
                          <a:cs typeface="Canva Sans Bold"/>
                          <a:sym typeface="Canva Sans Bold"/>
                        </a:rPr>
                        <a:t>Component</a:t>
                      </a:r>
                      <a:endParaRPr lang="en-US" sz="1100"/>
                    </a:p>
                  </a:txBody>
                  <a:tcPr marL="76200" marR="76200" marT="76200" marB="762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tcPr>
                </a:tc>
                <a:tc>
                  <a:txBody>
                    <a:bodyPr anchor="t" rtlCol="false"/>
                    <a:lstStyle/>
                    <a:p>
                      <a:pPr algn="l">
                        <a:lnSpc>
                          <a:spcPts val="3500"/>
                        </a:lnSpc>
                        <a:defRPr/>
                      </a:pPr>
                      <a:r>
                        <a:rPr lang="en-US" b="true" sz="2500">
                          <a:solidFill>
                            <a:srgbClr val="FFFFFF"/>
                          </a:solidFill>
                          <a:latin typeface="Canva Sans Bold"/>
                          <a:ea typeface="Canva Sans Bold"/>
                          <a:cs typeface="Canva Sans Bold"/>
                          <a:sym typeface="Canva Sans Bold"/>
                        </a:rPr>
                        <a:t>Description</a:t>
                      </a:r>
                      <a:endParaRPr lang="en-US" sz="1100"/>
                    </a:p>
                  </a:txBody>
                  <a:tcPr marL="76200" marR="76200" marT="76200" marB="762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tcPr>
                </a:tc>
              </a:tr>
              <a:tr h="1097404">
                <a:tc>
                  <a:txBody>
                    <a:bodyPr anchor="t" rtlCol="false"/>
                    <a:lstStyle/>
                    <a:p>
                      <a:pPr algn="l">
                        <a:lnSpc>
                          <a:spcPts val="3500"/>
                        </a:lnSpc>
                        <a:defRPr/>
                      </a:pPr>
                      <a:r>
                        <a:rPr lang="en-US" b="true" sz="2500">
                          <a:solidFill>
                            <a:srgbClr val="FFFFFF"/>
                          </a:solidFill>
                          <a:latin typeface="Canva Sans Bold"/>
                          <a:ea typeface="Canva Sans Bold"/>
                          <a:cs typeface="Canva Sans Bold"/>
                          <a:sym typeface="Canva Sans Bold"/>
                        </a:rPr>
                        <a:t>User Interface (CLI/Chat)</a:t>
                      </a:r>
                      <a:endParaRPr lang="en-US" sz="1100"/>
                    </a:p>
                  </a:txBody>
                  <a:tcPr marL="76200" marR="76200" marT="76200" marB="762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tcPr>
                </a:tc>
                <a:tc>
                  <a:txBody>
                    <a:bodyPr anchor="t" rtlCol="false"/>
                    <a:lstStyle/>
                    <a:p>
                      <a:pPr algn="l">
                        <a:lnSpc>
                          <a:spcPts val="3500"/>
                        </a:lnSpc>
                        <a:defRPr/>
                      </a:pPr>
                      <a:r>
                        <a:rPr lang="en-US" sz="2500">
                          <a:solidFill>
                            <a:srgbClr val="FFFFFF"/>
                          </a:solidFill>
                          <a:latin typeface="Canva Sans"/>
                          <a:ea typeface="Canva Sans"/>
                          <a:cs typeface="Canva Sans"/>
                          <a:sym typeface="Canva Sans"/>
                        </a:rPr>
                        <a:t>Accepts user input and displays classification + response.</a:t>
                      </a:r>
                      <a:endParaRPr lang="en-US" sz="1100"/>
                    </a:p>
                  </a:txBody>
                  <a:tcPr marL="76200" marR="76200" marT="76200" marB="762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tcPr>
                </a:tc>
              </a:tr>
              <a:tr h="1097404">
                <a:tc>
                  <a:txBody>
                    <a:bodyPr anchor="t" rtlCol="false"/>
                    <a:lstStyle/>
                    <a:p>
                      <a:pPr algn="l">
                        <a:lnSpc>
                          <a:spcPts val="3500"/>
                        </a:lnSpc>
                        <a:defRPr/>
                      </a:pPr>
                      <a:r>
                        <a:rPr lang="en-US" b="true" sz="2500">
                          <a:solidFill>
                            <a:srgbClr val="FFFFFF"/>
                          </a:solidFill>
                          <a:latin typeface="Canva Sans Bold"/>
                          <a:ea typeface="Canva Sans Bold"/>
                          <a:cs typeface="Canva Sans Bold"/>
                          <a:sym typeface="Canva Sans Bold"/>
                        </a:rPr>
                        <a:t>Sentence Transformer Model</a:t>
                      </a:r>
                      <a:endParaRPr lang="en-US" sz="1100"/>
                    </a:p>
                  </a:txBody>
                  <a:tcPr marL="76200" marR="76200" marT="76200" marB="762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tcPr>
                </a:tc>
                <a:tc>
                  <a:txBody>
                    <a:bodyPr anchor="t" rtlCol="false"/>
                    <a:lstStyle/>
                    <a:p>
                      <a:pPr algn="l">
                        <a:lnSpc>
                          <a:spcPts val="3500"/>
                        </a:lnSpc>
                        <a:defRPr/>
                      </a:pPr>
                      <a:r>
                        <a:rPr lang="en-US" sz="2500">
                          <a:solidFill>
                            <a:srgbClr val="FFFFFF"/>
                          </a:solidFill>
                          <a:latin typeface="Canva Sans"/>
                          <a:ea typeface="Canva Sans"/>
                          <a:cs typeface="Canva Sans"/>
                          <a:sym typeface="Canva Sans"/>
                        </a:rPr>
                        <a:t>Converts text into numerical embeddings using semantic similarity.</a:t>
                      </a:r>
                      <a:endParaRPr lang="en-US" sz="1100"/>
                    </a:p>
                  </a:txBody>
                  <a:tcPr marL="76200" marR="76200" marT="76200" marB="762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tcPr>
                </a:tc>
              </a:tr>
              <a:tr h="1097404">
                <a:tc>
                  <a:txBody>
                    <a:bodyPr anchor="t" rtlCol="false"/>
                    <a:lstStyle/>
                    <a:p>
                      <a:pPr algn="l">
                        <a:lnSpc>
                          <a:spcPts val="3500"/>
                        </a:lnSpc>
                        <a:defRPr/>
                      </a:pPr>
                      <a:r>
                        <a:rPr lang="en-US" b="true" sz="2500">
                          <a:solidFill>
                            <a:srgbClr val="FFFFFF"/>
                          </a:solidFill>
                          <a:latin typeface="Canva Sans Bold"/>
                          <a:ea typeface="Canva Sans Bold"/>
                          <a:cs typeface="Canva Sans Bold"/>
                          <a:sym typeface="Canva Sans Bold"/>
                        </a:rPr>
                        <a:t>Intent Database (MongoDB)</a:t>
                      </a:r>
                      <a:endParaRPr lang="en-US" sz="1100"/>
                    </a:p>
                  </a:txBody>
                  <a:tcPr marL="76200" marR="76200" marT="76200" marB="762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tcPr>
                </a:tc>
                <a:tc>
                  <a:txBody>
                    <a:bodyPr anchor="t" rtlCol="false"/>
                    <a:lstStyle/>
                    <a:p>
                      <a:pPr algn="l">
                        <a:lnSpc>
                          <a:spcPts val="3500"/>
                        </a:lnSpc>
                        <a:defRPr/>
                      </a:pPr>
                      <a:r>
                        <a:rPr lang="en-US" sz="2500">
                          <a:solidFill>
                            <a:srgbClr val="FFFFFF"/>
                          </a:solidFill>
                          <a:latin typeface="Canva Sans"/>
                          <a:ea typeface="Canva Sans"/>
                          <a:cs typeface="Canva Sans"/>
                          <a:sym typeface="Canva Sans"/>
                        </a:rPr>
                        <a:t>Stores intents, example utterances, and user feedback.</a:t>
                      </a:r>
                      <a:endParaRPr lang="en-US" sz="1100"/>
                    </a:p>
                  </a:txBody>
                  <a:tcPr marL="76200" marR="76200" marT="76200" marB="762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tcPr>
                </a:tc>
              </a:tr>
              <a:tr h="1097404">
                <a:tc>
                  <a:txBody>
                    <a:bodyPr anchor="t" rtlCol="false"/>
                    <a:lstStyle/>
                    <a:p>
                      <a:pPr algn="l">
                        <a:lnSpc>
                          <a:spcPts val="3500"/>
                        </a:lnSpc>
                        <a:defRPr/>
                      </a:pPr>
                      <a:r>
                        <a:rPr lang="en-US" b="true" sz="2500">
                          <a:solidFill>
                            <a:srgbClr val="FFFFFF"/>
                          </a:solidFill>
                          <a:latin typeface="Canva Sans Bold"/>
                          <a:ea typeface="Canva Sans Bold"/>
                          <a:cs typeface="Canva Sans Bold"/>
                          <a:sym typeface="Canva Sans Bold"/>
                        </a:rPr>
                        <a:t>Similarity Engine</a:t>
                      </a:r>
                      <a:endParaRPr lang="en-US" sz="1100"/>
                    </a:p>
                  </a:txBody>
                  <a:tcPr marL="76200" marR="76200" marT="76200" marB="762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tcPr>
                </a:tc>
                <a:tc>
                  <a:txBody>
                    <a:bodyPr anchor="t" rtlCol="false"/>
                    <a:lstStyle/>
                    <a:p>
                      <a:pPr algn="l">
                        <a:lnSpc>
                          <a:spcPts val="3500"/>
                        </a:lnSpc>
                        <a:defRPr/>
                      </a:pPr>
                      <a:r>
                        <a:rPr lang="en-US" sz="2500">
                          <a:solidFill>
                            <a:srgbClr val="FFFFFF"/>
                          </a:solidFill>
                          <a:latin typeface="Canva Sans"/>
                          <a:ea typeface="Canva Sans"/>
                          <a:cs typeface="Canva Sans"/>
                          <a:sym typeface="Canva Sans"/>
                        </a:rPr>
                        <a:t>Calculates cosine similarity between user input and stored examples.</a:t>
                      </a:r>
                      <a:endParaRPr lang="en-US" sz="1100"/>
                    </a:p>
                  </a:txBody>
                  <a:tcPr marL="76200" marR="76200" marT="76200" marB="762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tcPr>
                </a:tc>
              </a:tr>
              <a:tr h="1097404">
                <a:tc>
                  <a:txBody>
                    <a:bodyPr anchor="t" rtlCol="false"/>
                    <a:lstStyle/>
                    <a:p>
                      <a:pPr algn="l">
                        <a:lnSpc>
                          <a:spcPts val="3500"/>
                        </a:lnSpc>
                        <a:defRPr/>
                      </a:pPr>
                      <a:r>
                        <a:rPr lang="en-US" b="true" sz="2500">
                          <a:solidFill>
                            <a:srgbClr val="FFFFFF"/>
                          </a:solidFill>
                          <a:latin typeface="Canva Sans Bold"/>
                          <a:ea typeface="Canva Sans Bold"/>
                          <a:cs typeface="Canva Sans Bold"/>
                          <a:sym typeface="Canva Sans Bold"/>
                        </a:rPr>
                        <a:t>Feedback Module</a:t>
                      </a:r>
                      <a:endParaRPr lang="en-US" sz="1100"/>
                    </a:p>
                  </a:txBody>
                  <a:tcPr marL="76200" marR="76200" marT="76200" marB="762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tcPr>
                </a:tc>
                <a:tc>
                  <a:txBody>
                    <a:bodyPr anchor="t" rtlCol="false"/>
                    <a:lstStyle/>
                    <a:p>
                      <a:pPr algn="l">
                        <a:lnSpc>
                          <a:spcPts val="3500"/>
                        </a:lnSpc>
                        <a:defRPr/>
                      </a:pPr>
                      <a:r>
                        <a:rPr lang="en-US" sz="2500">
                          <a:solidFill>
                            <a:srgbClr val="FFFFFF"/>
                          </a:solidFill>
                          <a:latin typeface="Canva Sans"/>
                          <a:ea typeface="Canva Sans"/>
                          <a:cs typeface="Canva Sans"/>
                          <a:sym typeface="Canva Sans"/>
                        </a:rPr>
                        <a:t>Records feedback and updates training data.</a:t>
                      </a:r>
                      <a:endParaRPr lang="en-US" sz="1100"/>
                    </a:p>
                  </a:txBody>
                  <a:tcPr marL="76200" marR="76200" marT="76200" marB="762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tcPr>
                </a:tc>
              </a:tr>
              <a:tr h="1097404">
                <a:tc>
                  <a:txBody>
                    <a:bodyPr anchor="t" rtlCol="false"/>
                    <a:lstStyle/>
                    <a:p>
                      <a:pPr algn="l">
                        <a:lnSpc>
                          <a:spcPts val="3500"/>
                        </a:lnSpc>
                        <a:defRPr/>
                      </a:pPr>
                      <a:r>
                        <a:rPr lang="en-US" b="true" sz="2500">
                          <a:solidFill>
                            <a:srgbClr val="FFFFFF"/>
                          </a:solidFill>
                          <a:latin typeface="Canva Sans Bold"/>
                          <a:ea typeface="Canva Sans Bold"/>
                          <a:cs typeface="Canva Sans Bold"/>
                          <a:sym typeface="Canva Sans Bold"/>
                        </a:rPr>
                        <a:t>Continuous Learning Pipeline</a:t>
                      </a:r>
                      <a:endParaRPr lang="en-US" sz="1100"/>
                    </a:p>
                  </a:txBody>
                  <a:tcPr marL="76200" marR="76200" marT="76200" marB="762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tcPr>
                </a:tc>
                <a:tc>
                  <a:txBody>
                    <a:bodyPr anchor="t" rtlCol="false"/>
                    <a:lstStyle/>
                    <a:p>
                      <a:pPr algn="l">
                        <a:lnSpc>
                          <a:spcPts val="3500"/>
                        </a:lnSpc>
                        <a:defRPr/>
                      </a:pPr>
                      <a:r>
                        <a:rPr lang="en-US" sz="2500">
                          <a:solidFill>
                            <a:srgbClr val="FFFFFF"/>
                          </a:solidFill>
                          <a:latin typeface="Canva Sans"/>
                          <a:ea typeface="Canva Sans"/>
                          <a:cs typeface="Canva Sans"/>
                          <a:sym typeface="Canva Sans"/>
                        </a:rPr>
                        <a:t>Dynamically updates embeddings and improves model performance.</a:t>
                      </a:r>
                      <a:endParaRPr lang="en-US" sz="1100"/>
                    </a:p>
                  </a:txBody>
                  <a:tcPr marL="76200" marR="76200" marT="76200" marB="76200" anchor="ctr">
                    <a:lnL cmpd="sng" algn="ctr" cap="flat" w="9525">
                      <a:solidFill>
                        <a:srgbClr val="D9D9D9"/>
                      </a:solidFill>
                      <a:prstDash val="solid"/>
                      <a:round/>
                      <a:headEnd type="none" w="med" len="med"/>
                      <a:tailEnd type="none" w="med" len="med"/>
                    </a:lnL>
                    <a:lnR cmpd="sng" algn="ctr" cap="flat" w="9525">
                      <a:solidFill>
                        <a:srgbClr val="D9D9D9"/>
                      </a:solidFill>
                      <a:prstDash val="solid"/>
                      <a:round/>
                      <a:headEnd type="none" w="med" len="med"/>
                      <a:tailEnd type="none" w="med" len="med"/>
                    </a:lnR>
                    <a:lnT cmpd="sng" algn="ctr" cap="flat" w="9525">
                      <a:solidFill>
                        <a:srgbClr val="D9D9D9"/>
                      </a:solidFill>
                      <a:prstDash val="solid"/>
                      <a:round/>
                      <a:headEnd type="none" w="med" len="med"/>
                      <a:tailEnd type="none" w="med" len="med"/>
                    </a:lnT>
                    <a:lnB cmpd="sng" algn="ctr" cap="flat" w="9525">
                      <a:solidFill>
                        <a:srgbClr val="D9D9D9"/>
                      </a:solidFill>
                      <a:prstDash val="solid"/>
                      <a:round/>
                      <a:headEnd type="none" w="med" len="med"/>
                      <a:tailEnd type="none" w="med" len="med"/>
                    </a:lnB>
                  </a:tcPr>
                </a:tc>
              </a:tr>
            </a:tbl>
          </a:graphicData>
        </a:graphic>
      </p:graphicFrame>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0"/>
            </a:stretch>
          </a:blipFill>
        </p:spPr>
      </p:sp>
      <p:sp>
        <p:nvSpPr>
          <p:cNvPr name="Freeform 3" id="3"/>
          <p:cNvSpPr/>
          <p:nvPr/>
        </p:nvSpPr>
        <p:spPr>
          <a:xfrm flipH="false" flipV="false" rot="0">
            <a:off x="631637" y="-450964"/>
            <a:ext cx="17024727" cy="10737964"/>
          </a:xfrm>
          <a:custGeom>
            <a:avLst/>
            <a:gdLst/>
            <a:ahLst/>
            <a:cxnLst/>
            <a:rect r="r" b="b" t="t" l="l"/>
            <a:pathLst>
              <a:path h="10737964" w="17024727">
                <a:moveTo>
                  <a:pt x="0" y="0"/>
                </a:moveTo>
                <a:lnTo>
                  <a:pt x="17024726" y="0"/>
                </a:lnTo>
                <a:lnTo>
                  <a:pt x="17024726" y="10737964"/>
                </a:lnTo>
                <a:lnTo>
                  <a:pt x="0" y="10737964"/>
                </a:lnTo>
                <a:lnTo>
                  <a:pt x="0" y="0"/>
                </a:lnTo>
                <a:close/>
              </a:path>
            </a:pathLst>
          </a:custGeom>
          <a:blipFill>
            <a:blip r:embed="rId3"/>
            <a:stretch>
              <a:fillRect l="0" t="-123699" r="0" b="0"/>
            </a:stretch>
          </a:blipFill>
        </p:spPr>
      </p:sp>
      <p:sp>
        <p:nvSpPr>
          <p:cNvPr name="TextBox 4" id="4"/>
          <p:cNvSpPr txBox="true"/>
          <p:nvPr/>
        </p:nvSpPr>
        <p:spPr>
          <a:xfrm rot="0">
            <a:off x="1399792" y="3584263"/>
            <a:ext cx="15488415" cy="4516917"/>
          </a:xfrm>
          <a:prstGeom prst="rect">
            <a:avLst/>
          </a:prstGeom>
        </p:spPr>
        <p:txBody>
          <a:bodyPr anchor="t" rtlCol="false" tIns="0" lIns="0" bIns="0" rIns="0">
            <a:spAutoFit/>
          </a:bodyPr>
          <a:lstStyle/>
          <a:p>
            <a:pPr algn="l">
              <a:lnSpc>
                <a:spcPts val="5136"/>
              </a:lnSpc>
            </a:pPr>
          </a:p>
          <a:p>
            <a:pPr algn="l" marL="792051" indent="-396026" lvl="1">
              <a:lnSpc>
                <a:spcPts val="5136"/>
              </a:lnSpc>
              <a:buFont typeface="Arial"/>
              <a:buChar char="•"/>
            </a:pPr>
            <a:r>
              <a:rPr lang="en-US" sz="3668">
                <a:solidFill>
                  <a:srgbClr val="FFFFFF"/>
                </a:solidFill>
                <a:latin typeface="HK Grotesk"/>
                <a:ea typeface="HK Grotesk"/>
                <a:cs typeface="HK Grotesk"/>
                <a:sym typeface="HK Grotesk"/>
              </a:rPr>
              <a:t>Initial Data: Small set of example utterances for each intent.</a:t>
            </a:r>
          </a:p>
          <a:p>
            <a:pPr algn="l" marL="792051" indent="-396026" lvl="1">
              <a:lnSpc>
                <a:spcPts val="5136"/>
              </a:lnSpc>
              <a:buFont typeface="Arial"/>
              <a:buChar char="•"/>
            </a:pPr>
            <a:r>
              <a:rPr lang="en-US" sz="3668">
                <a:solidFill>
                  <a:srgbClr val="FFFFFF"/>
                </a:solidFill>
                <a:latin typeface="HK Grotesk"/>
                <a:ea typeface="HK Grotesk"/>
                <a:cs typeface="HK Grotesk"/>
                <a:sym typeface="HK Grotesk"/>
              </a:rPr>
              <a:t>Stored in MongoDB for easy expansion.</a:t>
            </a:r>
          </a:p>
          <a:p>
            <a:pPr algn="l" marL="792051" indent="-396026" lvl="1">
              <a:lnSpc>
                <a:spcPts val="5136"/>
              </a:lnSpc>
              <a:buFont typeface="Arial"/>
              <a:buChar char="•"/>
            </a:pPr>
            <a:r>
              <a:rPr lang="en-US" sz="3668">
                <a:solidFill>
                  <a:srgbClr val="FFFFFF"/>
                </a:solidFill>
                <a:latin typeface="HK Grotesk"/>
                <a:ea typeface="HK Grotesk"/>
                <a:cs typeface="HK Grotesk"/>
                <a:sym typeface="HK Grotesk"/>
              </a:rPr>
              <a:t>18+ request types (e.g., Cancel Trip, Flight Status, Missing Bag, Discounts).</a:t>
            </a:r>
          </a:p>
          <a:p>
            <a:pPr algn="l" marL="792051" indent="-396026" lvl="1">
              <a:lnSpc>
                <a:spcPts val="5136"/>
              </a:lnSpc>
              <a:buFont typeface="Arial"/>
              <a:buChar char="•"/>
            </a:pPr>
            <a:r>
              <a:rPr lang="en-US" sz="3668">
                <a:solidFill>
                  <a:srgbClr val="FFFFFF"/>
                </a:solidFill>
                <a:latin typeface="HK Grotesk"/>
                <a:ea typeface="HK Grotesk"/>
                <a:cs typeface="HK Grotesk"/>
                <a:sym typeface="HK Grotesk"/>
              </a:rPr>
              <a:t>Includes “Irrelevant” category for out-of-domain inputs.</a:t>
            </a:r>
          </a:p>
          <a:p>
            <a:pPr algn="l">
              <a:lnSpc>
                <a:spcPts val="5136"/>
              </a:lnSpc>
            </a:pPr>
          </a:p>
        </p:txBody>
      </p:sp>
      <p:sp>
        <p:nvSpPr>
          <p:cNvPr name="TextBox 5" id="5"/>
          <p:cNvSpPr txBox="true"/>
          <p:nvPr/>
        </p:nvSpPr>
        <p:spPr>
          <a:xfrm rot="0">
            <a:off x="5485106" y="1085850"/>
            <a:ext cx="6777546" cy="1520968"/>
          </a:xfrm>
          <a:prstGeom prst="rect">
            <a:avLst/>
          </a:prstGeom>
        </p:spPr>
        <p:txBody>
          <a:bodyPr anchor="t" rtlCol="false" tIns="0" lIns="0" bIns="0" rIns="0">
            <a:spAutoFit/>
          </a:bodyPr>
          <a:lstStyle/>
          <a:p>
            <a:pPr algn="ctr">
              <a:lnSpc>
                <a:spcPts val="11721"/>
              </a:lnSpc>
            </a:pPr>
            <a:r>
              <a:rPr lang="en-US" b="true" sz="10373">
                <a:solidFill>
                  <a:srgbClr val="FFFFFF"/>
                </a:solidFill>
                <a:latin typeface="Glacial Indifference Bold"/>
                <a:ea typeface="Glacial Indifference Bold"/>
                <a:cs typeface="Glacial Indifference Bold"/>
                <a:sym typeface="Glacial Indifference Bold"/>
              </a:rPr>
              <a:t>DATASET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true" rot="5400000">
            <a:off x="5887357" y="-2113643"/>
            <a:ext cx="10287000" cy="14514286"/>
          </a:xfrm>
          <a:custGeom>
            <a:avLst/>
            <a:gdLst/>
            <a:ahLst/>
            <a:cxnLst/>
            <a:rect r="r" b="b" t="t" l="l"/>
            <a:pathLst>
              <a:path h="14514286" w="10287000">
                <a:moveTo>
                  <a:pt x="0" y="14514286"/>
                </a:moveTo>
                <a:lnTo>
                  <a:pt x="10287000" y="14514286"/>
                </a:lnTo>
                <a:lnTo>
                  <a:pt x="10287000" y="0"/>
                </a:lnTo>
                <a:lnTo>
                  <a:pt x="0" y="0"/>
                </a:lnTo>
                <a:lnTo>
                  <a:pt x="0" y="14514286"/>
                </a:lnTo>
                <a:close/>
              </a:path>
            </a:pathLst>
          </a:custGeom>
          <a:blipFill>
            <a:blip r:embed="rId3"/>
            <a:stretch>
              <a:fillRect l="0" t="0" r="0" b="0"/>
            </a:stretch>
          </a:blipFill>
        </p:spPr>
      </p:sp>
      <p:sp>
        <p:nvSpPr>
          <p:cNvPr name="TextBox 4" id="4"/>
          <p:cNvSpPr txBox="true"/>
          <p:nvPr/>
        </p:nvSpPr>
        <p:spPr>
          <a:xfrm rot="0">
            <a:off x="1828486" y="3384134"/>
            <a:ext cx="14631028" cy="4180840"/>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FFFFFF"/>
                </a:solidFill>
                <a:latin typeface="HK Grotesk"/>
                <a:ea typeface="HK Grotesk"/>
                <a:cs typeface="HK Grotesk"/>
                <a:sym typeface="HK Grotesk"/>
              </a:rPr>
              <a:t>Understand the meaning of sentences, not just individual words</a:t>
            </a:r>
          </a:p>
          <a:p>
            <a:pPr algn="just" marL="734059" indent="-367030" lvl="1">
              <a:lnSpc>
                <a:spcPts val="4759"/>
              </a:lnSpc>
              <a:buFont typeface="Arial"/>
              <a:buChar char="•"/>
            </a:pPr>
            <a:r>
              <a:rPr lang="en-US" sz="3399">
                <a:solidFill>
                  <a:srgbClr val="FFFFFF"/>
                </a:solidFill>
                <a:latin typeface="HK Grotesk"/>
                <a:ea typeface="HK Grotesk"/>
                <a:cs typeface="HK Grotesk"/>
                <a:sym typeface="HK Grotesk"/>
              </a:rPr>
              <a:t>Convert sentences into vector embeddings</a:t>
            </a:r>
          </a:p>
          <a:p>
            <a:pPr algn="just" marL="734059" indent="-367030" lvl="1">
              <a:lnSpc>
                <a:spcPts val="4759"/>
              </a:lnSpc>
              <a:buFont typeface="Arial"/>
              <a:buChar char="•"/>
            </a:pPr>
            <a:r>
              <a:rPr lang="en-US" sz="3399">
                <a:solidFill>
                  <a:srgbClr val="FFFFFF"/>
                </a:solidFill>
                <a:latin typeface="HK Grotesk"/>
                <a:ea typeface="HK Grotesk"/>
                <a:cs typeface="HK Grotesk"/>
                <a:sym typeface="HK Grotesk"/>
              </a:rPr>
              <a:t>Semantically similar sentences → closer vectors in embedding space</a:t>
            </a:r>
          </a:p>
          <a:p>
            <a:pPr algn="just" marL="734059" indent="-367030" lvl="1">
              <a:lnSpc>
                <a:spcPts val="4759"/>
              </a:lnSpc>
              <a:buFont typeface="Arial"/>
              <a:buChar char="•"/>
            </a:pPr>
            <a:r>
              <a:rPr lang="en-US" sz="3399">
                <a:solidFill>
                  <a:srgbClr val="FFFFFF"/>
                </a:solidFill>
                <a:latin typeface="HK Grotesk"/>
                <a:ea typeface="HK Grotesk"/>
                <a:cs typeface="HK Grotesk"/>
                <a:sym typeface="HK Grotesk"/>
              </a:rPr>
              <a:t>Built using models like BERT </a:t>
            </a:r>
          </a:p>
          <a:p>
            <a:pPr algn="just" marL="734059" indent="-367030" lvl="1">
              <a:lnSpc>
                <a:spcPts val="4759"/>
              </a:lnSpc>
              <a:buFont typeface="Arial"/>
              <a:buChar char="•"/>
            </a:pPr>
            <a:r>
              <a:rPr lang="en-US" sz="3399">
                <a:solidFill>
                  <a:srgbClr val="FFFFFF"/>
                </a:solidFill>
                <a:latin typeface="HK Grotesk"/>
                <a:ea typeface="HK Grotesk"/>
                <a:cs typeface="HK Grotesk"/>
                <a:sym typeface="HK Grotesk"/>
              </a:rPr>
              <a:t>Used for semantic search, clustering, and intent classification</a:t>
            </a:r>
          </a:p>
          <a:p>
            <a:pPr algn="just" marL="734059" indent="-367030" lvl="1">
              <a:lnSpc>
                <a:spcPts val="4759"/>
              </a:lnSpc>
              <a:buFont typeface="Arial"/>
              <a:buChar char="•"/>
            </a:pPr>
            <a:r>
              <a:rPr lang="en-US" sz="3399">
                <a:solidFill>
                  <a:srgbClr val="FFFFFF"/>
                </a:solidFill>
                <a:latin typeface="HK Grotesk"/>
                <a:ea typeface="HK Grotesk"/>
                <a:cs typeface="HK Grotesk"/>
                <a:sym typeface="HK Grotesk"/>
              </a:rPr>
              <a:t>Helps systems recognize different ways of expressing the same idea</a:t>
            </a:r>
          </a:p>
          <a:p>
            <a:pPr algn="just">
              <a:lnSpc>
                <a:spcPts val="4759"/>
              </a:lnSpc>
            </a:pPr>
          </a:p>
        </p:txBody>
      </p:sp>
      <p:sp>
        <p:nvSpPr>
          <p:cNvPr name="TextBox 5" id="5"/>
          <p:cNvSpPr txBox="true"/>
          <p:nvPr/>
        </p:nvSpPr>
        <p:spPr>
          <a:xfrm rot="0">
            <a:off x="4655293" y="1320842"/>
            <a:ext cx="8662273"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SENTENCE TRANSFORMER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0"/>
            </a:stretch>
          </a:blipFill>
        </p:spPr>
      </p:sp>
      <p:sp>
        <p:nvSpPr>
          <p:cNvPr name="Freeform 3" id="3"/>
          <p:cNvSpPr/>
          <p:nvPr/>
        </p:nvSpPr>
        <p:spPr>
          <a:xfrm flipH="false" flipV="false" rot="5400000">
            <a:off x="2113643" y="-2113643"/>
            <a:ext cx="10287000" cy="14514286"/>
          </a:xfrm>
          <a:custGeom>
            <a:avLst/>
            <a:gdLst/>
            <a:ahLst/>
            <a:cxnLst/>
            <a:rect r="r" b="b" t="t" l="l"/>
            <a:pathLst>
              <a:path h="14514286" w="10287000">
                <a:moveTo>
                  <a:pt x="0" y="0"/>
                </a:moveTo>
                <a:lnTo>
                  <a:pt x="10287000" y="0"/>
                </a:lnTo>
                <a:lnTo>
                  <a:pt x="10287000" y="14514286"/>
                </a:lnTo>
                <a:lnTo>
                  <a:pt x="0" y="14514286"/>
                </a:lnTo>
                <a:lnTo>
                  <a:pt x="0" y="0"/>
                </a:lnTo>
                <a:close/>
              </a:path>
            </a:pathLst>
          </a:custGeom>
          <a:blipFill>
            <a:blip r:embed="rId3"/>
            <a:stretch>
              <a:fillRect l="0" t="0" r="0" b="0"/>
            </a:stretch>
          </a:blipFill>
        </p:spPr>
      </p:sp>
      <p:sp>
        <p:nvSpPr>
          <p:cNvPr name="TextBox 4" id="4"/>
          <p:cNvSpPr txBox="true"/>
          <p:nvPr/>
        </p:nvSpPr>
        <p:spPr>
          <a:xfrm rot="0">
            <a:off x="1028700" y="1066800"/>
            <a:ext cx="8552797" cy="1044320"/>
          </a:xfrm>
          <a:prstGeom prst="rect">
            <a:avLst/>
          </a:prstGeom>
        </p:spPr>
        <p:txBody>
          <a:bodyPr anchor="t" rtlCol="false" tIns="0" lIns="0" bIns="0" rIns="0">
            <a:spAutoFit/>
          </a:bodyPr>
          <a:lstStyle/>
          <a:p>
            <a:pPr algn="l">
              <a:lnSpc>
                <a:spcPts val="8039"/>
              </a:lnSpc>
            </a:pPr>
            <a:r>
              <a:rPr lang="en-US" b="true" sz="7114">
                <a:solidFill>
                  <a:srgbClr val="FFFFFF"/>
                </a:solidFill>
                <a:latin typeface="Glacial Indifference Bold"/>
                <a:ea typeface="Glacial Indifference Bold"/>
                <a:cs typeface="Glacial Indifference Bold"/>
                <a:sym typeface="Glacial Indifference Bold"/>
              </a:rPr>
              <a:t>MODEL WORKFLOW</a:t>
            </a:r>
          </a:p>
        </p:txBody>
      </p:sp>
      <p:sp>
        <p:nvSpPr>
          <p:cNvPr name="TextBox 5" id="5"/>
          <p:cNvSpPr txBox="true"/>
          <p:nvPr/>
        </p:nvSpPr>
        <p:spPr>
          <a:xfrm rot="0">
            <a:off x="1028700" y="2546509"/>
            <a:ext cx="13279870" cy="5127307"/>
          </a:xfrm>
          <a:prstGeom prst="rect">
            <a:avLst/>
          </a:prstGeom>
        </p:spPr>
        <p:txBody>
          <a:bodyPr anchor="t" rtlCol="false" tIns="0" lIns="0" bIns="0" rIns="0">
            <a:spAutoFit/>
          </a:bodyPr>
          <a:lstStyle/>
          <a:p>
            <a:pPr algn="l">
              <a:lnSpc>
                <a:spcPts val="4567"/>
              </a:lnSpc>
            </a:pPr>
          </a:p>
          <a:p>
            <a:pPr algn="l" marL="704374" indent="-352187" lvl="1">
              <a:lnSpc>
                <a:spcPts val="4567"/>
              </a:lnSpc>
              <a:buAutoNum type="arabicPeriod" startAt="1"/>
            </a:pPr>
            <a:r>
              <a:rPr lang="en-US" sz="3262">
                <a:solidFill>
                  <a:srgbClr val="FFFFFF"/>
                </a:solidFill>
                <a:latin typeface="HK Grotesk"/>
                <a:ea typeface="HK Grotesk"/>
                <a:cs typeface="HK Grotesk"/>
                <a:sym typeface="HK Grotesk"/>
              </a:rPr>
              <a:t>User message → encoded using SentenceTransformer (‘all-MiniLM-L6-v2’).</a:t>
            </a:r>
          </a:p>
          <a:p>
            <a:pPr algn="l" marL="704374" indent="-352187" lvl="1">
              <a:lnSpc>
                <a:spcPts val="4567"/>
              </a:lnSpc>
              <a:buAutoNum type="arabicPeriod" startAt="1"/>
            </a:pPr>
            <a:r>
              <a:rPr lang="en-US" sz="3262">
                <a:solidFill>
                  <a:srgbClr val="FFFFFF"/>
                </a:solidFill>
                <a:latin typeface="HK Grotesk"/>
                <a:ea typeface="HK Grotesk"/>
                <a:cs typeface="HK Grotesk"/>
                <a:sym typeface="HK Grotesk"/>
              </a:rPr>
              <a:t>Similarity computed with each intent’s example embeddings using cosine similarity.</a:t>
            </a:r>
          </a:p>
          <a:p>
            <a:pPr algn="l" marL="704374" indent="-352187" lvl="1">
              <a:lnSpc>
                <a:spcPts val="4567"/>
              </a:lnSpc>
              <a:buAutoNum type="arabicPeriod" startAt="1"/>
            </a:pPr>
            <a:r>
              <a:rPr lang="en-US" sz="3262">
                <a:solidFill>
                  <a:srgbClr val="FFFFFF"/>
                </a:solidFill>
                <a:latin typeface="HK Grotesk"/>
                <a:ea typeface="HK Grotesk"/>
                <a:cs typeface="HK Grotesk"/>
                <a:sym typeface="HK Grotesk"/>
              </a:rPr>
              <a:t>Top-K intents selected above threshold (e.g., 0.6).</a:t>
            </a:r>
          </a:p>
          <a:p>
            <a:pPr algn="l" marL="704374" indent="-352187" lvl="1">
              <a:lnSpc>
                <a:spcPts val="4567"/>
              </a:lnSpc>
              <a:buAutoNum type="arabicPeriod" startAt="1"/>
            </a:pPr>
            <a:r>
              <a:rPr lang="en-US" sz="3262">
                <a:solidFill>
                  <a:srgbClr val="FFFFFF"/>
                </a:solidFill>
                <a:latin typeface="HK Grotesk"/>
                <a:ea typeface="HK Grotesk"/>
                <a:cs typeface="HK Grotesk"/>
                <a:sym typeface="HK Grotesk"/>
              </a:rPr>
              <a:t>Response displayed to user.</a:t>
            </a:r>
          </a:p>
          <a:p>
            <a:pPr algn="l" marL="704374" indent="-352187" lvl="1">
              <a:lnSpc>
                <a:spcPts val="4567"/>
              </a:lnSpc>
              <a:buAutoNum type="arabicPeriod" startAt="1"/>
            </a:pPr>
            <a:r>
              <a:rPr lang="en-US" sz="3262">
                <a:solidFill>
                  <a:srgbClr val="FFFFFF"/>
                </a:solidFill>
                <a:latin typeface="HK Grotesk"/>
                <a:ea typeface="HK Grotesk"/>
                <a:cs typeface="HK Grotesk"/>
                <a:sym typeface="HK Grotesk"/>
              </a:rPr>
              <a:t>Feedback collected → model updated dynamically.</a:t>
            </a:r>
          </a:p>
          <a:p>
            <a:pPr algn="l">
              <a:lnSpc>
                <a:spcPts val="4567"/>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true" rot="5400000">
            <a:off x="5887357" y="-2113643"/>
            <a:ext cx="10287000" cy="14514286"/>
          </a:xfrm>
          <a:custGeom>
            <a:avLst/>
            <a:gdLst/>
            <a:ahLst/>
            <a:cxnLst/>
            <a:rect r="r" b="b" t="t" l="l"/>
            <a:pathLst>
              <a:path h="14514286" w="10287000">
                <a:moveTo>
                  <a:pt x="0" y="14514286"/>
                </a:moveTo>
                <a:lnTo>
                  <a:pt x="10287000" y="14514286"/>
                </a:lnTo>
                <a:lnTo>
                  <a:pt x="10287000" y="0"/>
                </a:lnTo>
                <a:lnTo>
                  <a:pt x="0" y="0"/>
                </a:lnTo>
                <a:lnTo>
                  <a:pt x="0" y="14514286"/>
                </a:lnTo>
                <a:close/>
              </a:path>
            </a:pathLst>
          </a:custGeom>
          <a:blipFill>
            <a:blip r:embed="rId3"/>
            <a:stretch>
              <a:fillRect l="0" t="0" r="0" b="0"/>
            </a:stretch>
          </a:blipFill>
        </p:spPr>
      </p:sp>
      <p:pic>
        <p:nvPicPr>
          <p:cNvPr name="Picture 4" id="4">
            <a:hlinkClick action="ppaction://media"/>
          </p:cNvPr>
          <p:cNvPicPr>
            <a:picLocks noChangeAspect="true"/>
          </p:cNvPicPr>
          <p:nvPr>
            <a:videoFile r:link="rId5"/>
            <p:extLst>
              <p:ext uri="{DAA4B4D4-6D71-4841-9C94-3DE7FCFB9230}">
                <p14:media xmlns:p14="http://schemas.microsoft.com/office/powerpoint/2010/main" r:embed="rId6"/>
              </p:ext>
            </p:extLst>
          </p:nvPr>
        </p:nvPicPr>
        <p:blipFill>
          <a:blip r:embed="rId4"/>
          <a:srcRect l="0" t="0" r="0" b="0"/>
          <a:stretch>
            <a:fillRect/>
          </a:stretch>
        </p:blipFill>
        <p:spPr>
          <a:xfrm flipH="false" flipV="false" rot="0">
            <a:off x="1028700" y="1413510"/>
            <a:ext cx="16230600" cy="7844790"/>
          </a:xfrm>
          <a:prstGeom prst="rect">
            <a:avLst/>
          </a:prstGeom>
        </p:spPr>
      </p:pic>
      <p:sp>
        <p:nvSpPr>
          <p:cNvPr name="TextBox 5" id="5"/>
          <p:cNvSpPr txBox="true"/>
          <p:nvPr/>
        </p:nvSpPr>
        <p:spPr>
          <a:xfrm rot="0">
            <a:off x="3357880" y="529952"/>
            <a:ext cx="7103388" cy="1045121"/>
          </a:xfrm>
          <a:prstGeom prst="rect">
            <a:avLst/>
          </a:prstGeom>
        </p:spPr>
        <p:txBody>
          <a:bodyPr anchor="t" rtlCol="false" tIns="0" lIns="0" bIns="0" rIns="0">
            <a:spAutoFit/>
          </a:bodyPr>
          <a:lstStyle/>
          <a:p>
            <a:pPr algn="r">
              <a:lnSpc>
                <a:spcPts val="8140"/>
              </a:lnSpc>
            </a:pPr>
            <a:r>
              <a:rPr lang="en-US" b="true" sz="7204">
                <a:solidFill>
                  <a:srgbClr val="FFFFFF"/>
                </a:solidFill>
                <a:latin typeface="Glacial Indifference Bold"/>
                <a:ea typeface="Glacial Indifference Bold"/>
                <a:cs typeface="Glacial Indifference Bold"/>
                <a:sym typeface="Glacial Indifference Bold"/>
              </a:rPr>
              <a:t>DEMO</a:t>
            </a:r>
          </a:p>
        </p:txBody>
      </p:sp>
    </p:spTree>
  </p:cSld>
  <p:clrMapOvr>
    <a:masterClrMapping/>
  </p:clrMapOvr>
  <p:timing>
    <p:tnLst>
      <p:par>
        <p:cTn dur="indefinite" restart="never" nodeType="tmRoot">
          <p:childTnLst>
            <p:video>
              <p:cMediaNode vol="100000">
                <p:cTn fill="hold" display="false">
                  <p:stCondLst>
                    <p:cond delay="indefinite"/>
                  </p:stCondLst>
                </p:cTn>
                <p:tgtEl>
                  <p:spTgt spid="4"/>
                </p:tgtEl>
              </p:cMediaNode>
            </p:vide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DAG2jl1dEKM</dc:identifier>
  <dcterms:modified xsi:type="dcterms:W3CDTF">2011-08-01T06:04:30Z</dcterms:modified>
  <cp:revision>1</cp:revision>
  <dc:title>Airline chatbot</dc:title>
</cp:coreProperties>
</file>