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5" r:id="rId4"/>
    <p:sldId id="272" r:id="rId5"/>
    <p:sldId id="273" r:id="rId6"/>
    <p:sldId id="275" r:id="rId7"/>
    <p:sldId id="260" r:id="rId8"/>
    <p:sldId id="257" r:id="rId9"/>
    <p:sldId id="268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62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C272A-8D1B-45B0-ABB8-8ACB4A7BAE3F}" type="datetimeFigureOut">
              <a:rPr lang="fr-CA" smtClean="0"/>
              <a:t>2018-11-13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401E-BCB4-4963-A54D-D0908BB247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28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497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Pour</a:t>
            </a:r>
            <a:r>
              <a:rPr lang="fr-CA" baseline="0" dirty="0" smtClean="0"/>
              <a:t> de plus amples informations:  https://git-scm.com/docs/git-clone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619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Source des images:  https://git-scm.com/book/en/v2/Getting-Started-About-Version-Control</a:t>
            </a:r>
          </a:p>
          <a:p>
            <a:r>
              <a:rPr lang="fr-CA" dirty="0" err="1" smtClean="0"/>
              <a:t>Remote</a:t>
            </a:r>
            <a:r>
              <a:rPr lang="fr-CA" dirty="0" smtClean="0"/>
              <a:t>: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186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  <a:r>
              <a:rPr lang="fr-CA" baseline="0" dirty="0" smtClean="0"/>
              <a:t> du commit: tout devrait fonctionner à chaque commit (i.e. pas d’erreur de compilation, tests unitaires qui passent, etc.)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080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Lecture à considérer:</a:t>
            </a:r>
            <a:r>
              <a:rPr lang="fr-CA" baseline="0" dirty="0" smtClean="0"/>
              <a:t> https://git-scm.com/book/en/v2/Git-Branching-Basic-Branching-and-Merging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3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Image de:</a:t>
            </a:r>
            <a:r>
              <a:rPr lang="fr-CA" baseline="0" dirty="0" smtClean="0"/>
              <a:t> https://blog.sourced.tech/post/difftree/</a:t>
            </a:r>
          </a:p>
          <a:p>
            <a:endParaRPr lang="fr-CA" baseline="0" dirty="0" smtClean="0"/>
          </a:p>
          <a:p>
            <a:r>
              <a:rPr lang="fr-CA" baseline="0" dirty="0" smtClean="0"/>
              <a:t>Qu’est-ce qu’un hash?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hashing algorithm is a cryptographic hash function. It is a mathematical algorithm that maps data of arbitrary size to a hash of a fixed size. It’s designed to be a one-way function, infeasible to invert. (https://blog.jscrambler.com/hashing-algorithms/)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39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Source des</a:t>
            </a:r>
            <a:r>
              <a:rPr lang="fr-CA" baseline="0" dirty="0" smtClean="0"/>
              <a:t> images: https://blog.sourced.tech/post/difftree/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401E-BCB4-4963-A54D-D0908BB247EC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9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Formation Git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Avec Git </a:t>
            </a:r>
            <a:r>
              <a:rPr lang="fr-CA" dirty="0" err="1" smtClean="0"/>
              <a:t>Bash</a:t>
            </a:r>
            <a:r>
              <a:rPr lang="fr-CA" dirty="0" smtClean="0"/>
              <a:t>, </a:t>
            </a:r>
            <a:r>
              <a:rPr lang="fr-CA" dirty="0" err="1" smtClean="0"/>
              <a:t>SourceTree</a:t>
            </a:r>
            <a:r>
              <a:rPr lang="fr-CA" dirty="0" smtClean="0"/>
              <a:t>, </a:t>
            </a:r>
            <a:r>
              <a:rPr lang="fr-CA" dirty="0" err="1" smtClean="0"/>
              <a:t>eGit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089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Environment</a:t>
            </a:r>
            <a:r>
              <a:rPr lang="fr-CA" dirty="0" smtClean="0"/>
              <a:t> - Actions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Démo 2 – Opérations de base</a:t>
            </a:r>
          </a:p>
          <a:p>
            <a:pPr lvl="1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Environment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Tout votre code est dans la même branche locale.</a:t>
            </a:r>
          </a:p>
          <a:p>
            <a:r>
              <a:rPr lang="fr-CA" dirty="0" smtClean="0"/>
              <a:t>Si on publie le code, tout s’en va dans ‘master’</a:t>
            </a:r>
          </a:p>
          <a:p>
            <a:pPr lvl="1"/>
            <a:r>
              <a:rPr lang="fr-CA" dirty="0" smtClean="0"/>
              <a:t>Solution: Les branches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50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Branch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Crée </a:t>
            </a:r>
            <a:r>
              <a:rPr lang="fr-CA" strike="sngStrike" dirty="0" smtClean="0"/>
              <a:t>un </a:t>
            </a:r>
            <a:r>
              <a:rPr lang="fr-CA" i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 alternatif</a:t>
            </a:r>
            <a:r>
              <a:rPr lang="fr-CA" strike="sngStrike" dirty="0" smtClean="0"/>
              <a:t> </a:t>
            </a:r>
            <a:r>
              <a:rPr lang="fr-CA" dirty="0" smtClean="0"/>
              <a:t> une copie du code à partir d’un point commun</a:t>
            </a:r>
          </a:p>
          <a:p>
            <a:r>
              <a:rPr lang="fr-CA" dirty="0" smtClean="0"/>
              <a:t>Pour</a:t>
            </a:r>
          </a:p>
          <a:p>
            <a:pPr lvl="1"/>
            <a:r>
              <a:rPr lang="fr-CA" dirty="0" smtClean="0"/>
              <a:t>Isoler notre code</a:t>
            </a:r>
          </a:p>
          <a:p>
            <a:pPr lvl="1"/>
            <a:r>
              <a:rPr lang="fr-CA" dirty="0" smtClean="0"/>
              <a:t>Permettre une bonne gestion de la maintenance</a:t>
            </a:r>
          </a:p>
          <a:p>
            <a:pPr lvl="1"/>
            <a:r>
              <a:rPr lang="fr-CA" dirty="0" smtClean="0"/>
              <a:t>Permettre une fusion au moment opportun</a:t>
            </a:r>
          </a:p>
          <a:p>
            <a:pPr lvl="1"/>
            <a:r>
              <a:rPr lang="fr-CA" dirty="0" smtClean="0"/>
              <a:t>Système de PR et de revue de code basée sur les branches</a:t>
            </a:r>
          </a:p>
          <a:p>
            <a:pPr lvl="1"/>
            <a:endParaRPr lang="fr-CA" dirty="0"/>
          </a:p>
          <a:p>
            <a:pPr lvl="1"/>
            <a:r>
              <a:rPr lang="fr-CA" dirty="0" smtClean="0"/>
              <a:t>Avec Git, le </a:t>
            </a:r>
            <a:r>
              <a:rPr lang="fr-CA" dirty="0" err="1" smtClean="0"/>
              <a:t>merge</a:t>
            </a:r>
            <a:r>
              <a:rPr lang="fr-CA" dirty="0" smtClean="0"/>
              <a:t> n’est pas l’enfer!  (enfin, presque jamais!)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86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Branch &gt; Git Flow</a:t>
            </a:r>
            <a:endParaRPr lang="fr-CA" dirty="0"/>
          </a:p>
        </p:txBody>
      </p:sp>
      <p:pic>
        <p:nvPicPr>
          <p:cNvPr id="1026" name="Picture 2" descr="Image result for git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3" y="1717605"/>
            <a:ext cx="6186307" cy="43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36" y="98354"/>
            <a:ext cx="48768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08" y="1726023"/>
            <a:ext cx="3737415" cy="22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 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11" y="4030282"/>
            <a:ext cx="4952250" cy="254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Branch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Démo 3 – Créer une nouvelle branche et la publier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push ‘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&gt;’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pull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Git fonctionne dans les 2 sens</a:t>
            </a:r>
          </a:p>
          <a:p>
            <a:pPr lvl="1"/>
            <a:r>
              <a:rPr lang="fr-CA" dirty="0" smtClean="0"/>
              <a:t>On peut publier du code</a:t>
            </a:r>
          </a:p>
          <a:p>
            <a:pPr lvl="1"/>
            <a:r>
              <a:rPr lang="fr-CA" dirty="0" smtClean="0"/>
              <a:t>On peut rapatrier du code publié, dans d’autres branches, etc.</a:t>
            </a:r>
          </a:p>
          <a:p>
            <a:pPr lvl="1"/>
            <a:endParaRPr lang="fr-CA" dirty="0"/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conflict</a:t>
            </a:r>
            <a:r>
              <a:rPr lang="fr-CA" dirty="0" smtClean="0"/>
              <a:t> (la théorie)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des conflits</a:t>
            </a:r>
          </a:p>
          <a:p>
            <a:pPr lvl="1"/>
            <a:r>
              <a:rPr lang="fr-CA" dirty="0" smtClean="0"/>
              <a:t>Arrive quand le même bout de code est modifié de façon différente dans les deux branches à fusionner</a:t>
            </a:r>
          </a:p>
          <a:p>
            <a:pPr lvl="2"/>
            <a:r>
              <a:rPr lang="fr-CA" dirty="0" smtClean="0"/>
              <a:t>Clairement identifier par  &lt;&lt;&lt;&lt;&lt;&lt;&lt;,   ======= et &gt;&gt;&gt;&gt;&gt;&gt;&gt;&gt;&gt;</a:t>
            </a:r>
          </a:p>
          <a:p>
            <a:pPr lvl="2"/>
            <a:r>
              <a:rPr lang="fr-CA" dirty="0" smtClean="0"/>
              <a:t>Facile à trouver car résulte en erreur de compilation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r>
              <a:rPr lang="fr-CA" dirty="0"/>
              <a:t>	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1058" y="4100975"/>
            <a:ext cx="5868875" cy="9937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&lt;&lt;&lt;&lt;&lt;&lt;&lt;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HEAD:fichier.html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&lt;div id="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footer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"&gt;contact : email.support@github.com&lt;/div&gt;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&lt;div id="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footer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"&gt;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please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contact us at support@github.com 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&gt;&gt;&gt;&gt;&gt;&gt;&gt;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BRANCHE:fichier.html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Trees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372881" cy="3880772"/>
          </a:xfrm>
        </p:spPr>
        <p:txBody>
          <a:bodyPr/>
          <a:lstStyle/>
          <a:p>
            <a:r>
              <a:rPr lang="fr-CA" dirty="0" smtClean="0"/>
              <a:t>Git prends des ‘</a:t>
            </a:r>
            <a:r>
              <a:rPr lang="fr-CA" dirty="0" err="1" smtClean="0"/>
              <a:t>snapshots</a:t>
            </a:r>
            <a:r>
              <a:rPr lang="fr-CA" dirty="0" smtClean="0"/>
              <a:t>’ du code (les fameux ‘git </a:t>
            </a:r>
            <a:r>
              <a:rPr lang="fr-CA" dirty="0" err="1" smtClean="0"/>
              <a:t>trees</a:t>
            </a:r>
            <a:r>
              <a:rPr lang="fr-CA" dirty="0" smtClean="0"/>
              <a:t>’)</a:t>
            </a:r>
          </a:p>
          <a:p>
            <a:pPr lvl="1"/>
            <a:r>
              <a:rPr lang="fr-CA" dirty="0" smtClean="0"/>
              <a:t>Raccourci si fichier inchangé</a:t>
            </a:r>
          </a:p>
          <a:p>
            <a:pPr lvl="1"/>
            <a:r>
              <a:rPr lang="fr-CA" dirty="0" smtClean="0"/>
              <a:t>Très rapide</a:t>
            </a:r>
            <a:endParaRPr lang="fr-CA" dirty="0"/>
          </a:p>
        </p:txBody>
      </p:sp>
      <p:pic>
        <p:nvPicPr>
          <p:cNvPr id="5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8" y="3430198"/>
            <a:ext cx="4002210" cy="15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95" y="3407476"/>
            <a:ext cx="4127420" cy="15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874473" y="4306278"/>
            <a:ext cx="4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vs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12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Trees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Tree</a:t>
            </a:r>
            <a:endParaRPr lang="fr-CA" dirty="0" smtClean="0"/>
          </a:p>
          <a:p>
            <a:pPr lvl="1"/>
            <a:r>
              <a:rPr lang="fr-CA" dirty="0" smtClean="0"/>
              <a:t>Structure sauvegardée à chaque commit</a:t>
            </a:r>
          </a:p>
          <a:p>
            <a:pPr lvl="1"/>
            <a:r>
              <a:rPr lang="fr-CA" dirty="0" smtClean="0"/>
              <a:t>Chaque nœud a un nom</a:t>
            </a:r>
          </a:p>
          <a:p>
            <a:pPr lvl="2"/>
            <a:r>
              <a:rPr lang="fr-CA" dirty="0" smtClean="0"/>
              <a:t>Ses enfants sont triés en ordre lexicographique</a:t>
            </a:r>
          </a:p>
          <a:p>
            <a:pPr lvl="1"/>
            <a:r>
              <a:rPr lang="fr-CA" dirty="0" smtClean="0"/>
              <a:t>Chaque nœud a un chemin (ses ancêtres)</a:t>
            </a:r>
          </a:p>
          <a:p>
            <a:pPr lvl="1"/>
            <a:r>
              <a:rPr lang="fr-CA" dirty="0" smtClean="0"/>
              <a:t>Chaque nœud a un hash (intégrité)</a:t>
            </a:r>
          </a:p>
          <a:p>
            <a:pPr lvl="2"/>
            <a:r>
              <a:rPr lang="fr-CA" dirty="0" smtClean="0"/>
              <a:t>Hash(fichier) = taille + contenu</a:t>
            </a:r>
          </a:p>
          <a:p>
            <a:pPr lvl="2"/>
            <a:r>
              <a:rPr lang="fr-CA" dirty="0" smtClean="0"/>
              <a:t>Hash(</a:t>
            </a:r>
            <a:r>
              <a:rPr lang="fr-CA" dirty="0" err="1" smtClean="0"/>
              <a:t>rep</a:t>
            </a:r>
            <a:r>
              <a:rPr lang="fr-CA" dirty="0" smtClean="0"/>
              <a:t>) = mode + nom + enfants</a:t>
            </a:r>
            <a:endParaRPr lang="fr-CA" dirty="0"/>
          </a:p>
        </p:txBody>
      </p:sp>
      <p:pic>
        <p:nvPicPr>
          <p:cNvPr id="2050" name="Picture 2" descr="https://blog.sourced.tech/post/difftree/hash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81" y="2672197"/>
            <a:ext cx="3895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Trees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Tree</a:t>
            </a:r>
            <a:r>
              <a:rPr lang="fr-CA" dirty="0" smtClean="0"/>
              <a:t> – Implications</a:t>
            </a:r>
          </a:p>
          <a:p>
            <a:pPr lvl="1"/>
            <a:r>
              <a:rPr lang="fr-CA" dirty="0" smtClean="0"/>
              <a:t>Fichier: contenu différent = hash différent, contenu pareil = hash pareil</a:t>
            </a:r>
          </a:p>
          <a:p>
            <a:pPr lvl="1"/>
            <a:r>
              <a:rPr lang="fr-CA" dirty="0" smtClean="0"/>
              <a:t>Si on change un fichier, son hash et celui de tous ses ancêtres changent!</a:t>
            </a:r>
            <a:endParaRPr lang="fr-CA" dirty="0"/>
          </a:p>
        </p:txBody>
      </p:sp>
      <p:pic>
        <p:nvPicPr>
          <p:cNvPr id="3074" name="Picture 2" descr="&quot;The index contents before and after lib/lib.go is modifi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35" y="3868494"/>
            <a:ext cx="3774733" cy="139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&quot;The index contents before and after lib/lib.go is renamed to lib/foo.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207" y="3972621"/>
            <a:ext cx="3493795" cy="12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&quot;The index contents before and after lib/foo.go is inser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29" y="5343118"/>
            <a:ext cx="3512143" cy="13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&quot;The index contents before and after lib/lib.go has been delet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230" y="5343118"/>
            <a:ext cx="3767748" cy="139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Qu’est-ce que Git?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Git est un gestionnaire de code </a:t>
            </a:r>
            <a:r>
              <a:rPr lang="fr-CA" dirty="0" smtClean="0"/>
              <a:t>source </a:t>
            </a:r>
            <a:r>
              <a:rPr lang="fr-CA" i="1" u="sng" dirty="0" smtClean="0"/>
              <a:t>distribué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679" y="1777267"/>
            <a:ext cx="1371600" cy="1771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279" y="1104962"/>
            <a:ext cx="1371600" cy="1771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79" y="1104962"/>
            <a:ext cx="1371600" cy="1771650"/>
          </a:xfrm>
          <a:prstGeom prst="rect">
            <a:avLst/>
          </a:prstGeom>
        </p:spPr>
      </p:pic>
      <p:pic>
        <p:nvPicPr>
          <p:cNvPr id="7" name="Picture 2" descr="Image result for bit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76" y="1551844"/>
            <a:ext cx="1312005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41" y="867507"/>
            <a:ext cx="979676" cy="3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marketplace-cdn.atlassian.com/files/images/541c2cc5-c2d7-48da-b7a7-6d05558500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37" y="725120"/>
            <a:ext cx="904593" cy="51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528" y="3517657"/>
            <a:ext cx="3952875" cy="2800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03279" y="609600"/>
            <a:ext cx="4556369" cy="31183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9126048" y="3727938"/>
            <a:ext cx="2133600" cy="25243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/>
          <p:cNvSpPr txBox="1"/>
          <p:nvPr/>
        </p:nvSpPr>
        <p:spPr>
          <a:xfrm>
            <a:off x="7346094" y="3752919"/>
            <a:ext cx="104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‘</a:t>
            </a:r>
            <a:r>
              <a:rPr lang="fr-CA" dirty="0" err="1" smtClean="0"/>
              <a:t>Origin</a:t>
            </a:r>
            <a:r>
              <a:rPr lang="fr-CA" dirty="0" smtClean="0"/>
              <a:t>’</a:t>
            </a:r>
            <a:endParaRPr lang="fr-CA" dirty="0"/>
          </a:p>
        </p:txBody>
      </p:sp>
      <p:cxnSp>
        <p:nvCxnSpPr>
          <p:cNvPr id="14" name="Connecteur droit avec flèche 13"/>
          <p:cNvCxnSpPr>
            <a:stCxn id="13" idx="0"/>
          </p:cNvCxnSpPr>
          <p:nvPr/>
        </p:nvCxnSpPr>
        <p:spPr>
          <a:xfrm flipV="1">
            <a:off x="7866739" y="3155934"/>
            <a:ext cx="493401" cy="59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Basics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CA" dirty="0" smtClean="0"/>
              <a:t>Actions (avec commandes)</a:t>
            </a:r>
          </a:p>
          <a:p>
            <a:r>
              <a:rPr lang="fr-CA" dirty="0"/>
              <a:t>(Local)</a:t>
            </a:r>
          </a:p>
          <a:p>
            <a:pPr lvl="1"/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Obtenir le code sur lequel on veut travailler (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ou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Coder (ajouter, modifier, effacer des fichiers, etc.) (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Code();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Préparer le code à la sauvegarde (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--file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CA" dirty="0">
                <a:solidFill>
                  <a:schemeClr val="accent2">
                    <a:lumMod val="75000"/>
                  </a:schemeClr>
                </a:solidFill>
              </a:rPr>
              <a:t>Sauvegarder (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‘Message</a:t>
            </a:r>
            <a:r>
              <a:rPr lang="fr-CA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fr-CA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CA" dirty="0" smtClean="0"/>
              <a:t>Fusionner </a:t>
            </a:r>
            <a:r>
              <a:rPr lang="fr-CA" dirty="0"/>
              <a:t>le code au code existant (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fr-CA" dirty="0"/>
              <a:t>, PR)</a:t>
            </a:r>
          </a:p>
          <a:p>
            <a:r>
              <a:rPr lang="fr-CA" dirty="0" smtClean="0"/>
              <a:t>(</a:t>
            </a:r>
            <a:r>
              <a:rPr lang="fr-CA" dirty="0" err="1" smtClean="0"/>
              <a:t>Remote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Pousser le code sur </a:t>
            </a:r>
            <a:r>
              <a:rPr lang="fr-CA" dirty="0" err="1" smtClean="0"/>
              <a:t>remote</a:t>
            </a:r>
            <a:r>
              <a:rPr lang="fr-CA" dirty="0" smtClean="0"/>
              <a:t> (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fr-CA" dirty="0" smtClean="0"/>
              <a:t>)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24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Clone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Obtenir (créer) le code sur lequel on veut travailler.</a:t>
            </a:r>
          </a:p>
          <a:p>
            <a:pPr lvl="1"/>
            <a:r>
              <a:rPr lang="fr-CA" dirty="0" smtClean="0"/>
              <a:t>Si le code est inexistant ailleurs, 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/>
              <a:t>Si le code existe quelque part, 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4" y="4202276"/>
            <a:ext cx="7850187" cy="2069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0" y="4630727"/>
            <a:ext cx="3284447" cy="20256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67521"/>
            <a:ext cx="3801836" cy="16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Clone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Ce </a:t>
            </a:r>
            <a:r>
              <a:rPr lang="fr-CA" dirty="0"/>
              <a:t>que git clone fait:</a:t>
            </a:r>
          </a:p>
          <a:p>
            <a:pPr lvl="1"/>
            <a:r>
              <a:rPr lang="fr-CA" dirty="0"/>
              <a:t>Copie le ‘</a:t>
            </a:r>
            <a:r>
              <a:rPr lang="fr-CA" dirty="0" err="1"/>
              <a:t>repository</a:t>
            </a:r>
            <a:r>
              <a:rPr lang="fr-CA" dirty="0"/>
              <a:t>’ dans un nouveau répertoire local</a:t>
            </a:r>
          </a:p>
          <a:p>
            <a:pPr lvl="1"/>
            <a:r>
              <a:rPr lang="fr-CA" dirty="0"/>
              <a:t>Configure </a:t>
            </a:r>
            <a:r>
              <a:rPr lang="fr-CA" dirty="0" smtClean="0"/>
              <a:t>ORIGIN </a:t>
            </a:r>
            <a:r>
              <a:rPr lang="fr-CA" dirty="0"/>
              <a:t>(pointeur) sur le repo ‘</a:t>
            </a:r>
            <a:r>
              <a:rPr lang="fr-CA" dirty="0" err="1"/>
              <a:t>remote</a:t>
            </a:r>
            <a:r>
              <a:rPr lang="fr-CA" dirty="0"/>
              <a:t>’ utilisé pour le clone</a:t>
            </a:r>
          </a:p>
          <a:p>
            <a:pPr lvl="1"/>
            <a:r>
              <a:rPr lang="fr-CA" dirty="0"/>
              <a:t>Configure </a:t>
            </a:r>
            <a:r>
              <a:rPr lang="fr-CA" dirty="0" smtClean="0"/>
              <a:t>les </a:t>
            </a:r>
            <a:r>
              <a:rPr lang="fr-CA" dirty="0"/>
              <a:t>branches locales sur les branches ‘</a:t>
            </a:r>
            <a:r>
              <a:rPr lang="fr-CA" dirty="0" err="1"/>
              <a:t>remote</a:t>
            </a:r>
            <a:r>
              <a:rPr lang="fr-CA" dirty="0"/>
              <a:t>’ clonées</a:t>
            </a:r>
          </a:p>
          <a:p>
            <a:pPr lvl="1"/>
            <a:r>
              <a:rPr lang="fr-CA" dirty="0"/>
              <a:t>Crée une nouvelle branche </a:t>
            </a:r>
            <a:r>
              <a:rPr lang="fr-CA" dirty="0" smtClean="0"/>
              <a:t>locale </a:t>
            </a:r>
          </a:p>
          <a:p>
            <a:pPr lvl="1"/>
            <a:r>
              <a:rPr lang="fr-CA" dirty="0" smtClean="0"/>
              <a:t>‘</a:t>
            </a:r>
            <a:r>
              <a:rPr lang="fr-CA" dirty="0" err="1"/>
              <a:t>Checkout</a:t>
            </a:r>
            <a:r>
              <a:rPr lang="fr-CA" dirty="0"/>
              <a:t>’ la branche locale nouvellement </a:t>
            </a:r>
            <a:r>
              <a:rPr lang="fr-CA" dirty="0" smtClean="0"/>
              <a:t>créée</a:t>
            </a:r>
          </a:p>
          <a:p>
            <a:endParaRPr lang="fr-CA" dirty="0" smtClean="0"/>
          </a:p>
          <a:p>
            <a:r>
              <a:rPr lang="fr-CA" dirty="0" smtClean="0"/>
              <a:t>Vous </a:t>
            </a:r>
            <a:r>
              <a:rPr lang="fr-CA" dirty="0" smtClean="0"/>
              <a:t>avez du code </a:t>
            </a:r>
            <a:r>
              <a:rPr lang="fr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localement</a:t>
            </a:r>
            <a:r>
              <a:rPr lang="fr-CA" dirty="0" smtClean="0"/>
              <a:t>!</a:t>
            </a:r>
          </a:p>
          <a:p>
            <a:pPr lvl="1"/>
            <a:endParaRPr lang="fr-CA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58" y="5278309"/>
            <a:ext cx="2174998" cy="15261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5" y="5395517"/>
            <a:ext cx="4922382" cy="1291689"/>
          </a:xfrm>
          <a:prstGeom prst="rect">
            <a:avLst/>
          </a:prstGeom>
        </p:spPr>
      </p:pic>
      <p:sp>
        <p:nvSpPr>
          <p:cNvPr id="14" name="Flèche gauche 13"/>
          <p:cNvSpPr/>
          <p:nvPr/>
        </p:nvSpPr>
        <p:spPr>
          <a:xfrm>
            <a:off x="5831633" y="5776147"/>
            <a:ext cx="1614196" cy="7592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fr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255" y="5395517"/>
            <a:ext cx="5017186" cy="1291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2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Clone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Démo 1 &gt; Cloner votre répertoire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684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‘</a:t>
            </a:r>
            <a:r>
              <a:rPr lang="fr-CA" dirty="0" err="1" smtClean="0"/>
              <a:t>Repository</a:t>
            </a:r>
            <a:r>
              <a:rPr lang="fr-CA" dirty="0" smtClean="0"/>
              <a:t>’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 smtClean="0"/>
              <a:t>Git</a:t>
            </a:r>
          </a:p>
          <a:p>
            <a:pPr lvl="1"/>
            <a:r>
              <a:rPr lang="fr-CA" dirty="0" smtClean="0"/>
              <a:t>Repo ‘</a:t>
            </a:r>
            <a:r>
              <a:rPr lang="fr-CA" dirty="0" err="1" smtClean="0"/>
              <a:t>Origin</a:t>
            </a:r>
            <a:r>
              <a:rPr lang="fr-CA" dirty="0" smtClean="0"/>
              <a:t>’ (‘</a:t>
            </a:r>
            <a:r>
              <a:rPr lang="fr-CA" dirty="0" err="1" smtClean="0"/>
              <a:t>remote</a:t>
            </a:r>
            <a:r>
              <a:rPr lang="fr-CA" dirty="0" smtClean="0"/>
              <a:t>’)</a:t>
            </a:r>
          </a:p>
          <a:p>
            <a:pPr lvl="2"/>
            <a:r>
              <a:rPr lang="fr-CA" dirty="0" smtClean="0"/>
              <a:t>Automatique avec ‘clone’</a:t>
            </a:r>
          </a:p>
          <a:p>
            <a:pPr lvl="1"/>
            <a:r>
              <a:rPr lang="fr-CA" dirty="0"/>
              <a:t>Repo complet local</a:t>
            </a:r>
          </a:p>
          <a:p>
            <a:pPr lvl="2"/>
            <a:r>
              <a:rPr lang="fr-CA" dirty="0"/>
              <a:t>Client </a:t>
            </a:r>
            <a:r>
              <a:rPr lang="fr-CA" dirty="0" smtClean="0"/>
              <a:t>copie tout </a:t>
            </a:r>
            <a:r>
              <a:rPr lang="fr-CA" dirty="0"/>
              <a:t>le code (donc entièrement local)</a:t>
            </a:r>
          </a:p>
          <a:p>
            <a:pPr lvl="1"/>
            <a:r>
              <a:rPr lang="fr-CA" dirty="0" smtClean="0"/>
              <a:t>Implications:</a:t>
            </a:r>
          </a:p>
          <a:p>
            <a:pPr lvl="2"/>
            <a:r>
              <a:rPr lang="fr-CA" dirty="0" smtClean="0"/>
              <a:t> Chaque repo local est une copie du code ‘</a:t>
            </a:r>
            <a:r>
              <a:rPr lang="fr-CA" dirty="0" err="1" smtClean="0"/>
              <a:t>remote</a:t>
            </a:r>
            <a:r>
              <a:rPr lang="fr-CA" dirty="0" smtClean="0"/>
              <a:t>’</a:t>
            </a:r>
          </a:p>
          <a:p>
            <a:pPr lvl="2"/>
            <a:r>
              <a:rPr lang="fr-CA" dirty="0" smtClean="0"/>
              <a:t>Travail ‘offline’ étendu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54" y="1831975"/>
            <a:ext cx="1371600" cy="17716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54" y="1159670"/>
            <a:ext cx="1371600" cy="17716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54" y="1159670"/>
            <a:ext cx="1371600" cy="1771650"/>
          </a:xfrm>
          <a:prstGeom prst="rect">
            <a:avLst/>
          </a:prstGeom>
        </p:spPr>
      </p:pic>
      <p:pic>
        <p:nvPicPr>
          <p:cNvPr id="4098" name="Picture 2" descr="Image result for bitbuc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606552"/>
            <a:ext cx="1312005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i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16" y="922215"/>
            <a:ext cx="979676" cy="3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arketplace-cdn.atlassian.com/files/images/541c2cc5-c2d7-48da-b7a7-6d055585000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12" y="779828"/>
            <a:ext cx="904593" cy="51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203" y="3572365"/>
            <a:ext cx="3952875" cy="2800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62954" y="664308"/>
            <a:ext cx="4556369" cy="31183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5533292" y="328246"/>
            <a:ext cx="11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‘</a:t>
            </a:r>
            <a:r>
              <a:rPr lang="fr-CA" dirty="0" err="1" smtClean="0"/>
              <a:t>Remote</a:t>
            </a:r>
            <a:r>
              <a:rPr lang="fr-CA" dirty="0" smtClean="0"/>
              <a:t>’</a:t>
            </a:r>
            <a:endParaRPr lang="fr-CA" dirty="0"/>
          </a:p>
        </p:txBody>
      </p:sp>
      <p:sp>
        <p:nvSpPr>
          <p:cNvPr id="14" name="Rectangle 13"/>
          <p:cNvSpPr/>
          <p:nvPr/>
        </p:nvSpPr>
        <p:spPr>
          <a:xfrm>
            <a:off x="7885723" y="3782646"/>
            <a:ext cx="2133600" cy="25243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/>
          <p:cNvSpPr txBox="1"/>
          <p:nvPr/>
        </p:nvSpPr>
        <p:spPr>
          <a:xfrm>
            <a:off x="6105769" y="3807627"/>
            <a:ext cx="104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‘</a:t>
            </a:r>
            <a:r>
              <a:rPr lang="fr-CA" dirty="0" err="1" smtClean="0"/>
              <a:t>Origin</a:t>
            </a:r>
            <a:r>
              <a:rPr lang="fr-CA" dirty="0" smtClean="0"/>
              <a:t>’</a:t>
            </a:r>
            <a:endParaRPr lang="fr-CA" dirty="0"/>
          </a:p>
        </p:txBody>
      </p:sp>
      <p:cxnSp>
        <p:nvCxnSpPr>
          <p:cNvPr id="16" name="Connecteur droit avec flèche 15"/>
          <p:cNvCxnSpPr>
            <a:stCxn id="13" idx="0"/>
          </p:cNvCxnSpPr>
          <p:nvPr/>
        </p:nvCxnSpPr>
        <p:spPr>
          <a:xfrm flipV="1">
            <a:off x="6626414" y="3210642"/>
            <a:ext cx="493401" cy="59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Environment</a:t>
            </a:r>
            <a:r>
              <a:rPr lang="fr-CA" dirty="0" smtClean="0"/>
              <a:t> (local)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‘</a:t>
            </a:r>
            <a:r>
              <a:rPr lang="fr-CA" dirty="0" err="1" smtClean="0"/>
              <a:t>Working</a:t>
            </a:r>
            <a:r>
              <a:rPr lang="fr-CA" dirty="0" smtClean="0"/>
              <a:t> Directory’</a:t>
            </a:r>
          </a:p>
          <a:p>
            <a:pPr lvl="1"/>
            <a:r>
              <a:rPr lang="fr-CA" dirty="0" smtClean="0"/>
              <a:t>Où on travaille (insertion, modification, renommage, etc. de fichiers).</a:t>
            </a:r>
          </a:p>
          <a:p>
            <a:r>
              <a:rPr lang="fr-CA" dirty="0" smtClean="0"/>
              <a:t>‘</a:t>
            </a:r>
            <a:r>
              <a:rPr lang="fr-CA" dirty="0" err="1" smtClean="0"/>
              <a:t>Staging</a:t>
            </a:r>
            <a:r>
              <a:rPr lang="fr-CA" dirty="0" smtClean="0"/>
              <a:t>’ (ou ‘Index’) (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Où on ‘présente’ une portion de/tout le travail, une étape de développement.</a:t>
            </a:r>
          </a:p>
          <a:p>
            <a:pPr lvl="1"/>
            <a:r>
              <a:rPr lang="fr-CA" dirty="0" smtClean="0"/>
              <a:t>Où on prépare la sauvegarde.</a:t>
            </a:r>
          </a:p>
          <a:p>
            <a:r>
              <a:rPr lang="fr-CA" dirty="0" smtClean="0"/>
              <a:t>‘</a:t>
            </a:r>
            <a:r>
              <a:rPr lang="fr-CA" dirty="0" err="1" smtClean="0"/>
              <a:t>Repository</a:t>
            </a:r>
            <a:r>
              <a:rPr lang="fr-CA" dirty="0" smtClean="0"/>
              <a:t>’ (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Où on </a:t>
            </a:r>
            <a:r>
              <a:rPr lang="fr-CA" dirty="0" err="1" smtClean="0"/>
              <a:t>sauvergarde</a:t>
            </a:r>
            <a:r>
              <a:rPr lang="fr-CA" dirty="0"/>
              <a:t>.</a:t>
            </a:r>
            <a:endParaRPr lang="fr-CA" dirty="0" smtClean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04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 </a:t>
            </a:r>
            <a:r>
              <a:rPr lang="fr-CA" dirty="0" err="1" smtClean="0"/>
              <a:t>Environment</a:t>
            </a:r>
            <a:r>
              <a:rPr lang="fr-CA" dirty="0" smtClean="0"/>
              <a:t> - Actions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actions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git working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12" y="1564324"/>
            <a:ext cx="6252561" cy="46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10567</TotalTime>
  <Words>839</Words>
  <Application>Microsoft Office PowerPoint</Application>
  <PresentationFormat>Grand écran</PresentationFormat>
  <Paragraphs>142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Facette</vt:lpstr>
      <vt:lpstr>Formation Git</vt:lpstr>
      <vt:lpstr>Qu’est-ce que Git?</vt:lpstr>
      <vt:lpstr>Git Basics</vt:lpstr>
      <vt:lpstr>Git Clone</vt:lpstr>
      <vt:lpstr>Git Clone</vt:lpstr>
      <vt:lpstr>Git Clone</vt:lpstr>
      <vt:lpstr>Git ‘Repository’</vt:lpstr>
      <vt:lpstr>Git Environment (local)</vt:lpstr>
      <vt:lpstr>Git Environment - Actions</vt:lpstr>
      <vt:lpstr>Git Environment - Actions</vt:lpstr>
      <vt:lpstr>Git Environment</vt:lpstr>
      <vt:lpstr>Git Branch</vt:lpstr>
      <vt:lpstr>Git Branch &gt; Git Flow</vt:lpstr>
      <vt:lpstr>Git Branch</vt:lpstr>
      <vt:lpstr>Git pull</vt:lpstr>
      <vt:lpstr>Git conflict (la théorie)</vt:lpstr>
      <vt:lpstr>Git Trees</vt:lpstr>
      <vt:lpstr>Git Trees</vt:lpstr>
      <vt:lpstr>Git Trees</vt:lpstr>
    </vt:vector>
  </TitlesOfParts>
  <Company>DTI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</dc:title>
  <dc:creator>Catherine Boileau</dc:creator>
  <cp:lastModifiedBy>Catherine Boileau</cp:lastModifiedBy>
  <cp:revision>43</cp:revision>
  <dcterms:created xsi:type="dcterms:W3CDTF">2018-10-31T14:39:32Z</dcterms:created>
  <dcterms:modified xsi:type="dcterms:W3CDTF">2018-11-14T18:53:34Z</dcterms:modified>
</cp:coreProperties>
</file>