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media/image2.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Palatino"/>
          <a:ea typeface="Palatino"/>
          <a:cs typeface="Palatino"/>
        </a:font>
        <a:srgbClr val="868686"/>
      </a:tcTxStyle>
      <a:tcStyle>
        <a:tcBdr>
          <a:left>
            <a:ln w="25400" cap="flat">
              <a:solidFill>
                <a:srgbClr val="BBBBBB"/>
              </a:solidFill>
              <a:prstDash val="solid"/>
              <a:miter lim="400000"/>
            </a:ln>
          </a:left>
          <a:right>
            <a:ln w="25400" cap="flat">
              <a:solidFill>
                <a:srgbClr val="BBBBBB"/>
              </a:solidFill>
              <a:prstDash val="solid"/>
              <a:miter lim="400000"/>
            </a:ln>
          </a:right>
          <a:top>
            <a:ln w="25400" cap="flat">
              <a:solidFill>
                <a:srgbClr val="BBBBBB"/>
              </a:solidFill>
              <a:prstDash val="solid"/>
              <a:miter lim="400000"/>
            </a:ln>
          </a:top>
          <a:bottom>
            <a:ln w="25400" cap="flat">
              <a:solidFill>
                <a:srgbClr val="BBBBBB"/>
              </a:solidFill>
              <a:prstDash val="solid"/>
              <a:miter lim="400000"/>
            </a:ln>
          </a:bottom>
          <a:insideH>
            <a:ln w="25400" cap="flat">
              <a:solidFill>
                <a:srgbClr val="BBBBBB"/>
              </a:solidFill>
              <a:prstDash val="solid"/>
              <a:miter lim="400000"/>
            </a:ln>
          </a:insideH>
          <a:insideV>
            <a:ln w="25400" cap="flat">
              <a:solidFill>
                <a:srgbClr val="BBBBBB"/>
              </a:solidFill>
              <a:prstDash val="solid"/>
              <a:miter lim="400000"/>
            </a:ln>
          </a:insideV>
        </a:tcBdr>
        <a:fill>
          <a:noFill/>
        </a:fill>
      </a:tcStyle>
    </a:wholeTbl>
    <a:band2H>
      <a:tcTxStyle b="def" i="def"/>
      <a:tcStyle>
        <a:tcBdr/>
        <a:fill>
          <a:solidFill>
            <a:srgbClr val="73D14F">
              <a:alpha val="37000"/>
            </a:srgbClr>
          </a:solidFill>
        </a:fill>
      </a:tcStyle>
    </a:band2H>
    <a:firstCol>
      <a:tcTxStyle b="off" i="off">
        <a:fontRef idx="minor">
          <a:srgbClr val="FFFFFF"/>
        </a:fontRef>
        <a:srgbClr val="FFFFFF"/>
      </a:tcTxStyle>
      <a:tcStyle>
        <a:tcBdr>
          <a:left>
            <a:ln w="25400" cap="flat">
              <a:solidFill>
                <a:srgbClr val="5498CF"/>
              </a:solidFill>
              <a:prstDash val="solid"/>
              <a:miter lim="400000"/>
            </a:ln>
          </a:left>
          <a:right>
            <a:ln w="25400" cap="flat">
              <a:solidFill>
                <a:srgbClr val="5498CF"/>
              </a:solidFill>
              <a:prstDash val="solid"/>
              <a:miter lim="400000"/>
            </a:ln>
          </a:right>
          <a:top>
            <a:ln w="25400" cap="flat">
              <a:solidFill>
                <a:srgbClr val="5498CF"/>
              </a:solidFill>
              <a:prstDash val="solid"/>
              <a:miter lim="400000"/>
            </a:ln>
          </a:top>
          <a:bottom>
            <a:ln w="25400" cap="flat">
              <a:solidFill>
                <a:srgbClr val="5498CF"/>
              </a:solidFill>
              <a:prstDash val="solid"/>
              <a:miter lim="400000"/>
            </a:ln>
          </a:bottom>
          <a:insideH>
            <a:ln w="25400" cap="flat">
              <a:solidFill>
                <a:srgbClr val="5498CF"/>
              </a:solidFill>
              <a:prstDash val="solid"/>
              <a:miter lim="400000"/>
            </a:ln>
          </a:insideH>
          <a:insideV>
            <a:ln w="25400" cap="flat">
              <a:solidFill>
                <a:srgbClr val="5498CF"/>
              </a:solidFill>
              <a:prstDash val="solid"/>
              <a:miter lim="400000"/>
            </a:ln>
          </a:insideV>
        </a:tcBdr>
        <a:fill>
          <a:solidFill>
            <a:srgbClr val="50A0E1">
              <a:alpha val="70000"/>
            </a:srgbClr>
          </a:solidFill>
        </a:fill>
      </a:tcStyle>
    </a:firstCol>
    <a:lastRow>
      <a:tcTxStyle b="off" i="off">
        <a:fontRef idx="minor">
          <a:srgbClr val="FFFFFF"/>
        </a:fontRef>
        <a:srgbClr val="FFFFFF"/>
      </a:tcTxStyle>
      <a:tcStyle>
        <a:tcBdr>
          <a:left>
            <a:ln w="25400" cap="flat">
              <a:solidFill>
                <a:srgbClr val="5498CF"/>
              </a:solidFill>
              <a:prstDash val="solid"/>
              <a:miter lim="400000"/>
            </a:ln>
          </a:left>
          <a:right>
            <a:ln w="25400" cap="flat">
              <a:solidFill>
                <a:srgbClr val="5498CF"/>
              </a:solidFill>
              <a:prstDash val="solid"/>
              <a:miter lim="400000"/>
            </a:ln>
          </a:right>
          <a:top>
            <a:ln w="25400" cap="flat">
              <a:solidFill>
                <a:srgbClr val="5498CF"/>
              </a:solidFill>
              <a:prstDash val="solid"/>
              <a:miter lim="400000"/>
            </a:ln>
          </a:top>
          <a:bottom>
            <a:ln w="25400" cap="flat">
              <a:solidFill>
                <a:srgbClr val="5498CF"/>
              </a:solidFill>
              <a:prstDash val="solid"/>
              <a:miter lim="400000"/>
            </a:ln>
          </a:bottom>
          <a:insideH>
            <a:ln w="25400" cap="flat">
              <a:solidFill>
                <a:srgbClr val="5498CF"/>
              </a:solidFill>
              <a:prstDash val="solid"/>
              <a:miter lim="400000"/>
            </a:ln>
          </a:insideH>
          <a:insideV>
            <a:ln w="25400" cap="flat">
              <a:solidFill>
                <a:srgbClr val="5498CF"/>
              </a:solidFill>
              <a:prstDash val="solid"/>
              <a:miter lim="400000"/>
            </a:ln>
          </a:insideV>
        </a:tcBdr>
        <a:fill>
          <a:solidFill>
            <a:srgbClr val="50A0E1">
              <a:alpha val="70000"/>
            </a:srgbClr>
          </a:solidFill>
        </a:fill>
      </a:tcStyle>
    </a:lastRow>
    <a:firstRow>
      <a:tcTxStyle b="off" i="off">
        <a:fontRef idx="minor">
          <a:srgbClr val="FFFFFF"/>
        </a:fontRef>
        <a:srgbClr val="FFFFFF"/>
      </a:tcTxStyle>
      <a:tcStyle>
        <a:tcBdr>
          <a:left>
            <a:ln w="25400" cap="flat">
              <a:solidFill>
                <a:srgbClr val="5498CF"/>
              </a:solidFill>
              <a:prstDash val="solid"/>
              <a:miter lim="400000"/>
            </a:ln>
          </a:left>
          <a:right>
            <a:ln w="25400" cap="flat">
              <a:solidFill>
                <a:srgbClr val="5498CF"/>
              </a:solidFill>
              <a:prstDash val="solid"/>
              <a:miter lim="400000"/>
            </a:ln>
          </a:right>
          <a:top>
            <a:ln w="25400" cap="flat">
              <a:solidFill>
                <a:srgbClr val="5498CF"/>
              </a:solidFill>
              <a:prstDash val="solid"/>
              <a:miter lim="400000"/>
            </a:ln>
          </a:top>
          <a:bottom>
            <a:ln w="25400" cap="flat">
              <a:solidFill>
                <a:srgbClr val="5498CF"/>
              </a:solidFill>
              <a:prstDash val="solid"/>
              <a:miter lim="400000"/>
            </a:ln>
          </a:bottom>
          <a:insideH>
            <a:ln w="25400" cap="flat">
              <a:solidFill>
                <a:srgbClr val="5498CF"/>
              </a:solidFill>
              <a:prstDash val="solid"/>
              <a:miter lim="400000"/>
            </a:ln>
          </a:insideH>
          <a:insideV>
            <a:ln w="25400" cap="flat">
              <a:solidFill>
                <a:srgbClr val="5498CF"/>
              </a:solidFill>
              <a:prstDash val="solid"/>
              <a:miter lim="400000"/>
            </a:ln>
          </a:insideV>
        </a:tcBdr>
        <a:fill>
          <a:solidFill>
            <a:srgbClr val="50A0E1">
              <a:alpha val="70000"/>
            </a:srgbClr>
          </a:solidFill>
        </a:fill>
      </a:tcStyle>
    </a:firstRow>
  </a:tblStyle>
  <a:tblStyle styleId="{D51ADE6A-740E-44AE-83CC-AE7238B6C88D}"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p:nvPr>
            <p:ph type="sldImg"/>
          </p:nvPr>
        </p:nvSpPr>
        <p:spPr>
          <a:xfrm>
            <a:off x="1143000" y="685800"/>
            <a:ext cx="4572000" cy="3429000"/>
          </a:xfrm>
          <a:prstGeom prst="rect">
            <a:avLst/>
          </a:prstGeom>
        </p:spPr>
        <p:txBody>
          <a:bodyPr/>
          <a:lstStyle/>
          <a:p>
            <a:pPr/>
          </a:p>
        </p:txBody>
      </p:sp>
      <p:sp>
        <p:nvSpPr>
          <p:cNvPr id="146" name="Shape 1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 Id="rId3" Type="http://schemas.openxmlformats.org/officeDocument/2006/relationships/hyperlink" Target="http://bit.ly/boolean-practice" TargetMode="Externa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53.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54.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55.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56.xml.rels><?xml version="1.0" encoding="UTF-8" standalone="yes"?><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57.xml.rels><?xml version="1.0" encoding="UTF-8" standalone="yes"?><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58.xml.rels><?xml version="1.0" encoding="UTF-8" standalone="yes"?><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59.xml.rels><?xml version="1.0" encoding="UTF-8" standalone="yes"?><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61.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62.xml.rels><?xml version="1.0" encoding="UTF-8" standalone="yes"?><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63.xml.rels><?xml version="1.0" encoding="UTF-8" standalone="yes"?><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64.xml.rels><?xml version="1.0" encoding="UTF-8" standalone="yes"?><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65.xml.rels><?xml version="1.0" encoding="UTF-8" standalone="yes"?><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66.xml.rels><?xml version="1.0" encoding="UTF-8" standalone="yes"?><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67.xml.rels><?xml version="1.0" encoding="UTF-8" standalone="yes"?><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68.xml.rels><?xml version="1.0" encoding="UTF-8" standalone="yes"?><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69.xml.rels><?xml version="1.0" encoding="UTF-8" standalone="yes"?><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0.xml.rels><?xml version="1.0" encoding="UTF-8" standalone="yes"?><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71.xml.rels><?xml version="1.0" encoding="UTF-8" standalone="yes"?><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72.xml.rels><?xml version="1.0" encoding="UTF-8" standalone="yes"?><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73.xml.rels><?xml version="1.0" encoding="UTF-8" standalone="yes"?><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 Id="rId3" Type="http://schemas.openxmlformats.org/officeDocument/2006/relationships/hyperlink" Target="http://tinyurl.com/yc-quiz" TargetMode="External"/></Relationships>

</file>

<file path=ppt/notesSlides/_rels/notesSlide74.xml.rels><?xml version="1.0" encoding="UTF-8" standalone="yes"?><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75.xml.rels><?xml version="1.0" encoding="UTF-8" standalone="yes"?><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76.xml.rels><?xml version="1.0" encoding="UTF-8" standalone="yes"?><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77.xml.rels><?xml version="1.0" encoding="UTF-8" standalone="yes"?><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78.xml.rels><?xml version="1.0" encoding="UTF-8" standalone="yes"?><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79.xml.rels><?xml version="1.0" encoding="UTF-8" standalone="yes"?><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(Leave this screen up before the class begins, as the kids are coming in.  Use this as an opportunity to pass out name tags, if you have them, and collect any paperwork, such as photo releases.  This is also a good time to help the kids boot up their Raspberry Pis and get logged in.)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are some more symbols, or operators.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For division, we use that slanted line, called a forward slash.</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for multiplication, we use a star symbol, called an asterisk.</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try a few of these expressions and see what happens. While I'm typing these examples, feel free to try some of your own, using different numbers and operators.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try some more division.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Are you getting the results you expect?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Are your answers all coming back as decimal numbers?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we're learning something new about how Python works with numbers.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In Python, and in many other programming languages, a decimal number is called a 'float'.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On the left are some examples of decimal numbers, or floats. And on the right, you can see some examples of integers - or whole numbers.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we type a math expression using </a:t>
            </a:r>
            <a:r>
              <a:rPr b="1" u="sng"/>
              <a:t>division</a:t>
            </a:r>
            <a:r>
              <a:t>, Python gives a float back to us as a response - the answer will always be some sort of decimal number. Python uses floats by default because it wants to give us the most accurate answer possible.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If we want an integer instead, we have to use this built in Python function, round(). Type the word ‘round’, and then inside parentheses type one of the division expressions, then tap the Enter key.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try a few more expressions using different numbers. You might notice a few things: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the rule we've learned here is that if you want Python answers with floats - if you want to get integers, you have to use the built-in function round().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Before we move on to the next thing, let's take a quick minute to mention some words I've been using.</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I say that Python 'returns' something, I'm talking about the answers that Python gives you. When you type something at the prompt and hit Enter, you're asking Python a question. Then Python gives back, or returns, an answer to you.</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I've also been using this word 'expression' - you'll hear that a lot more as we go on. So far the expressions we've seen have been math problems, but expressions can be a lot more. We're also going to see expressions that use words and other kinds of symbols.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In Python, we can do a lot of things with numbers besides just adding or dividing.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if we need to find out if one number is larger than another? Or if one number is equal to another? Suppose you're making a video game with Python - you might want to do something like this to compare scores between two players, for example.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Well, here are some more symbols (or operators) that we can use. These are called COMPARISON operators.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(read through the list)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Later on, you'll see some examples of how these can be used in programming. But for now, let's look at how these comparisons work.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practice with a few examples so you can see what kinds of answers you get.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Type each of these expressions at the prompt and hit the Enter key after each one.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Over on the right side of the screen is a guide to help you remember what each of the comparison operators mean.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Take your time, and try a few other expressions if you feel like it.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happens if you use floats? Does it make a difference?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(Explain the first few expressions: identify the comparison operator in each expression, and talk about the ‘order of operations’)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here are the answers you should have gotten.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Probably the first thing you noticed is that the answers you got back aren't numbers.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Well that makes sense, right? If we're asking if one number is greater than another, the answer is going to be either True or False, something we call a Boolean. We'll talk about Booleans in just a few minutes.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One other thing I want to talk about here is something called the 'order of operations'.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look at the first expression - five less than four plus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the computer reads the expression, do you think it sees: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"Is five less than four? Then add 3."</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Hopefully not, because the answer to "Is five less than four?" is False, and you can't add 3 to that.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Instead, Python does the adding first. Four plus three. And four plus three is seven, so what this expression is really asking is whether five is less than seven.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there's another rule about doing math with Python: simple expressions like adding or multiplying will always be calculated before any of the comparisons.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We’ve just covered the basics of using math in Python, so now it’s time to talk about a new kind of data, called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we use the word 'string' in programming, we're talking about characters, like letters or symbols, or a bunch of characters put together, like words.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maybe the best way to explain what a string is would be to show some examples.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Try typing the first two examples exactly as they're written, with quotes around them, and see what you get.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try typing the third example and hit Enter.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Did you get an error message?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We'll talk about these error messages a little later on, but for now we've learned a new rule about Python: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If you want Python to read a string, it must be inside quotes.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Look at some of those other examples at the bottom. It looks like numbers, or math expressions, can also be strings - as long as they're inside quotes!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There's one other thing you might have noticed. See that second-to-last example, the one asking "What's for lunch?"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That string has a single quote, or an apostrophe, inside it. And that's fine, because the quotes on the outside are double quotes.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you can also put single quotes inside a string - as long as there are no single quotes inside it.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(talk about escaping quotes?)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Remember those operators we used for doing math? Well, we can also use some of them to do things with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here's a new word: concatenate. Concatenation is a little bit like adding - we use it to put words together, but side to side.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multiplying controls how many times we show a string.</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try these examples and see what Python gives you.</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defRPr sz="1400">
                <a:latin typeface="Helvetica"/>
                <a:ea typeface="Helvetica"/>
                <a:cs typeface="Helvetica"/>
                <a:sym typeface="Helvetica"/>
              </a:defRPr>
            </a:pPr>
            <a:r>
              <a:t>We talked earlier about how strings can be made up of characters, like letters or numbers, or even punctuation marks.</a:t>
            </a:r>
          </a:p>
          <a:p>
            <a:pPr>
              <a:defRPr sz="1400">
                <a:latin typeface="Helvetica"/>
                <a:ea typeface="Helvetica"/>
                <a:cs typeface="Helvetica"/>
                <a:sym typeface="Helvetica"/>
              </a:defRPr>
            </a:pPr>
          </a:p>
          <a:p>
            <a:pPr>
              <a:defRPr sz="1400">
                <a:latin typeface="Helvetica"/>
                <a:ea typeface="Helvetica"/>
                <a:cs typeface="Helvetica"/>
                <a:sym typeface="Helvetica"/>
              </a:defRPr>
            </a:pPr>
            <a:r>
              <a:t>Well each of those characters has a position in the string, and that position is called an INDEX.</a:t>
            </a:r>
          </a:p>
          <a:p>
            <a:pPr>
              <a:defRPr sz="1400">
                <a:latin typeface="Helvetica"/>
                <a:ea typeface="Helvetica"/>
                <a:cs typeface="Helvetica"/>
                <a:sym typeface="Helvetica"/>
              </a:defRPr>
            </a:pPr>
          </a:p>
          <a:p>
            <a:pPr>
              <a:defRPr sz="1400">
                <a:latin typeface="Helvetica"/>
                <a:ea typeface="Helvetica"/>
                <a:cs typeface="Helvetica"/>
                <a:sym typeface="Helvetica"/>
              </a:defRPr>
            </a:pPr>
            <a:r>
              <a:t>Let's look at the example we have here. This string is the word "hello", and it's made up of five characters - five letters.</a:t>
            </a:r>
          </a:p>
          <a:p>
            <a:pPr>
              <a:defRPr sz="1400">
                <a:latin typeface="Helvetica"/>
                <a:ea typeface="Helvetica"/>
                <a:cs typeface="Helvetica"/>
                <a:sym typeface="Helvetica"/>
              </a:defRPr>
            </a:pPr>
          </a:p>
          <a:p>
            <a:pPr>
              <a:defRPr sz="1400">
                <a:latin typeface="Helvetica"/>
                <a:ea typeface="Helvetica"/>
                <a:cs typeface="Helvetica"/>
                <a:sym typeface="Helvetica"/>
              </a:defRPr>
            </a:pPr>
            <a:r>
              <a:t>We could start counting to identify the position of each letter. But here's something interesting to know about Python - instead of counting from one, we're going to start counting from zero.</a:t>
            </a:r>
          </a:p>
          <a:p>
            <a:pPr>
              <a:defRPr sz="1400">
                <a:latin typeface="Helvetica"/>
                <a:ea typeface="Helvetica"/>
                <a:cs typeface="Helvetica"/>
                <a:sym typeface="Helvetica"/>
              </a:defRPr>
            </a:pPr>
          </a:p>
          <a:p>
            <a:pPr>
              <a:defRPr sz="1400">
                <a:latin typeface="Helvetica"/>
                <a:ea typeface="Helvetica"/>
                <a:cs typeface="Helvetica"/>
                <a:sym typeface="Helvetica"/>
              </a:defRPr>
            </a:pPr>
            <a:r>
              <a:t>So in our example, the letter 'H' has an index of zero, the letter 'e' has an index of one, and so 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(Each teacher should introduce herself/himself and talk about how they use programming - in their jobs or just to create cool things.)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defRPr sz="1300">
                <a:latin typeface="Helvetica"/>
                <a:ea typeface="Helvetica"/>
                <a:cs typeface="Helvetica"/>
                <a:sym typeface="Helvetica"/>
              </a:defRPr>
            </a:pPr>
            <a:r>
              <a:t>It's pretty easy to figure out indexes when we can count by hand. Now let's try doing it programmatically (that is, using Python).</a:t>
            </a:r>
          </a:p>
          <a:p>
            <a:pPr>
              <a:defRPr sz="1300">
                <a:latin typeface="Helvetica"/>
                <a:ea typeface="Helvetica"/>
                <a:cs typeface="Helvetica"/>
                <a:sym typeface="Helvetica"/>
              </a:defRPr>
            </a:pPr>
          </a:p>
          <a:p>
            <a:pPr>
              <a:defRPr sz="1300">
                <a:latin typeface="Helvetica"/>
                <a:ea typeface="Helvetica"/>
                <a:cs typeface="Helvetica"/>
                <a:sym typeface="Helvetica"/>
              </a:defRPr>
            </a:pPr>
            <a:r>
              <a:t>Try the first example. At your prompt, type the word 'print', then inside parentheses, the word "Hello" in quotes, and finally these “square brackets” with the number zero inside. Then hit Enter.</a:t>
            </a:r>
          </a:p>
          <a:p>
            <a:pPr>
              <a:defRPr sz="1300">
                <a:latin typeface="Helvetica"/>
                <a:ea typeface="Helvetica"/>
                <a:cs typeface="Helvetica"/>
                <a:sym typeface="Helvetica"/>
              </a:defRPr>
            </a:pPr>
          </a:p>
          <a:p>
            <a:pPr>
              <a:defRPr sz="1300">
                <a:latin typeface="Helvetica"/>
                <a:ea typeface="Helvetica"/>
                <a:cs typeface="Helvetica"/>
                <a:sym typeface="Helvetica"/>
              </a:defRPr>
            </a:pPr>
            <a:r>
              <a:t>Since we're asking for the character in this string with an index of zero, Python returns the letter 'H'.</a:t>
            </a:r>
          </a:p>
          <a:p>
            <a:pPr>
              <a:defRPr sz="1300">
                <a:latin typeface="Helvetica"/>
                <a:ea typeface="Helvetica"/>
                <a:cs typeface="Helvetica"/>
                <a:sym typeface="Helvetica"/>
              </a:defRPr>
            </a:pPr>
          </a:p>
          <a:p>
            <a:pPr>
              <a:defRPr sz="1300">
                <a:latin typeface="Helvetica"/>
                <a:ea typeface="Helvetica"/>
                <a:cs typeface="Helvetica"/>
                <a:sym typeface="Helvetica"/>
              </a:defRPr>
            </a:pPr>
            <a:r>
              <a:t>Now let's try the second example, asking Python for the character with an index of four. Did you get the letter 'o'? Let's see why.</a:t>
            </a:r>
          </a:p>
          <a:p>
            <a:pPr>
              <a:defRPr sz="1300">
                <a:latin typeface="Helvetica"/>
                <a:ea typeface="Helvetica"/>
                <a:cs typeface="Helvetica"/>
                <a:sym typeface="Helvetica"/>
              </a:defRPr>
            </a:pPr>
          </a:p>
          <a:p>
            <a:pPr>
              <a:defRPr sz="1300">
                <a:latin typeface="Helvetica"/>
                <a:ea typeface="Helvetica"/>
                <a:cs typeface="Helvetica"/>
                <a:sym typeface="Helvetica"/>
              </a:defRPr>
            </a:pPr>
            <a:r>
              <a:t>If we start at the beginning of the string, the letter 'H' has an index of zero. Then index one is the letter 'e', indexes two and three are 'l'. And index four is the letter 'o'.</a:t>
            </a:r>
          </a:p>
          <a:p>
            <a:pPr>
              <a:defRPr sz="1300">
                <a:latin typeface="Helvetica"/>
                <a:ea typeface="Helvetica"/>
                <a:cs typeface="Helvetica"/>
                <a:sym typeface="Helvetica"/>
              </a:defRPr>
            </a:pPr>
          </a:p>
          <a:p>
            <a:pPr>
              <a:defRPr sz="1300">
                <a:latin typeface="Helvetica"/>
                <a:ea typeface="Helvetica"/>
                <a:cs typeface="Helvetica"/>
                <a:sym typeface="Helvetica"/>
              </a:defRPr>
            </a:pPr>
            <a:r>
              <a:t>Okay, let's try some longer examples. Let's type the word 'print', then in quotes "Hey", comma, space, "Bob", exclamation point. Then right next to that, inside square brackets, type the number four and hit Enter.</a:t>
            </a:r>
          </a:p>
          <a:p>
            <a:pPr>
              <a:defRPr sz="1300">
                <a:latin typeface="Helvetica"/>
                <a:ea typeface="Helvetica"/>
                <a:cs typeface="Helvetica"/>
                <a:sym typeface="Helvetica"/>
              </a:defRPr>
            </a:pPr>
          </a:p>
          <a:p>
            <a:pPr>
              <a:defRPr sz="1300">
                <a:latin typeface="Helvetica"/>
                <a:ea typeface="Helvetica"/>
                <a:cs typeface="Helvetica"/>
                <a:sym typeface="Helvetica"/>
              </a:defRPr>
            </a:pPr>
            <a:r>
              <a:t>Did Python return anything? Are you sure? Let's count by hand and see what the character at index four is. Remember to start with zero - that's the letter 'H'. Index one is the letter 'e', two is the letter 'y', three is the comma, and four is the space. Is that what Python returned?</a:t>
            </a:r>
          </a:p>
          <a:p>
            <a:pPr>
              <a:defRPr sz="1300">
                <a:latin typeface="Helvetica"/>
                <a:ea typeface="Helvetica"/>
                <a:cs typeface="Helvetica"/>
                <a:sym typeface="Helvetica"/>
              </a:defRPr>
            </a:pPr>
          </a:p>
          <a:p>
            <a:pPr>
              <a:defRPr sz="1300">
                <a:latin typeface="Helvetica"/>
                <a:ea typeface="Helvetica"/>
                <a:cs typeface="Helvetica"/>
                <a:sym typeface="Helvetica"/>
              </a:defRPr>
            </a:pPr>
            <a:r>
              <a:t>Okay, one last example. We already know that we can enter an index number inside the square brackets to find its matching character in the string.</a:t>
            </a:r>
          </a:p>
          <a:p>
            <a:pPr>
              <a:defRPr sz="1300">
                <a:latin typeface="Helvetica"/>
                <a:ea typeface="Helvetica"/>
                <a:cs typeface="Helvetica"/>
                <a:sym typeface="Helvetica"/>
              </a:defRPr>
            </a:pPr>
          </a:p>
          <a:p>
            <a:pPr>
              <a:defRPr sz="1300">
                <a:latin typeface="Helvetica"/>
                <a:ea typeface="Helvetica"/>
                <a:cs typeface="Helvetica"/>
                <a:sym typeface="Helvetica"/>
              </a:defRPr>
            </a:pPr>
            <a:r>
              <a:t>But we can also do math inside the square brackets. Here we're subtracting one from six, which is ... five. So what is the character at the fifth index in this string?</a:t>
            </a:r>
          </a:p>
          <a:p>
            <a:pPr>
              <a:defRPr sz="1300">
                <a:latin typeface="Helvetica"/>
                <a:ea typeface="Helvetica"/>
                <a:cs typeface="Helvetica"/>
                <a:sym typeface="Helvetica"/>
              </a:defRPr>
            </a:pPr>
          </a:p>
          <a:p>
            <a:pPr>
              <a:defRPr sz="1300">
                <a:latin typeface="Helvetica"/>
                <a:ea typeface="Helvetica"/>
                <a:cs typeface="Helvetica"/>
                <a:sym typeface="Helvetica"/>
              </a:defRPr>
            </a:pPr>
            <a:r>
              <a:t>Go ahead and type this expression to find out.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defRPr sz="1400">
                <a:latin typeface="Helvetica"/>
                <a:ea typeface="Helvetica"/>
                <a:cs typeface="Helvetica"/>
                <a:sym typeface="Helvetica"/>
              </a:defRPr>
            </a:pPr>
            <a:r>
              <a:t>Here are the rules to remember about indexes of strings.</a:t>
            </a:r>
          </a:p>
          <a:p>
            <a:pPr>
              <a:defRPr sz="1400">
                <a:latin typeface="Helvetica"/>
                <a:ea typeface="Helvetica"/>
                <a:cs typeface="Helvetica"/>
                <a:sym typeface="Helvetica"/>
              </a:defRPr>
            </a:pPr>
          </a:p>
          <a:p>
            <a:pPr>
              <a:defRPr sz="1400">
                <a:latin typeface="Helvetica"/>
                <a:ea typeface="Helvetica"/>
                <a:cs typeface="Helvetica"/>
                <a:sym typeface="Helvetica"/>
              </a:defRPr>
            </a:pPr>
            <a:r>
              <a:t>We now know that each character in a string has a position, and that position is called an index.</a:t>
            </a:r>
          </a:p>
          <a:p>
            <a:pPr>
              <a:defRPr sz="1400">
                <a:latin typeface="Helvetica"/>
                <a:ea typeface="Helvetica"/>
                <a:cs typeface="Helvetica"/>
                <a:sym typeface="Helvetica"/>
              </a:defRPr>
            </a:pPr>
          </a:p>
          <a:p>
            <a:pPr>
              <a:defRPr sz="1400">
                <a:latin typeface="Helvetica"/>
                <a:ea typeface="Helvetica"/>
                <a:cs typeface="Helvetica"/>
                <a:sym typeface="Helvetica"/>
              </a:defRPr>
            </a:pPr>
            <a:r>
              <a:t>We also know that in Python - and in many other programming languages - we start counting for indexes at zero instead of one.</a:t>
            </a:r>
          </a:p>
          <a:p>
            <a:pPr>
              <a:defRPr sz="1400">
                <a:latin typeface="Helvetica"/>
                <a:ea typeface="Helvetica"/>
                <a:cs typeface="Helvetica"/>
                <a:sym typeface="Helvetica"/>
              </a:defRPr>
            </a:pPr>
          </a:p>
          <a:p>
            <a:pPr>
              <a:defRPr sz="1400">
                <a:latin typeface="Helvetica"/>
                <a:ea typeface="Helvetica"/>
                <a:cs typeface="Helvetica"/>
                <a:sym typeface="Helvetica"/>
              </a:defRPr>
            </a:pPr>
            <a:r>
              <a:t>And finally we've seen that all the characters in a string are counted - even spaces.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So far we've learned a bit about computer basics, and we've used Python to work with numbers and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let's look at another way of working with data in Python - something called a variable.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Suppose you use a math expression to calculate a value. We've done this already. It's pretty simple, right?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do the first one at the top. Type twelve times twelve and hit Enter. The value you get back should be ... one hundred and forty-four.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what if you want to use that value again?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You could type twelve times twelve again, but if you're writing a program you might have to type that a lot.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Luckily Python gives us an easier way to do it. You can give your value a name, then you can use that name over and over again.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Take a look at our second example. Here we're using the name 'donuts' then saying that donuts is equal to twelve times twelve. We're ASSIGNING the value of twelve times twelve to the variable 'donuts'.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type the second example exactly as it's written here - donuts equals twelve times twelve - and hit Enter.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You shouldn't get any answer back - we haven't asked for one yet. But type the word donuts again and hit Enter. Do you see your value this time?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type and enter the word donuts a few times. You should always get the same answer back.</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Notice that the words 'donuts' does not have any quotes around it. If it had quotes around it, Python would treat it like a string. Without quotes, Python knows that it's a variable.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And once you make a variable, you can give it a new value.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Try typing the example at the top. You're making a variable with the name 'color', then giving it the string 'yellow' as a value.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Next, when you type the word 'color' and press Enter, Python should return the value of your variable, 'yellow'.</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let's give 'color' a new value. Go ahead and type the second example as it's written - remember that the variable doesn't have quotes around it, but the new value, 'red', does have quotes because it's a string.</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you enter the variable name again, you should see the new value.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try giving your variable some other new values, like different strings or even some numbers.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are some of the rules to remember about variables.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first thing is that you can use them to store values. You only have to do the calculation once, but you can keep the result around to use later.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second thing is that you can keep the same name for your variable, but give it different values.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a:p>
        </p:txBody>
      </p:sp>
      <p:sp>
        <p:nvSpPr>
          <p:cNvPr id="286" name="Shape 286"/>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 can also use variables to do some of the same things we do with numbers and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create a couple of variables and give them numeric values. We can use our donuts example from earlier, and also create one new variable. I'm going to give that new variable a value of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what happens if we add the two variables? Is the answer what you expect?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try some other math operations with these two variables. You can subtract, divide, multiply, even compare them.</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we can do some of the same things with variables that have string values.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create two more variables - color equals yellow and day equals Monday.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first thing we'll do is put them together with a plus sign. Do you remember what the plus sign does for strings? It concatenates them.</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what happens if we multiply a variable with a string value by a variable with a number value?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let's look at this expression where we add and multiply. What do you think Python will return here? Let's type this at our prompt and find out.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Was that the answer you expected? Okay, let's break this down and see what happened. Our expression is color plus day times fishes. We know that color is yellow, day is Monday, and fishes is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when we asked Python to calculate - or EVALUATE - this expression, what did it return? Let's take a look.</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('yellowMondayMondayMonday')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You might have been expecting Python to concatenate color and day first, and then multiply those strings times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Do you remember when we talked about order of operations earlier? Maybe not? Okay, let's recap that then. "Order of operations" is a rule that determines which parts of an expression are calculated first. In most programming languages, multiplication is always done before adding or subtracting. So in this case, Python did the multiplication side of the operation first - so you got the word Monday three times - and then concatenated that with the word yellow.</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if you wanted the addition to be done first, there is a different way you could write this expression. You could put parentheses around "color plus day".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&gt;&gt;&gt; (color + day) * fishes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In that case, the string "yellow" would be concatenated with the string "Monday" first, and then the whole thing would be multiplied by three. So instead of yellowMondayMondayMonday, you'd end up with yellowMondayyellowMondayyellowMonday.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defRPr sz="1300">
                <a:latin typeface="Helvetica"/>
                <a:ea typeface="Helvetica"/>
                <a:cs typeface="Helvetica"/>
                <a:sym typeface="Helvetica"/>
              </a:defRPr>
            </a:pPr>
            <a:r>
              <a:t>Let's look at just a couple more things you can do with variables. </a:t>
            </a:r>
          </a:p>
          <a:p>
            <a:pPr>
              <a:defRPr sz="1300">
                <a:latin typeface="Helvetica"/>
                <a:ea typeface="Helvetica"/>
                <a:cs typeface="Helvetica"/>
                <a:sym typeface="Helvetica"/>
              </a:defRPr>
            </a:pPr>
          </a:p>
          <a:p>
            <a:pPr>
              <a:defRPr sz="1300">
                <a:latin typeface="Helvetica"/>
                <a:ea typeface="Helvetica"/>
                <a:cs typeface="Helvetica"/>
                <a:sym typeface="Helvetica"/>
              </a:defRPr>
            </a:pPr>
            <a:r>
              <a:t>Remember when we were looking at strings, and we talked about indexes? An INDEX is the position of a character in a string. Well, if a variable has a value that's a string, we can get an index from it as well.</a:t>
            </a:r>
          </a:p>
          <a:p>
            <a:pPr>
              <a:defRPr sz="1300">
                <a:latin typeface="Helvetica"/>
                <a:ea typeface="Helvetica"/>
                <a:cs typeface="Helvetica"/>
                <a:sym typeface="Helvetica"/>
              </a:defRPr>
            </a:pPr>
          </a:p>
          <a:p>
            <a:pPr>
              <a:defRPr sz="1300">
                <a:latin typeface="Helvetica"/>
                <a:ea typeface="Helvetica"/>
                <a:cs typeface="Helvetica"/>
                <a:sym typeface="Helvetica"/>
              </a:defRPr>
            </a:pPr>
            <a:r>
              <a:t>Let's go ahead and try this first example. You might already have created a variable named fruit from earlier in this lesson. Now let's find the character that's at the index of two in that variable's string value.</a:t>
            </a:r>
          </a:p>
          <a:p>
            <a:pPr>
              <a:defRPr sz="1300">
                <a:latin typeface="Helvetica"/>
                <a:ea typeface="Helvetica"/>
                <a:cs typeface="Helvetica"/>
                <a:sym typeface="Helvetica"/>
              </a:defRPr>
            </a:pPr>
          </a:p>
          <a:p>
            <a:pPr>
              <a:defRPr sz="1300">
                <a:latin typeface="Helvetica"/>
                <a:ea typeface="Helvetica"/>
                <a:cs typeface="Helvetica"/>
                <a:sym typeface="Helvetica"/>
              </a:defRPr>
            </a:pPr>
            <a:r>
              <a:t>Type the print command, the variable, and then a number inside the square brackets. When you hit Enter, did you get the character you were expecting?</a:t>
            </a:r>
          </a:p>
          <a:p>
            <a:pPr>
              <a:defRPr sz="1300">
                <a:latin typeface="Helvetica"/>
                <a:ea typeface="Helvetica"/>
                <a:cs typeface="Helvetica"/>
                <a:sym typeface="Helvetica"/>
              </a:defRPr>
            </a:pPr>
          </a:p>
          <a:p>
            <a:pPr>
              <a:defRPr sz="1300">
                <a:latin typeface="Helvetica"/>
                <a:ea typeface="Helvetica"/>
                <a:cs typeface="Helvetica"/>
                <a:sym typeface="Helvetica"/>
              </a:defRPr>
            </a:pPr>
            <a:r>
              <a:t>And here's one last easy example. We've already seen a few ways we can use variables to do math. Well here's one more way - we can use a variable inside those square brackets to calculate a number.</a:t>
            </a:r>
          </a:p>
          <a:p>
            <a:pPr>
              <a:defRPr sz="1300">
                <a:latin typeface="Helvetica"/>
                <a:ea typeface="Helvetica"/>
                <a:cs typeface="Helvetica"/>
                <a:sym typeface="Helvetica"/>
              </a:defRPr>
            </a:pPr>
          </a:p>
          <a:p>
            <a:pPr>
              <a:defRPr sz="1300">
                <a:latin typeface="Helvetica"/>
                <a:ea typeface="Helvetica"/>
                <a:cs typeface="Helvetica"/>
                <a:sym typeface="Helvetica"/>
              </a:defRPr>
            </a:pPr>
            <a:r>
              <a:t>Go ahead and type this example - create the variable 'mynumber', then use it to get an index from the 'fruit' variable.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defRPr sz="1300">
                <a:latin typeface="Helvetica"/>
                <a:ea typeface="Helvetica"/>
                <a:cs typeface="Helvetica"/>
                <a:sym typeface="Helvetica"/>
              </a:defRPr>
            </a:pPr>
            <a:r>
              <a:t>Here's one last thing I want to add before we move on - and this doesn't just apply to variables, but to strings and numbers as well.</a:t>
            </a:r>
          </a:p>
          <a:p>
            <a:pPr>
              <a:defRPr sz="1300">
                <a:latin typeface="Helvetica"/>
                <a:ea typeface="Helvetica"/>
                <a:cs typeface="Helvetica"/>
                <a:sym typeface="Helvetica"/>
              </a:defRPr>
            </a:pPr>
          </a:p>
          <a:p>
            <a:pPr>
              <a:defRPr sz="1300">
                <a:latin typeface="Helvetica"/>
                <a:ea typeface="Helvetica"/>
                <a:cs typeface="Helvetica"/>
                <a:sym typeface="Helvetica"/>
              </a:defRPr>
            </a:pPr>
            <a:r>
              <a:t>When we create a variable and give it a value, we use a single equals sign to assign that value.</a:t>
            </a:r>
          </a:p>
          <a:p>
            <a:pPr>
              <a:defRPr sz="1300">
                <a:latin typeface="Helvetica"/>
                <a:ea typeface="Helvetica"/>
                <a:cs typeface="Helvetica"/>
                <a:sym typeface="Helvetica"/>
              </a:defRPr>
            </a:pPr>
          </a:p>
          <a:p>
            <a:pPr>
              <a:defRPr sz="1300">
                <a:latin typeface="Helvetica"/>
                <a:ea typeface="Helvetica"/>
                <a:cs typeface="Helvetica"/>
                <a:sym typeface="Helvetica"/>
              </a:defRPr>
            </a:pPr>
            <a:r>
              <a:t>But remember earlier when we were working with numbers and we used the double equals sign to do comparisons?</a:t>
            </a:r>
          </a:p>
          <a:p>
            <a:pPr>
              <a:defRPr sz="1300">
                <a:latin typeface="Helvetica"/>
                <a:ea typeface="Helvetica"/>
                <a:cs typeface="Helvetica"/>
                <a:sym typeface="Helvetica"/>
              </a:defRPr>
            </a:pPr>
          </a:p>
          <a:p>
            <a:pPr>
              <a:defRPr sz="1300">
                <a:latin typeface="Helvetica"/>
                <a:ea typeface="Helvetica"/>
                <a:cs typeface="Helvetica"/>
                <a:sym typeface="Helvetica"/>
              </a:defRPr>
            </a:pPr>
            <a:r>
              <a:t>One equal sign or two? How can you remember which one to use?</a:t>
            </a:r>
          </a:p>
          <a:p>
            <a:pPr>
              <a:defRPr sz="1300">
                <a:latin typeface="Helvetica"/>
                <a:ea typeface="Helvetica"/>
                <a:cs typeface="Helvetica"/>
                <a:sym typeface="Helvetica"/>
              </a:defRPr>
            </a:pPr>
          </a:p>
          <a:p>
            <a:pPr>
              <a:defRPr sz="1300">
                <a:latin typeface="Helvetica"/>
                <a:ea typeface="Helvetica"/>
                <a:cs typeface="Helvetica"/>
                <a:sym typeface="Helvetica"/>
              </a:defRPr>
            </a:pPr>
            <a:r>
              <a:t>Well here's how I remember.</a:t>
            </a:r>
          </a:p>
          <a:p>
            <a:pPr>
              <a:defRPr sz="1300">
                <a:latin typeface="Helvetica"/>
                <a:ea typeface="Helvetica"/>
                <a:cs typeface="Helvetica"/>
                <a:sym typeface="Helvetica"/>
              </a:defRPr>
            </a:pPr>
          </a:p>
          <a:p>
            <a:pPr>
              <a:defRPr sz="1300">
                <a:latin typeface="Helvetica"/>
                <a:ea typeface="Helvetica"/>
                <a:cs typeface="Helvetica"/>
                <a:sym typeface="Helvetica"/>
              </a:defRPr>
            </a:pPr>
            <a:r>
              <a:t>When we're assigning a value, we're just saying "this equals that". That's a short sentence, so it only gets one equal sign.</a:t>
            </a:r>
          </a:p>
          <a:p>
            <a:pPr>
              <a:defRPr sz="1300">
                <a:latin typeface="Helvetica"/>
                <a:ea typeface="Helvetica"/>
                <a:cs typeface="Helvetica"/>
                <a:sym typeface="Helvetica"/>
              </a:defRPr>
            </a:pPr>
          </a:p>
          <a:p>
            <a:pPr>
              <a:defRPr sz="1300">
                <a:latin typeface="Helvetica"/>
                <a:ea typeface="Helvetica"/>
                <a:cs typeface="Helvetica"/>
                <a:sym typeface="Helvetica"/>
              </a:defRPr>
            </a:pPr>
            <a:r>
              <a:t>But when we're comparing values, we're asking "is this thing equal to that thing?". And that's a longer sentence, so it gets two equal signs.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Now we’re going to talk about something that’s really important in programming - errors and error messages.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Error messages are our friends - they’re a good thing, because they tell us what went wrong.  Without error messages, it’s hard to fix something that’s broken.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defRPr sz="1200">
                <a:latin typeface="Helvetica"/>
                <a:ea typeface="Helvetica"/>
                <a:cs typeface="Helvetica"/>
                <a:sym typeface="Helvetica"/>
              </a:defRPr>
            </a:pPr>
            <a:r>
              <a:t>Before we start learning about the Python programming language, let's talk a little about what programming is.</a:t>
            </a:r>
          </a:p>
          <a:p>
            <a:pPr>
              <a:defRPr sz="1200">
                <a:latin typeface="Helvetica"/>
                <a:ea typeface="Helvetica"/>
                <a:cs typeface="Helvetica"/>
                <a:sym typeface="Helvetica"/>
              </a:defRPr>
            </a:pPr>
          </a:p>
          <a:p>
            <a:pPr>
              <a:defRPr sz="1200">
                <a:latin typeface="Helvetica"/>
                <a:ea typeface="Helvetica"/>
                <a:cs typeface="Helvetica"/>
                <a:sym typeface="Helvetica"/>
              </a:defRPr>
            </a:pPr>
            <a:r>
              <a:t>So what do we mean when we talk about programming? Well, every program starts with a problem you want to solve. The solution to that problem is referred to as an algorithm (and we'll talk about that more in a few minutes). And finally, that solution is translated into a programming language, like Python, that the computer can understand. That package of code that's run on a computer is called a program.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Try entering these expressions and see what answers Python gives you.  The first expression multiplies the word ‘friend’ and prints it 5 times.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is the second expression supposed to do?  Should it concatenate “friend” and 5?  What happens instead?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Now let’s take a look at that error message and see what it’s really telling us.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first two lines are pretty common to all error messages, so they won’t really help us much here.  But the last line gives us some valuable information.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 tried to concatenate two pieces of data - which Python calls ‘objects’ - the string “friend” and the number 5.  But Python isn’t able to concatenate those two objects because they’re of different types.  And so we get what’s called a “TypeError”.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sldImg"/>
          </p:nvPr>
        </p:nvSpPr>
        <p:spPr>
          <a:prstGeom prst="rect">
            <a:avLst/>
          </a:prstGeom>
        </p:spPr>
        <p:txBody>
          <a:bodyPr/>
          <a:lstStyle/>
          <a:p>
            <a:pPr/>
          </a:p>
        </p:txBody>
      </p:sp>
      <p:sp>
        <p:nvSpPr>
          <p:cNvPr id="323" name="Shape 323"/>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(point out the comma used with the print command, and how it adds a space between the two objects)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Just like ‘print’, ‘type’ is a built-in function that comes with Python.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Python has a lot of built-in functions, which we’ll learn about later.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Now let’s talk about another new type that you’ll work with in Python.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 boolean only has two possible values - it can either be True or False.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Booleans are a pretty simple idea, but they’re very important - we use them in programming a lot when we need to make decisions about what to do in our code.  For example, ‘If an expression is True, do something; if that expression is False, do something else instead’.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Notice that we’re also using some of our comparison operators here - equal to and less than.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ph type="sldImg"/>
          </p:nvPr>
        </p:nvSpPr>
        <p:spPr>
          <a:prstGeom prst="rect">
            <a:avLst/>
          </a:prstGeom>
        </p:spPr>
        <p:txBody>
          <a:bodyPr/>
          <a:lstStyle/>
          <a:p>
            <a:pPr/>
          </a:p>
        </p:txBody>
      </p:sp>
      <p:sp>
        <p:nvSpPr>
          <p:cNvPr id="351" name="Shape 35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Here’s an interesting way that we can use some of those ‘comparison’ operators we talked about earlier.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see what happens when we use the word ‘and’ between two comparisons.  If both comparisons are True, then the whole expression will be true.  But what happens if one of the expressions is False?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(use the example of purchasing fish from a pet store - you must have an id card AND an aquarium to put it in - if you have both of those things, you can buy a fish)</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ph type="sldImg"/>
          </p:nvPr>
        </p:nvSpPr>
        <p:spPr>
          <a:prstGeom prst="rect">
            <a:avLst/>
          </a:prstGeom>
        </p:spPr>
        <p:txBody>
          <a:bodyPr/>
          <a:lstStyle/>
          <a:p>
            <a:pPr/>
          </a:p>
        </p:txBody>
      </p:sp>
      <p:sp>
        <p:nvSpPr>
          <p:cNvPr id="358" name="Shape 35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When we use the word ‘and’ between two comparisons, we get different answers.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With ‘or’, as long as at least one comparison is True, the whole expression is considered True.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if both are False, then the whole thing is False.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(extend the example of purchasing fish from a pet store - you can pay with cash OR a credit card OR a check - as long as you have one of those things, you can make your purchase)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sldImg"/>
          </p:nvPr>
        </p:nvSpPr>
        <p:spPr>
          <a:prstGeom prst="rect">
            <a:avLst/>
          </a:prstGeom>
        </p:spPr>
        <p:txBody>
          <a:bodyPr/>
          <a:lstStyle/>
          <a:p>
            <a:pPr/>
          </a:p>
        </p:txBody>
      </p:sp>
      <p:sp>
        <p:nvSpPr>
          <p:cNvPr id="365" name="Shape 365"/>
          <p:cNvSpPr/>
          <p:nvPr>
            <p:ph type="body" sz="quarter" idx="1"/>
          </p:nvPr>
        </p:nvSpPr>
        <p:spPr>
          <a:prstGeom prst="rect">
            <a:avLst/>
          </a:prstGeom>
        </p:spPr>
        <p:txBody>
          <a:bodyPr/>
          <a:lstStyle>
            <a:lvl1pPr>
              <a:defRPr sz="1400">
                <a:latin typeface="Helvetica"/>
                <a:ea typeface="Helvetica"/>
                <a:cs typeface="Helvetica"/>
                <a:sym typeface="Helvetica"/>
              </a:defRPr>
            </a:lvl1pPr>
          </a:lstStyle>
          <a:p>
            <a:pPr/>
            <a:r>
              <a:t>So what do you think happens when we use the word ‘not’ in front of a comparison?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(In case we want to send them online later: </a:t>
            </a:r>
            <a:r>
              <a:rPr>
                <a:hlinkClick r:id="rId3" invalidUrl="" action="" tgtFrame="" tooltip="" history="1" highlightClick="0" endSnd="0"/>
              </a:rPr>
              <a:t>http://bit.ly/boolean-practice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So what about computers? You probably already have a good idea of what they are and what they can do.</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 computer is a kind of machine, and what it does basically breaks down to two simple things.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It stores pieces of information, which we call data.</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it does things with that data, using programs.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Computers come in a lot of different forms. You might have a laptop, or a PC. But did you know that your phone might also be a computer? Or maybe you have a game console - that's a computer too.</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(Give the students a few minutes to work out the solution for themselves, then switch over to Idle and demonstrate the solution as seen in the next slide.)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(If there’s time and interest, this is a good place to switch over to Idle and demonstrate .append() to add items to the list.)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sldImg"/>
          </p:nvPr>
        </p:nvSpPr>
        <p:spPr>
          <a:prstGeom prst="rect">
            <a:avLst/>
          </a:prstGeom>
        </p:spPr>
        <p:txBody>
          <a:bodyPr/>
          <a:lstStyle/>
          <a:p>
            <a:pPr/>
          </a:p>
        </p:txBody>
      </p:sp>
      <p:sp>
        <p:nvSpPr>
          <p:cNvPr id="402" name="Shape 402"/>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When we talk about logic, we’re talking about making decisions about what to do next in our code.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One of the ways we do that is with “if statements”.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are some examples of some ‘if statements’ that you might use in real life, and an example of how you might use that in code.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(Explain indentation here - Idle should automatically indent for them, but they need to know that in most Python interpreters they will need to indent 4 spaces themselves)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sldImg"/>
          </p:nvPr>
        </p:nvSpPr>
        <p:spPr>
          <a:prstGeom prst="rect">
            <a:avLst/>
          </a:prstGeom>
        </p:spPr>
        <p:txBody>
          <a:bodyPr/>
          <a:lstStyle/>
          <a:p>
            <a:pPr/>
          </a:p>
        </p:txBody>
      </p:sp>
      <p:sp>
        <p:nvSpPr>
          <p:cNvPr id="418" name="Shape 418"/>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Now let’s add one extra choice.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ph type="sldImg"/>
          </p:nvPr>
        </p:nvSpPr>
        <p:spPr>
          <a:prstGeom prst="rect">
            <a:avLst/>
          </a:prstGeom>
        </p:spPr>
        <p:txBody>
          <a:bodyPr/>
          <a:lstStyle/>
          <a:p>
            <a:pPr/>
          </a:p>
        </p:txBody>
      </p:sp>
      <p:sp>
        <p:nvSpPr>
          <p:cNvPr id="424" name="Shape 42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But what if we have many options to choose from?</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sldImg"/>
          </p:nvPr>
        </p:nvSpPr>
        <p:spPr>
          <a:prstGeom prst="rect">
            <a:avLst/>
          </a:prstGeom>
        </p:spPr>
        <p:txBody>
          <a:bodyPr/>
          <a:lstStyle/>
          <a:p>
            <a:pPr/>
          </a:p>
        </p:txBody>
      </p:sp>
      <p:sp>
        <p:nvSpPr>
          <p:cNvPr id="447" name="Shape 447"/>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(Break down the “for” statement - for each element in the list)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sldImg"/>
          </p:nvPr>
        </p:nvSpPr>
        <p:spPr>
          <a:prstGeom prst="rect">
            <a:avLst/>
          </a:prstGeom>
        </p:spPr>
        <p:txBody>
          <a:bodyPr/>
          <a:lstStyle/>
          <a:p>
            <a:pPr/>
          </a:p>
        </p:txBody>
      </p:sp>
      <p:sp>
        <p:nvSpPr>
          <p:cNvPr id="454" name="Shape 45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(Point out how the counter is increasing each time we go through the loop. Talk about infinite loops.)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471"/>
          <p:cNvSpPr/>
          <p:nvPr>
            <p:ph type="sldImg"/>
          </p:nvPr>
        </p:nvSpPr>
        <p:spPr>
          <a:prstGeom prst="rect">
            <a:avLst/>
          </a:prstGeom>
        </p:spPr>
        <p:txBody>
          <a:bodyPr/>
          <a:lstStyle/>
          <a:p>
            <a:pPr/>
          </a:p>
        </p:txBody>
      </p:sp>
      <p:sp>
        <p:nvSpPr>
          <p:cNvPr id="472" name="Shape 472"/>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Here’s the simplest function we could write - but there’s still a lot going on here: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rPr b="1"/>
              <a:t>def</a:t>
            </a:r>
            <a:r>
              <a:t> tells Python that we are starting to “</a:t>
            </a:r>
            <a:r>
              <a:rPr b="1"/>
              <a:t>def</a:t>
            </a:r>
            <a:r>
              <a:t>ine a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comes the name of the function - anything we want… sort of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the () - what’s up with that?  We’ll see later.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Colon, indent, </a:t>
            </a:r>
            <a:r>
              <a:rPr b="1"/>
              <a:t>body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put together some of the things we’ve already learned and write some functions.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This function doesn’t have any parameters, but it still does something - that ‘something’ that it does is called the </a:t>
            </a:r>
            <a:r>
              <a:rPr b="1"/>
              <a:t>body</a:t>
            </a:r>
            <a:r>
              <a:t> of the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(Reinforce the idea of indentation, make sure the students are checking that each time they enter a line.)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(Emphasize the difference between defining and calling the function.)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defTabSz="457200">
              <a:defRPr sz="1200">
                <a:latin typeface="Helvetica"/>
                <a:ea typeface="Helvetica"/>
                <a:cs typeface="Helvetica"/>
                <a:sym typeface="Helvetica"/>
              </a:defRPr>
            </a:pPr>
            <a:r>
              <a:t>But there's something you should know about computers.</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They're not very smart.</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On their own, computers don't really know how to do much. They can really only do what you tell them to do.</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So you have to write good instructions for them. And that's what we're going to learn how to do here today.</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Here are some examples of instructions you might use for people:</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1. Suppose you want to make an origami crane - that's the 'problem' you want to solve. Well, here's a step-by-step guide.</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2. Or maybe you need something to write on? Well, there's a diagram - follow all the steps and you'll have yourself a notebook.</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3. And what if you're hungry after all that paper folding? Well here's a recipe - just some instructions for making cookies.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Here’s the simplest function we could write - but there’s still a lot going on here: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rPr b="1"/>
              <a:t>def</a:t>
            </a:r>
            <a:r>
              <a:t> tells Python that we are starting to “</a:t>
            </a:r>
            <a:r>
              <a:rPr b="1"/>
              <a:t>def</a:t>
            </a:r>
            <a:r>
              <a:t>ine a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comes the name of the function - anything we want… sort of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the () - what’s up with that?  We’ll see later.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Colon, indent, </a:t>
            </a:r>
            <a:r>
              <a:rPr b="1"/>
              <a:t>body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put together some of the things we’ve already learned and write some functions.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This function doesn’t have any parameters, but it still does something - that ‘something’ that it does is called the </a:t>
            </a:r>
            <a:r>
              <a:rPr b="1"/>
              <a:t>body</a:t>
            </a:r>
            <a:r>
              <a:t> of the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(Reinforce the idea of indentation, make sure the students are checking that each time they enter a line.)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(Emphasize the difference between defining and calling the function.)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ph type="sldImg"/>
          </p:nvPr>
        </p:nvSpPr>
        <p:spPr>
          <a:prstGeom prst="rect">
            <a:avLst/>
          </a:prstGeom>
        </p:spPr>
        <p:txBody>
          <a:bodyPr/>
          <a:lstStyle/>
          <a:p>
            <a:pPr/>
          </a:p>
        </p:txBody>
      </p:sp>
      <p:sp>
        <p:nvSpPr>
          <p:cNvPr id="482" name="Shape 482"/>
          <p:cNvSpPr/>
          <p:nvPr>
            <p:ph type="body" sz="quarter" idx="1"/>
          </p:nvPr>
        </p:nvSpPr>
        <p:spPr>
          <a:prstGeom prst="rect">
            <a:avLst/>
          </a:prstGeom>
        </p:spPr>
        <p:txBody>
          <a:bodyPr/>
          <a:lstStyle/>
          <a:p>
            <a:pPr/>
            <a:r>
              <a:t>Now those () have a purpose - they list the parameters that the function wants.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Shape 486"/>
          <p:cNvSpPr/>
          <p:nvPr>
            <p:ph type="sldImg"/>
          </p:nvPr>
        </p:nvSpPr>
        <p:spPr>
          <a:prstGeom prst="rect">
            <a:avLst/>
          </a:prstGeom>
        </p:spPr>
        <p:txBody>
          <a:bodyPr/>
          <a:lstStyle/>
          <a:p>
            <a:pPr/>
          </a:p>
        </p:txBody>
      </p:sp>
      <p:sp>
        <p:nvSpPr>
          <p:cNvPr id="487" name="Shape 487"/>
          <p:cNvSpPr/>
          <p:nvPr>
            <p:ph type="body" sz="quarter" idx="1"/>
          </p:nvPr>
        </p:nvSpPr>
        <p:spPr>
          <a:prstGeom prst="rect">
            <a:avLst/>
          </a:prstGeom>
        </p:spPr>
        <p:txBody>
          <a:bodyPr/>
          <a:lstStyle/>
          <a:p>
            <a:pPr>
              <a:defRPr sz="1400"/>
            </a:pPr>
            <a:r>
              <a:t>(Reinforce the notion of indentation, make sure the students are checking that each time they enter a line.)</a:t>
            </a:r>
          </a:p>
          <a:p>
            <a:pPr>
              <a:defRPr sz="1400"/>
            </a:pPr>
          </a:p>
          <a:p>
            <a:pPr>
              <a:defRPr sz="1400"/>
            </a:pPr>
            <a:r>
              <a:t>See how we can make our function do different things just by passing in different parameters? </a:t>
            </a:r>
          </a:p>
          <a:p>
            <a:pPr>
              <a:defRPr sz="1400"/>
            </a:pPr>
          </a:p>
          <a:p>
            <a:pPr>
              <a:defRPr sz="1400"/>
            </a:pPr>
            <a:r>
              <a:t>Maybe those () are like the doorway, and as each piece of data comes in, it gets given a name.  As long as it’s in the “room” (the function body), it has that name.</a:t>
            </a:r>
          </a:p>
          <a:p>
            <a:pPr>
              <a:defRPr sz="1400"/>
            </a:pPr>
          </a:p>
          <a:p>
            <a:pPr>
              <a:defRPr sz="1400"/>
            </a:pPr>
            <a:r>
              <a:t>What if I gave each of you a nickname while you’re in here?  Red-5, Stardust, Darth </a:t>
            </a:r>
          </a:p>
          <a:p>
            <a:pPr>
              <a:defRPr sz="1400"/>
            </a:pPr>
          </a:p>
          <a:p>
            <a:pPr>
              <a:defRPr sz="1400"/>
            </a:pPr>
            <a:r>
              <a:t>(Reinforce the difference between defining and calling a function)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Shape 495"/>
          <p:cNvSpPr/>
          <p:nvPr>
            <p:ph type="sldImg"/>
          </p:nvPr>
        </p:nvSpPr>
        <p:spPr>
          <a:prstGeom prst="rect">
            <a:avLst/>
          </a:prstGeom>
        </p:spPr>
        <p:txBody>
          <a:bodyPr/>
          <a:lstStyle/>
          <a:p>
            <a:pPr/>
          </a:p>
        </p:txBody>
      </p:sp>
      <p:sp>
        <p:nvSpPr>
          <p:cNvPr id="496" name="Shape 49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(Emphasize that the ‘myname’, and that it can be named anything as long as it matches what’s in the body of the function)</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ph type="sldImg"/>
          </p:nvPr>
        </p:nvSpPr>
        <p:spPr>
          <a:prstGeom prst="rect">
            <a:avLst/>
          </a:prstGeom>
        </p:spPr>
        <p:txBody>
          <a:bodyPr/>
          <a:lstStyle/>
          <a:p>
            <a:pPr/>
          </a:p>
        </p:txBody>
      </p:sp>
      <p:sp>
        <p:nvSpPr>
          <p:cNvPr id="502" name="Shape 502"/>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(Give the students some time to work it out for themselves, then move to Idle and demonstrate the solution for them.)</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Shape 511"/>
          <p:cNvSpPr/>
          <p:nvPr>
            <p:ph type="sldImg"/>
          </p:nvPr>
        </p:nvSpPr>
        <p:spPr>
          <a:prstGeom prst="rect">
            <a:avLst/>
          </a:prstGeom>
        </p:spPr>
        <p:txBody>
          <a:bodyPr/>
          <a:lstStyle/>
          <a:p>
            <a:pPr/>
          </a:p>
        </p:txBody>
      </p:sp>
      <p:sp>
        <p:nvSpPr>
          <p:cNvPr id="512" name="Shape 512"/>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(Give the students some time to work it out for themselves, then move to Idle and demonstrate the solution for them.)</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Shape 521"/>
          <p:cNvSpPr/>
          <p:nvPr>
            <p:ph type="sldImg"/>
          </p:nvPr>
        </p:nvSpPr>
        <p:spPr>
          <a:prstGeom prst="rect">
            <a:avLst/>
          </a:prstGeom>
        </p:spPr>
        <p:txBody>
          <a:bodyPr/>
          <a:lstStyle/>
          <a:p>
            <a:pPr/>
          </a:p>
        </p:txBody>
      </p:sp>
      <p:sp>
        <p:nvSpPr>
          <p:cNvPr id="522" name="Shape 522"/>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We’ve worked with the ‘print’ function in a few of our examples, so we know what it does - we give it a value and it shows that value in our interpreter. But all it does is display that value - the value isn’t saved.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look at our example.  We’ve defined a function called ‘double’ that takes a number and multiplies it by two.  The first time we call that function and assign its value to the variable ‘new_number’, it will return the number 24.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the next time you enter ‘new_number’, it doesn’t have that value (24) anymore - the value hasn’t been saved.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 name="Shape 527"/>
          <p:cNvSpPr/>
          <p:nvPr>
            <p:ph type="sldImg"/>
          </p:nvPr>
        </p:nvSpPr>
        <p:spPr>
          <a:prstGeom prst="rect">
            <a:avLst/>
          </a:prstGeom>
        </p:spPr>
        <p:txBody>
          <a:bodyPr/>
          <a:lstStyle/>
          <a:p>
            <a:pPr/>
          </a:p>
        </p:txBody>
      </p:sp>
      <p:sp>
        <p:nvSpPr>
          <p:cNvPr id="528" name="Shape 52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This time when you give ‘new_number’ a value from the function, it will return that value (24), and now the value is saved.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you type ‘new_number’ again, you’ll see the same value (24) until you decide to change it.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Shape 532"/>
          <p:cNvSpPr/>
          <p:nvPr>
            <p:ph type="sldImg"/>
          </p:nvPr>
        </p:nvSpPr>
        <p:spPr>
          <a:prstGeom prst="rect">
            <a:avLst/>
          </a:prstGeom>
        </p:spPr>
        <p:txBody>
          <a:bodyPr/>
          <a:lstStyle/>
          <a:p>
            <a:pPr/>
          </a:p>
        </p:txBody>
      </p:sp>
      <p:sp>
        <p:nvSpPr>
          <p:cNvPr id="533" name="Shape 533"/>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When functions return values, you can start to use more than one function on the same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sldImg"/>
          </p:nvPr>
        </p:nvSpPr>
        <p:spPr>
          <a:prstGeom prst="rect">
            <a:avLst/>
          </a:prstGeom>
        </p:spPr>
        <p:txBody>
          <a:bodyPr/>
          <a:lstStyle/>
          <a:p>
            <a:pPr/>
          </a:p>
        </p:txBody>
      </p:sp>
      <p:sp>
        <p:nvSpPr>
          <p:cNvPr id="538" name="Shape 538"/>
          <p:cNvSpPr/>
          <p:nvPr>
            <p:ph type="body" sz="quarter" idx="1"/>
          </p:nvPr>
        </p:nvSpPr>
        <p:spPr>
          <a:prstGeom prst="rect">
            <a:avLst/>
          </a:prstGeom>
        </p:spPr>
        <p:txBody>
          <a:bodyPr/>
          <a:lstStyle/>
          <a:p>
            <a:pPr/>
            <a:r>
              <a:t>PortlandAB or PortlandBA?</a:t>
            </a:r>
          </a:p>
          <a:p>
            <a:pPr/>
          </a:p>
          <a:p>
            <a:pPr/>
            <a:r>
              <a:t>Make a decision with your neighbor.</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And all of those instructions we just saw are like what we call algorithms.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word 'algorithm' is really just a fancy name for the instructions we give to computers.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They're a lot like recipes, with specific steps to follow.</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There are some differences though - algorithms usually have a lot more steps than cookie recipes.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algorithms are written using special languages - programming languages, like Python.</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hape 542"/>
          <p:cNvSpPr/>
          <p:nvPr>
            <p:ph type="sldImg"/>
          </p:nvPr>
        </p:nvSpPr>
        <p:spPr>
          <a:prstGeom prst="rect">
            <a:avLst/>
          </a:prstGeom>
        </p:spPr>
        <p:txBody>
          <a:bodyPr/>
          <a:lstStyle/>
          <a:p>
            <a:pPr/>
          </a:p>
        </p:txBody>
      </p:sp>
      <p:sp>
        <p:nvSpPr>
          <p:cNvPr id="543" name="Shape 543"/>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We’ve learned a lot about functions in Python - let’s go over some of the rules.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Shape 554"/>
          <p:cNvSpPr/>
          <p:nvPr>
            <p:ph type="sldImg"/>
          </p:nvPr>
        </p:nvSpPr>
        <p:spPr>
          <a:prstGeom prst="rect">
            <a:avLst/>
          </a:prstGeom>
        </p:spPr>
        <p:txBody>
          <a:bodyPr/>
          <a:lstStyle/>
          <a:p>
            <a:pPr/>
          </a:p>
        </p:txBody>
      </p:sp>
      <p:sp>
        <p:nvSpPr>
          <p:cNvPr id="555" name="Shape 55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Here’s another way to pass input to a function - ‘raw_input’ is a built in Python function that let’s us interact with our function in a different way.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Shape 568"/>
          <p:cNvSpPr/>
          <p:nvPr>
            <p:ph type="sldImg"/>
          </p:nvPr>
        </p:nvSpPr>
        <p:spPr>
          <a:prstGeom prst="rect">
            <a:avLst/>
          </a:prstGeom>
        </p:spPr>
        <p:txBody>
          <a:bodyPr/>
          <a:lstStyle/>
          <a:p>
            <a:pPr/>
          </a:p>
        </p:txBody>
      </p:sp>
      <p:sp>
        <p:nvSpPr>
          <p:cNvPr id="569" name="Shape 569"/>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We’ve learned about how to define some functions of our own.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Python has a lot of functions that come built in - let’s learn how to use a few of them.</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7" name="Shape 577"/>
          <p:cNvSpPr/>
          <p:nvPr>
            <p:ph type="sldImg"/>
          </p:nvPr>
        </p:nvSpPr>
        <p:spPr>
          <a:prstGeom prst="rect">
            <a:avLst/>
          </a:prstGeom>
        </p:spPr>
        <p:txBody>
          <a:bodyPr/>
          <a:lstStyle/>
          <a:p>
            <a:pPr/>
          </a:p>
        </p:txBody>
      </p:sp>
      <p:sp>
        <p:nvSpPr>
          <p:cNvPr id="578" name="Shape 57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When you ‘import’ a module, you can use all the functions inside that module.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(New term: “dot notation”)</a:t>
            </a:r>
          </a:p>
          <a:p>
            <a:pPr defTabSz="457200">
              <a:defRPr sz="1400">
                <a:latin typeface="Helvetica"/>
                <a:ea typeface="Helvetica"/>
                <a:cs typeface="Helvetica"/>
                <a:sym typeface="Helvetica"/>
              </a:defRPr>
            </a:pPr>
            <a:r>
              <a:t>(Emphasize the distinction between the module name and the function name.)</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 name="Shape 585"/>
          <p:cNvSpPr/>
          <p:nvPr>
            <p:ph type="sldImg"/>
          </p:nvPr>
        </p:nvSpPr>
        <p:spPr>
          <a:prstGeom prst="rect">
            <a:avLst/>
          </a:prstGeom>
        </p:spPr>
        <p:txBody>
          <a:bodyPr/>
          <a:lstStyle/>
          <a:p>
            <a:pPr/>
          </a:p>
        </p:txBody>
      </p:sp>
      <p:sp>
        <p:nvSpPr>
          <p:cNvPr id="586" name="Shape 58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(Talk about how many other modules can be found in the standard library.)</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0" name="Shape 590"/>
          <p:cNvSpPr/>
          <p:nvPr>
            <p:ph type="sldImg"/>
          </p:nvPr>
        </p:nvSpPr>
        <p:spPr>
          <a:prstGeom prst="rect">
            <a:avLst/>
          </a:prstGeom>
        </p:spPr>
        <p:txBody>
          <a:bodyPr/>
          <a:lstStyle/>
          <a:p>
            <a:pPr/>
          </a:p>
        </p:txBody>
      </p:sp>
      <p:sp>
        <p:nvSpPr>
          <p:cNvPr id="591" name="Shape 591"/>
          <p:cNvSpPr/>
          <p:nvPr>
            <p:ph type="body" sz="quarter" idx="1"/>
          </p:nvPr>
        </p:nvSpPr>
        <p:spPr>
          <a:prstGeom prst="rect">
            <a:avLst/>
          </a:prstGeom>
        </p:spPr>
        <p:txBody>
          <a:bodyPr/>
          <a:lstStyle>
            <a:lvl1pPr>
              <a:defRPr sz="1400"/>
            </a:lvl1pPr>
          </a:lstStyle>
          <a:p>
            <a:pPr/>
            <a:r>
              <a:t>Talk about how many other modules can be found in the standard library.</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 name="Shape 594"/>
          <p:cNvSpPr/>
          <p:nvPr>
            <p:ph type="sldImg"/>
          </p:nvPr>
        </p:nvSpPr>
        <p:spPr>
          <a:prstGeom prst="rect">
            <a:avLst/>
          </a:prstGeom>
        </p:spPr>
        <p:txBody>
          <a:bodyPr/>
          <a:lstStyle/>
          <a:p>
            <a:pPr/>
          </a:p>
        </p:txBody>
      </p:sp>
      <p:sp>
        <p:nvSpPr>
          <p:cNvPr id="595" name="Shape 59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(Go over the guessing game examples.)</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Shape 599"/>
          <p:cNvSpPr/>
          <p:nvPr>
            <p:ph type="sldImg"/>
          </p:nvPr>
        </p:nvSpPr>
        <p:spPr>
          <a:prstGeom prst="rect">
            <a:avLst/>
          </a:prstGeom>
        </p:spPr>
        <p:txBody>
          <a:bodyPr/>
          <a:lstStyle/>
          <a:p>
            <a:pPr/>
          </a:p>
        </p:txBody>
      </p:sp>
      <p:sp>
        <p:nvSpPr>
          <p:cNvPr id="600" name="Shape 60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In Idle, open a new window. Type the code, then choose Run &gt; Run Module. If Idle asks you to save, just press OK and then give the file a name like 'guess.py' and press enter.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you should be back in your interpreter - what do you see there?  Let's walk through the code and see if we can tell what it's doing.</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 name="Shape 604"/>
          <p:cNvSpPr/>
          <p:nvPr>
            <p:ph type="sldImg"/>
          </p:nvPr>
        </p:nvSpPr>
        <p:spPr>
          <a:prstGeom prst="rect">
            <a:avLst/>
          </a:prstGeom>
        </p:spPr>
        <p:txBody>
          <a:bodyPr/>
          <a:lstStyle/>
          <a:p>
            <a:pPr/>
          </a:p>
        </p:txBody>
      </p:sp>
      <p:sp>
        <p:nvSpPr>
          <p:cNvPr id="605" name="Shape 60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change our game a little bit. Open a new window, type this code, then choose Run &gt; Run Module. If Idle asks you to save, just press OK and give the file a name like 'guess2.py'.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do you see in your interpreter this time?  (Walk through the code and have the students explain what it’s doing.)</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Shape 609"/>
          <p:cNvSpPr/>
          <p:nvPr>
            <p:ph type="sldImg"/>
          </p:nvPr>
        </p:nvSpPr>
        <p:spPr>
          <a:prstGeom prst="rect">
            <a:avLst/>
          </a:prstGeom>
        </p:spPr>
        <p:txBody>
          <a:bodyPr/>
          <a:lstStyle/>
          <a:p>
            <a:pPr/>
          </a:p>
        </p:txBody>
      </p:sp>
      <p:sp>
        <p:nvSpPr>
          <p:cNvPr id="610" name="Shape 61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change our game even more. Open another new window, type this code, then choose Run &gt; Run Module. This time, give the file the name 'guess3.py'.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do you see in your interpreter this time?  (Walk through the code and have the students explain what it’s doing.)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First, let's try creating a set of instructions of our own.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Have you ever made a peanut butter and jelly sandwich before? How many steps do you think it takes?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try it out.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(Demonstration: Go through the steps of making a peanut butter and jelly sandwich.  One teacher guides the class by asking students to call out each step, and the other teacher follows the instructions exactly, acting as the ‘computer’, until the sandwich is completed.  The results are usually hilarious, and this exercise teaches the kids about how important it is to be specific.  Keep a rough count of how many steps it took - at the end, ask the students how many steps they thought it took.)</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 name="Shape 614"/>
          <p:cNvSpPr/>
          <p:nvPr>
            <p:ph type="sldImg"/>
          </p:nvPr>
        </p:nvSpPr>
        <p:spPr>
          <a:prstGeom prst="rect">
            <a:avLst/>
          </a:prstGeom>
        </p:spPr>
        <p:txBody>
          <a:bodyPr/>
          <a:lstStyle/>
          <a:p>
            <a:pPr/>
          </a:p>
        </p:txBody>
      </p:sp>
      <p:sp>
        <p:nvSpPr>
          <p:cNvPr id="615" name="Shape 61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 name="Shape 620"/>
          <p:cNvSpPr/>
          <p:nvPr>
            <p:ph type="sldImg"/>
          </p:nvPr>
        </p:nvSpPr>
        <p:spPr>
          <a:prstGeom prst="rect">
            <a:avLst/>
          </a:prstGeom>
        </p:spPr>
        <p:txBody>
          <a:bodyPr/>
          <a:lstStyle/>
          <a:p>
            <a:pPr/>
          </a:p>
        </p:txBody>
      </p:sp>
      <p:sp>
        <p:nvSpPr>
          <p:cNvPr id="621" name="Shape 621"/>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5" name="Shape 625"/>
          <p:cNvSpPr/>
          <p:nvPr>
            <p:ph type="sldImg"/>
          </p:nvPr>
        </p:nvSpPr>
        <p:spPr>
          <a:prstGeom prst="rect">
            <a:avLst/>
          </a:prstGeom>
        </p:spPr>
        <p:txBody>
          <a:bodyPr/>
          <a:lstStyle/>
          <a:p>
            <a:pPr/>
          </a:p>
        </p:txBody>
      </p:sp>
      <p:sp>
        <p:nvSpPr>
          <p:cNvPr id="626" name="Shape 62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Shape 630"/>
          <p:cNvSpPr/>
          <p:nvPr>
            <p:ph type="sldImg"/>
          </p:nvPr>
        </p:nvSpPr>
        <p:spPr>
          <a:prstGeom prst="rect">
            <a:avLst/>
          </a:prstGeom>
        </p:spPr>
        <p:txBody>
          <a:bodyPr/>
          <a:lstStyle/>
          <a:p>
            <a:pPr/>
          </a:p>
        </p:txBody>
      </p:sp>
      <p:sp>
        <p:nvSpPr>
          <p:cNvPr id="631" name="Shape 63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(Optional - if you have extra time to use up, send the kids here to take a quiz and test their new programming knowledge:  </a:t>
            </a:r>
            <a:r>
              <a:rPr u="sng">
                <a:hlinkClick r:id="rId3" invalidUrl="" action="" tgtFrame="" tooltip="" history="1" highlightClick="0" endSnd="0"/>
              </a:rPr>
              <a:t>http://tinyurl.com/yc-quiz</a:t>
            </a:r>
            <a:r>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 name="Shape 634"/>
          <p:cNvSpPr/>
          <p:nvPr>
            <p:ph type="sldImg"/>
          </p:nvPr>
        </p:nvSpPr>
        <p:spPr>
          <a:prstGeom prst="rect">
            <a:avLst/>
          </a:prstGeom>
        </p:spPr>
        <p:txBody>
          <a:bodyPr/>
          <a:lstStyle/>
          <a:p>
            <a:pPr/>
          </a:p>
        </p:txBody>
      </p:sp>
      <p:sp>
        <p:nvSpPr>
          <p:cNvPr id="635" name="Shape 63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Now that you’ve learned the basics of Python, and even written a few programs of your own, what new programs would you like to write?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(Use this slide to open up some discussion at the end of the class, especially if you have extra time to fill.)</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9" name="Shape 639"/>
          <p:cNvSpPr/>
          <p:nvPr>
            <p:ph type="sldImg"/>
          </p:nvPr>
        </p:nvSpPr>
        <p:spPr>
          <a:prstGeom prst="rect">
            <a:avLst/>
          </a:prstGeom>
        </p:spPr>
        <p:txBody>
          <a:bodyPr/>
          <a:lstStyle/>
          <a:p>
            <a:pPr/>
          </a:p>
        </p:txBody>
      </p:sp>
      <p:sp>
        <p:nvSpPr>
          <p:cNvPr id="640" name="Shape 640"/>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4" name="Shape 644"/>
          <p:cNvSpPr/>
          <p:nvPr>
            <p:ph type="sldImg"/>
          </p:nvPr>
        </p:nvSpPr>
        <p:spPr>
          <a:prstGeom prst="rect">
            <a:avLst/>
          </a:prstGeom>
        </p:spPr>
        <p:txBody>
          <a:bodyPr/>
          <a:lstStyle/>
          <a:p>
            <a:pPr/>
          </a:p>
        </p:txBody>
      </p:sp>
      <p:sp>
        <p:nvSpPr>
          <p:cNvPr id="645" name="Shape 64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 name="Shape 649"/>
          <p:cNvSpPr/>
          <p:nvPr>
            <p:ph type="sldImg"/>
          </p:nvPr>
        </p:nvSpPr>
        <p:spPr>
          <a:prstGeom prst="rect">
            <a:avLst/>
          </a:prstGeom>
        </p:spPr>
        <p:txBody>
          <a:bodyPr/>
          <a:lstStyle/>
          <a:p>
            <a:pPr/>
          </a:p>
        </p:txBody>
      </p:sp>
      <p:sp>
        <p:nvSpPr>
          <p:cNvPr id="650" name="Shape 650"/>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4" name="Shape 654"/>
          <p:cNvSpPr/>
          <p:nvPr>
            <p:ph type="sldImg"/>
          </p:nvPr>
        </p:nvSpPr>
        <p:spPr>
          <a:prstGeom prst="rect">
            <a:avLst/>
          </a:prstGeom>
        </p:spPr>
        <p:txBody>
          <a:bodyPr/>
          <a:lstStyle/>
          <a:p>
            <a:pPr/>
          </a:p>
        </p:txBody>
      </p:sp>
      <p:sp>
        <p:nvSpPr>
          <p:cNvPr id="655" name="Shape 65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Shape 663"/>
          <p:cNvSpPr/>
          <p:nvPr>
            <p:ph type="sldImg"/>
          </p:nvPr>
        </p:nvSpPr>
        <p:spPr>
          <a:prstGeom prst="rect">
            <a:avLst/>
          </a:prstGeom>
        </p:spPr>
        <p:txBody>
          <a:bodyPr/>
          <a:lstStyle/>
          <a:p>
            <a:pPr/>
          </a:p>
        </p:txBody>
      </p:sp>
      <p:sp>
        <p:nvSpPr>
          <p:cNvPr id="664" name="Shape 66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And now it’s time to start writing some instructions for computers.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There are many languages that we use to talk to computers, but the one we’re going to learn about today is called Python.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(Have the students open Idle at this point.  Let them know that what they’re seeing is sometimes called a shell or interpreter.  Introduce the term prompt.)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Idle is a program that's also a programming environment. This is where we're going to write our Python code.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It works a lot like a program called a terminal, something you might use to log in to a server. We'll see what that looks like a little later 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For now, let's talk about some things you might notice here: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    At the very top you'll see the word 'Python' followed by some numbers. Those numbers mean the version of Python that you have installed on your computer. Yours might be a little different than mine, but as long as it starts with a 2 or 3, you should be okay.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    The other important thing is the three arrows at the bottom. You might see a flashing cursor next to the arrows, but you might not.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    We call this a 'prompt', and this is where we're going to type our code.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Idle is also what we call an INTERPRETER. Now in real life we know what an interpreter is - it's a person that translates from one language to another. Well in the computer world, we need a program like Idle to translate our Python code into another language that the computer can understand.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when we type something at the prompt and hit Enter, Idle is</a:t>
            </a:r>
          </a:p>
          <a:p>
            <a:pPr defTabSz="457200">
              <a:defRPr sz="1400">
                <a:latin typeface="Helvetica"/>
                <a:ea typeface="Helvetica"/>
                <a:cs typeface="Helvetica"/>
                <a:sym typeface="Helvetica"/>
              </a:defRPr>
            </a:pPr>
            <a:r>
              <a:t>- translating what we've typed</a:t>
            </a:r>
          </a:p>
          <a:p>
            <a:pPr defTabSz="457200">
              <a:defRPr sz="1400">
                <a:latin typeface="Helvetica"/>
                <a:ea typeface="Helvetica"/>
                <a:cs typeface="Helvetica"/>
                <a:sym typeface="Helvetica"/>
              </a:defRPr>
            </a:pPr>
            <a:r>
              <a:t>- talking to the computer</a:t>
            </a:r>
          </a:p>
          <a:p>
            <a:pPr defTabSz="457200">
              <a:defRPr sz="1400">
                <a:latin typeface="Helvetica"/>
                <a:ea typeface="Helvetica"/>
                <a:cs typeface="Helvetica"/>
                <a:sym typeface="Helvetica"/>
              </a:defRPr>
            </a:pPr>
            <a:r>
              <a:t>- then getting an answer from the computer and sending it back to us in a language that WE can understand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Finally! Let's get started with some very simple math.</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type these expressions one at a time. After each one, hit the Enter key and see what happens.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We're using some symbols you probably already know - the plus and minus signs. In the programming world, we call these symbols "operators".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By the way, you have just started writing Python.</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Title Text"/>
          <p:cNvSpPr/>
          <p:nvPr>
            <p:ph type="title"/>
          </p:nvPr>
        </p:nvSpPr>
        <p:spPr>
          <a:xfrm>
            <a:off x="215900" y="3022600"/>
            <a:ext cx="12560300" cy="1905000"/>
          </a:xfrm>
          <a:prstGeom prst="rect">
            <a:avLst/>
          </a:prstGeom>
          <a:solidFill>
            <a:srgbClr val="85C92E"/>
          </a:solidFill>
        </p:spPr>
        <p:txBody>
          <a:bodyPr anchor="b"/>
          <a:lstStyle>
            <a:lvl1pPr>
              <a:defRPr sz="9000">
                <a:solidFill>
                  <a:srgbClr val="FFFFFF"/>
                </a:solidFill>
              </a:defRPr>
            </a:lvl1pPr>
          </a:lstStyle>
          <a:p>
            <a:pPr/>
            <a:r>
              <a:t>Title Text</a:t>
            </a:r>
          </a:p>
        </p:txBody>
      </p:sp>
      <p:sp>
        <p:nvSpPr>
          <p:cNvPr id="13" name="Body Level One…"/>
          <p:cNvSpPr/>
          <p:nvPr>
            <p:ph type="body" sz="quarter" idx="1"/>
          </p:nvPr>
        </p:nvSpPr>
        <p:spPr>
          <a:xfrm>
            <a:off x="215900" y="4914900"/>
            <a:ext cx="12560300" cy="889000"/>
          </a:xfrm>
          <a:prstGeom prst="rect">
            <a:avLst/>
          </a:prstGeom>
          <a:solidFill>
            <a:srgbClr val="85C92E"/>
          </a:solidFill>
        </p:spPr>
        <p:txBody>
          <a:bodyPr anchor="t"/>
          <a:lstStyle>
            <a:lvl1pPr marL="0" indent="0" algn="ctr">
              <a:spcBef>
                <a:spcPts val="0"/>
              </a:spcBef>
              <a:buClrTx/>
              <a:buSzTx/>
              <a:buNone/>
              <a:defRPr>
                <a:solidFill>
                  <a:srgbClr val="FFFFFF"/>
                </a:solidFill>
                <a:latin typeface="+mn-lt"/>
                <a:ea typeface="+mn-ea"/>
                <a:cs typeface="+mn-cs"/>
                <a:sym typeface="Futura"/>
              </a:defRPr>
            </a:lvl1pPr>
            <a:lvl2pPr marL="0" indent="0" algn="ctr">
              <a:spcBef>
                <a:spcPts val="0"/>
              </a:spcBef>
              <a:buClrTx/>
              <a:buSzTx/>
              <a:buNone/>
              <a:defRPr>
                <a:solidFill>
                  <a:srgbClr val="FFFFFF"/>
                </a:solidFill>
                <a:latin typeface="+mn-lt"/>
                <a:ea typeface="+mn-ea"/>
                <a:cs typeface="+mn-cs"/>
                <a:sym typeface="Futura"/>
              </a:defRPr>
            </a:lvl2pPr>
            <a:lvl3pPr marL="0" indent="0" algn="ctr">
              <a:spcBef>
                <a:spcPts val="0"/>
              </a:spcBef>
              <a:buClrTx/>
              <a:buSzTx/>
              <a:buNone/>
              <a:defRPr>
                <a:solidFill>
                  <a:srgbClr val="FFFFFF"/>
                </a:solidFill>
                <a:latin typeface="+mn-lt"/>
                <a:ea typeface="+mn-ea"/>
                <a:cs typeface="+mn-cs"/>
                <a:sym typeface="Futura"/>
              </a:defRPr>
            </a:lvl3pPr>
            <a:lvl4pPr marL="0" indent="0" algn="ctr">
              <a:spcBef>
                <a:spcPts val="0"/>
              </a:spcBef>
              <a:buClrTx/>
              <a:buSzTx/>
              <a:buNone/>
              <a:defRPr>
                <a:solidFill>
                  <a:srgbClr val="FFFFFF"/>
                </a:solidFill>
                <a:latin typeface="+mn-lt"/>
                <a:ea typeface="+mn-ea"/>
                <a:cs typeface="+mn-cs"/>
                <a:sym typeface="Futura"/>
              </a:defRPr>
            </a:lvl4pPr>
            <a:lvl5pPr marL="0" indent="0" algn="ctr">
              <a:spcBef>
                <a:spcPts val="0"/>
              </a:spcBef>
              <a:buClrTx/>
              <a:buSzTx/>
              <a:buNone/>
              <a:defRPr>
                <a:solidFill>
                  <a:srgbClr val="FFFFFF"/>
                </a:solidFill>
                <a:latin typeface="+mn-lt"/>
                <a:ea typeface="+mn-ea"/>
                <a:cs typeface="+mn-cs"/>
                <a:sym typeface="Futura"/>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90" name="Image"/>
          <p:cNvSpPr/>
          <p:nvPr>
            <p:ph type="pic" idx="13"/>
          </p:nvPr>
        </p:nvSpPr>
        <p:spPr>
          <a:xfrm>
            <a:off x="7213600" y="247650"/>
            <a:ext cx="5562600" cy="9271000"/>
          </a:xfrm>
          <a:prstGeom prst="rect">
            <a:avLst/>
          </a:prstGeom>
        </p:spPr>
        <p:txBody>
          <a:bodyPr lIns="91439" tIns="45719" rIns="91439" bIns="45719" anchor="t"/>
          <a:lstStyle/>
          <a:p>
            <a:pPr/>
          </a:p>
        </p:txBody>
      </p:sp>
      <p:sp>
        <p:nvSpPr>
          <p:cNvPr id="91" name="Title Text"/>
          <p:cNvSpPr/>
          <p:nvPr>
            <p:ph type="title"/>
          </p:nvPr>
        </p:nvSpPr>
        <p:spPr>
          <a:xfrm>
            <a:off x="635000" y="1981200"/>
            <a:ext cx="5867400" cy="2730500"/>
          </a:xfrm>
          <a:prstGeom prst="rect">
            <a:avLst/>
          </a:prstGeom>
        </p:spPr>
        <p:txBody>
          <a:bodyPr anchor="b"/>
          <a:lstStyle>
            <a:lvl1pPr>
              <a:defRPr>
                <a:solidFill>
                  <a:srgbClr val="85C92E"/>
                </a:solidFill>
              </a:defRPr>
            </a:lvl1pPr>
          </a:lstStyle>
          <a:p>
            <a:pPr/>
            <a:r>
              <a:t>Title Text</a:t>
            </a:r>
          </a:p>
        </p:txBody>
      </p:sp>
      <p:sp>
        <p:nvSpPr>
          <p:cNvPr id="92" name="Body Level One…"/>
          <p:cNvSpPr/>
          <p:nvPr>
            <p:ph type="body" sz="quarter" idx="1"/>
          </p:nvPr>
        </p:nvSpPr>
        <p:spPr>
          <a:xfrm>
            <a:off x="635000" y="4838700"/>
            <a:ext cx="5867400" cy="2921000"/>
          </a:xfrm>
          <a:prstGeom prst="rect">
            <a:avLst/>
          </a:prstGeom>
        </p:spPr>
        <p:txBody>
          <a:bodyPr anchor="t"/>
          <a:lstStyle>
            <a:lvl1pPr marL="0" indent="0" algn="ctr">
              <a:spcBef>
                <a:spcPts val="0"/>
              </a:spcBef>
              <a:buClrTx/>
              <a:buSzTx/>
              <a:buNone/>
              <a:defRPr sz="3600"/>
            </a:lvl1pPr>
            <a:lvl2pPr marL="0" indent="0" algn="ctr">
              <a:spcBef>
                <a:spcPts val="0"/>
              </a:spcBef>
              <a:buClrTx/>
              <a:buSzTx/>
              <a:buNone/>
              <a:defRPr sz="3600"/>
            </a:lvl2pPr>
            <a:lvl3pPr marL="0" indent="0" algn="ctr">
              <a:spcBef>
                <a:spcPts val="0"/>
              </a:spcBef>
              <a:buClrTx/>
              <a:buSzTx/>
              <a:buNone/>
              <a:defRPr sz="3600"/>
            </a:lvl3pPr>
            <a:lvl4pPr marL="0" indent="0" algn="ctr">
              <a:spcBef>
                <a:spcPts val="0"/>
              </a:spcBef>
              <a:buClrTx/>
              <a:buSzTx/>
              <a:buNone/>
              <a:defRPr sz="3600"/>
            </a:lvl4pPr>
            <a:lvl5pPr marL="0" indent="0" algn="ctr">
              <a:spcBef>
                <a:spcPts val="0"/>
              </a:spcBef>
              <a:buClrTx/>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100" name="Image"/>
          <p:cNvSpPr/>
          <p:nvPr>
            <p:ph type="pic" sz="half" idx="13"/>
          </p:nvPr>
        </p:nvSpPr>
        <p:spPr>
          <a:xfrm>
            <a:off x="7213600" y="2152650"/>
            <a:ext cx="5562600" cy="7366000"/>
          </a:xfrm>
          <a:prstGeom prst="rect">
            <a:avLst/>
          </a:prstGeom>
        </p:spPr>
        <p:txBody>
          <a:bodyPr lIns="91439" tIns="45719" rIns="91439" bIns="45719" anchor="t"/>
          <a:lstStyle/>
          <a:p>
            <a:pPr/>
          </a:p>
        </p:txBody>
      </p:sp>
      <p:sp>
        <p:nvSpPr>
          <p:cNvPr id="101"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102" name="Body Level One…"/>
          <p:cNvSpPr/>
          <p:nvPr>
            <p:ph type="body" sz="half" idx="1"/>
          </p:nvPr>
        </p:nvSpPr>
        <p:spPr>
          <a:xfrm>
            <a:off x="1270000" y="2286000"/>
            <a:ext cx="5041900" cy="6654800"/>
          </a:xfrm>
          <a:prstGeom prst="rect">
            <a:avLst/>
          </a:prstGeom>
        </p:spPr>
        <p:txBody>
          <a:bodyPr/>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Left">
    <p:spTree>
      <p:nvGrpSpPr>
        <p:cNvPr id="1" name=""/>
        <p:cNvGrpSpPr/>
        <p:nvPr/>
      </p:nvGrpSpPr>
      <p:grpSpPr>
        <a:xfrm>
          <a:off x="0" y="0"/>
          <a:ext cx="0" cy="0"/>
          <a:chOff x="0" y="0"/>
          <a:chExt cx="0" cy="0"/>
        </a:xfrm>
      </p:grpSpPr>
      <p:sp>
        <p:nvSpPr>
          <p:cNvPr id="110"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111" name="Body Level One…"/>
          <p:cNvSpPr/>
          <p:nvPr>
            <p:ph type="body" sz="half" idx="1"/>
          </p:nvPr>
        </p:nvSpPr>
        <p:spPr>
          <a:xfrm>
            <a:off x="1270000" y="2286000"/>
            <a:ext cx="5041900" cy="6654800"/>
          </a:xfrm>
          <a:prstGeom prst="rect">
            <a:avLst/>
          </a:prstGeom>
        </p:spPr>
        <p:txBody>
          <a:bodyPr/>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Right">
    <p:spTree>
      <p:nvGrpSpPr>
        <p:cNvPr id="1" name=""/>
        <p:cNvGrpSpPr/>
        <p:nvPr/>
      </p:nvGrpSpPr>
      <p:grpSpPr>
        <a:xfrm>
          <a:off x="0" y="0"/>
          <a:ext cx="0" cy="0"/>
          <a:chOff x="0" y="0"/>
          <a:chExt cx="0" cy="0"/>
        </a:xfrm>
      </p:grpSpPr>
      <p:sp>
        <p:nvSpPr>
          <p:cNvPr id="119"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120" name="Body Level One…"/>
          <p:cNvSpPr/>
          <p:nvPr>
            <p:ph type="body" sz="half" idx="1"/>
          </p:nvPr>
        </p:nvSpPr>
        <p:spPr>
          <a:xfrm>
            <a:off x="7772400" y="2286000"/>
            <a:ext cx="3962400" cy="6654800"/>
          </a:xfrm>
          <a:prstGeom prst="rect">
            <a:avLst/>
          </a:prstGeom>
        </p:spPr>
        <p:txBody>
          <a:bodyPr/>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128" name="Title Text"/>
          <p:cNvSpPr/>
          <p:nvPr>
            <p:ph type="title"/>
          </p:nvPr>
        </p:nvSpPr>
        <p:spPr>
          <a:xfrm>
            <a:off x="1270000" y="254000"/>
            <a:ext cx="10464800" cy="2438400"/>
          </a:xfrm>
          <a:prstGeom prst="rect">
            <a:avLst/>
          </a:prstGeom>
        </p:spPr>
        <p:txBody>
          <a:bodyPr/>
          <a:lstStyle>
            <a:lvl1pPr>
              <a:defRPr sz="8400">
                <a:solidFill>
                  <a:srgbClr val="000000"/>
                </a:solidFill>
                <a:latin typeface="+mj-lt"/>
                <a:ea typeface="+mj-ea"/>
                <a:cs typeface="+mj-cs"/>
                <a:sym typeface="Gill Sans"/>
              </a:defRPr>
            </a:lvl1pPr>
          </a:lstStyle>
          <a:p>
            <a:pPr/>
            <a:r>
              <a:t>Title Text</a:t>
            </a:r>
          </a:p>
        </p:txBody>
      </p:sp>
      <p:sp>
        <p:nvSpPr>
          <p:cNvPr id="129" name="Body Level One…"/>
          <p:cNvSpPr/>
          <p:nvPr>
            <p:ph type="body" idx="1"/>
          </p:nvPr>
        </p:nvSpPr>
        <p:spPr>
          <a:xfrm>
            <a:off x="1270000" y="2768600"/>
            <a:ext cx="10464800" cy="5715000"/>
          </a:xfrm>
          <a:prstGeom prst="rect">
            <a:avLst/>
          </a:prstGeom>
        </p:spPr>
        <p:txBody>
          <a:bodyPr/>
          <a:lstStyle>
            <a:lvl1pPr marL="889000" indent="-571500">
              <a:spcBef>
                <a:spcPts val="2400"/>
              </a:spcBef>
              <a:buClrTx/>
              <a:buSzPct val="171000"/>
              <a:defRPr>
                <a:solidFill>
                  <a:srgbClr val="000000"/>
                </a:solidFill>
                <a:latin typeface="+mj-lt"/>
                <a:ea typeface="+mj-ea"/>
                <a:cs typeface="+mj-cs"/>
                <a:sym typeface="Gill Sans"/>
              </a:defRPr>
            </a:lvl1pPr>
            <a:lvl2pPr marL="1333500" indent="-571500">
              <a:spcBef>
                <a:spcPts val="2400"/>
              </a:spcBef>
              <a:buClrTx/>
              <a:buSzPct val="171000"/>
              <a:defRPr>
                <a:solidFill>
                  <a:srgbClr val="000000"/>
                </a:solidFill>
                <a:latin typeface="+mj-lt"/>
                <a:ea typeface="+mj-ea"/>
                <a:cs typeface="+mj-cs"/>
                <a:sym typeface="Gill Sans"/>
              </a:defRPr>
            </a:lvl2pPr>
            <a:lvl3pPr marL="1778000" indent="-571500">
              <a:spcBef>
                <a:spcPts val="2400"/>
              </a:spcBef>
              <a:buClrTx/>
              <a:buSzPct val="171000"/>
              <a:defRPr>
                <a:solidFill>
                  <a:srgbClr val="000000"/>
                </a:solidFill>
                <a:latin typeface="+mj-lt"/>
                <a:ea typeface="+mj-ea"/>
                <a:cs typeface="+mj-cs"/>
                <a:sym typeface="Gill Sans"/>
              </a:defRPr>
            </a:lvl3pPr>
            <a:lvl4pPr marL="2222500" indent="-571500">
              <a:spcBef>
                <a:spcPts val="2400"/>
              </a:spcBef>
              <a:buClrTx/>
              <a:buSzPct val="171000"/>
              <a:defRPr>
                <a:solidFill>
                  <a:srgbClr val="000000"/>
                </a:solidFill>
                <a:latin typeface="+mj-lt"/>
                <a:ea typeface="+mj-ea"/>
                <a:cs typeface="+mj-cs"/>
                <a:sym typeface="Gill Sans"/>
              </a:defRPr>
            </a:lvl4pPr>
            <a:lvl5pPr marL="2667000" indent="-571500">
              <a:spcBef>
                <a:spcPts val="2400"/>
              </a:spcBef>
              <a:buClrTx/>
              <a:buSzPct val="171000"/>
              <a:defRPr>
                <a:solidFill>
                  <a:srgbClr val="000000"/>
                </a:solidFill>
                <a:latin typeface="+mj-lt"/>
                <a:ea typeface="+mj-ea"/>
                <a:cs typeface="+mj-c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30" name="Slide Number"/>
          <p:cNvSpPr/>
          <p:nvPr>
            <p:ph type="sldNum" sz="quarter" idx="2"/>
          </p:nvPr>
        </p:nvSpPr>
        <p:spPr>
          <a:xfrm>
            <a:off x="6324600" y="9258300"/>
            <a:ext cx="342900" cy="368300"/>
          </a:xfrm>
          <a:prstGeom prst="rect">
            <a:avLst/>
          </a:prstGeom>
        </p:spPr>
        <p:txBody>
          <a:bodyPr/>
          <a:lstStyle>
            <a:lvl1pPr>
              <a:defRPr>
                <a:latin typeface="+mj-lt"/>
                <a:ea typeface="+mj-ea"/>
                <a:cs typeface="+mj-c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ullets - Alternate">
    <p:spTree>
      <p:nvGrpSpPr>
        <p:cNvPr id="1" name=""/>
        <p:cNvGrpSpPr/>
        <p:nvPr/>
      </p:nvGrpSpPr>
      <p:grpSpPr>
        <a:xfrm>
          <a:off x="0" y="0"/>
          <a:ext cx="0" cy="0"/>
          <a:chOff x="0" y="0"/>
          <a:chExt cx="0" cy="0"/>
        </a:xfrm>
      </p:grpSpPr>
      <p:sp>
        <p:nvSpPr>
          <p:cNvPr id="137" name="Rectangle"/>
          <p:cNvSpPr/>
          <p:nvPr/>
        </p:nvSpPr>
        <p:spPr>
          <a:xfrm>
            <a:off x="11861800" y="215900"/>
            <a:ext cx="1041400" cy="9321800"/>
          </a:xfrm>
          <a:prstGeom prst="rect">
            <a:avLst/>
          </a:prstGeom>
          <a:solidFill>
            <a:srgbClr val="F29031">
              <a:alpha val="97000"/>
            </a:srgbClr>
          </a:solidFill>
          <a:ln w="25400">
            <a:miter lim="400000"/>
          </a:ln>
        </p:spPr>
        <p:txBody>
          <a:bodyPr lIns="0" tIns="0" rIns="0" bIns="0" anchor="ctr"/>
          <a:lstStyle/>
          <a:p>
            <a:pPr>
              <a:defRPr sz="4000">
                <a:solidFill>
                  <a:srgbClr val="FFFFFF"/>
                </a:solidFill>
              </a:defRPr>
            </a:pPr>
          </a:p>
        </p:txBody>
      </p:sp>
      <p:sp>
        <p:nvSpPr>
          <p:cNvPr id="138"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21"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22" name="Body Level One…"/>
          <p:cNvSpPr/>
          <p:nvPr>
            <p:ph type="body" idx="1"/>
          </p:nvPr>
        </p:nvSpPr>
        <p:spPr>
          <a:xfrm>
            <a:off x="1270000" y="2286000"/>
            <a:ext cx="10464800" cy="6654800"/>
          </a:xfrm>
          <a:prstGeom prst="rect">
            <a:avLst/>
          </a:prstGeom>
        </p:spPr>
        <p:txBody>
          <a:bodyPr/>
          <a:lstStyle>
            <a:lvl1pPr>
              <a:spcBef>
                <a:spcPts val="2400"/>
              </a:spcBef>
              <a:buClr>
                <a:srgbClr val="8665E9"/>
              </a:buClr>
            </a:lvl1pPr>
            <a:lvl2pPr>
              <a:spcBef>
                <a:spcPts val="2400"/>
              </a:spcBef>
              <a:buClr>
                <a:srgbClr val="8665E9"/>
              </a:buClr>
            </a:lvl2pPr>
            <a:lvl3pPr>
              <a:spcBef>
                <a:spcPts val="2400"/>
              </a:spcBef>
              <a:buClr>
                <a:srgbClr val="8665E9"/>
              </a:buClr>
            </a:lvl3pPr>
            <a:lvl4pPr>
              <a:spcBef>
                <a:spcPts val="2400"/>
              </a:spcBef>
              <a:buClr>
                <a:srgbClr val="8665E9"/>
              </a:buClr>
            </a:lvl4pPr>
            <a:lvl5pPr>
              <a:spcBef>
                <a:spcPts val="2400"/>
              </a:spcBef>
              <a:buClr>
                <a:srgbClr val="8665E9"/>
              </a:buCl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2 Column">
    <p:spTree>
      <p:nvGrpSpPr>
        <p:cNvPr id="1" name=""/>
        <p:cNvGrpSpPr/>
        <p:nvPr/>
      </p:nvGrpSpPr>
      <p:grpSpPr>
        <a:xfrm>
          <a:off x="0" y="0"/>
          <a:ext cx="0" cy="0"/>
          <a:chOff x="0" y="0"/>
          <a:chExt cx="0" cy="0"/>
        </a:xfrm>
      </p:grpSpPr>
      <p:sp>
        <p:nvSpPr>
          <p:cNvPr id="30"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31" name="Body Level One…"/>
          <p:cNvSpPr/>
          <p:nvPr>
            <p:ph type="body" idx="1"/>
          </p:nvPr>
        </p:nvSpPr>
        <p:spPr>
          <a:xfrm>
            <a:off x="1270000" y="2286000"/>
            <a:ext cx="10464800" cy="6654800"/>
          </a:xfrm>
          <a:prstGeom prst="rect">
            <a:avLst/>
          </a:prstGeom>
        </p:spPr>
        <p:txBody>
          <a:bodyPr numCol="2" spcCol="523240" anchor="t"/>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9" name="Body Level One…"/>
          <p:cNvSpPr/>
          <p:nvPr>
            <p:ph type="body" idx="1"/>
          </p:nvPr>
        </p:nvSpPr>
        <p:spPr>
          <a:prstGeom prst="rect">
            <a:avLst/>
          </a:prstGeom>
        </p:spPr>
        <p:txBody>
          <a:bodyPr/>
          <a:lstStyle>
            <a:lvl1pPr>
              <a:buClr>
                <a:srgbClr val="8665E9"/>
              </a:buClr>
            </a:lvl1pPr>
            <a:lvl2pPr>
              <a:buClr>
                <a:srgbClr val="8665E9"/>
              </a:buClr>
            </a:lvl2pPr>
            <a:lvl3pPr>
              <a:buClr>
                <a:srgbClr val="8665E9"/>
              </a:buClr>
            </a:lvl3pPr>
            <a:lvl4pPr>
              <a:buClr>
                <a:srgbClr val="8665E9"/>
              </a:buClr>
            </a:lvl4pPr>
            <a:lvl5pPr>
              <a:buClr>
                <a:srgbClr val="8665E9"/>
              </a:buCl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Bullets - Alternate">
    <p:spTree>
      <p:nvGrpSpPr>
        <p:cNvPr id="1" name=""/>
        <p:cNvGrpSpPr/>
        <p:nvPr/>
      </p:nvGrpSpPr>
      <p:grpSpPr>
        <a:xfrm>
          <a:off x="0" y="0"/>
          <a:ext cx="0" cy="0"/>
          <a:chOff x="0" y="0"/>
          <a:chExt cx="0" cy="0"/>
        </a:xfrm>
      </p:grpSpPr>
      <p:sp>
        <p:nvSpPr>
          <p:cNvPr id="4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5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62"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6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70" name="Title Text"/>
          <p:cNvSpPr/>
          <p:nvPr>
            <p:ph type="title"/>
          </p:nvPr>
        </p:nvSpPr>
        <p:spPr>
          <a:xfrm>
            <a:off x="215900" y="3924300"/>
            <a:ext cx="12560300" cy="1905000"/>
          </a:xfrm>
          <a:prstGeom prst="rect">
            <a:avLst/>
          </a:prstGeom>
          <a:solidFill>
            <a:srgbClr val="E4589C"/>
          </a:solidFill>
        </p:spPr>
        <p:txBody>
          <a:bodyPr/>
          <a:lstStyle>
            <a:lvl1pPr>
              <a:defRPr>
                <a:solidFill>
                  <a:srgbClr val="FFFFFF"/>
                </a:solidFill>
              </a:defRPr>
            </a:lvl1pPr>
          </a:lstStyle>
          <a:p>
            <a:pPr/>
            <a:r>
              <a:t>Title Text</a:t>
            </a:r>
          </a:p>
        </p:txBody>
      </p:sp>
      <p:sp>
        <p:nvSpPr>
          <p:cNvPr id="7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grpSp>
        <p:nvGrpSpPr>
          <p:cNvPr id="80" name="Group"/>
          <p:cNvGrpSpPr/>
          <p:nvPr/>
        </p:nvGrpSpPr>
        <p:grpSpPr>
          <a:xfrm>
            <a:off x="10261600" y="241300"/>
            <a:ext cx="2514600" cy="9283700"/>
            <a:chOff x="0" y="0"/>
            <a:chExt cx="2514600" cy="9283700"/>
          </a:xfrm>
        </p:grpSpPr>
        <p:sp>
          <p:nvSpPr>
            <p:cNvPr id="78" name="Rectangle"/>
            <p:cNvSpPr/>
            <p:nvPr/>
          </p:nvSpPr>
          <p:spPr>
            <a:xfrm>
              <a:off x="0" y="2489200"/>
              <a:ext cx="2514600" cy="6794500"/>
            </a:xfrm>
            <a:prstGeom prst="rect">
              <a:avLst/>
            </a:prstGeom>
            <a:solidFill>
              <a:srgbClr val="F2C100">
                <a:alpha val="8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4300">
                  <a:solidFill>
                    <a:srgbClr val="FFFFFF"/>
                  </a:solidFill>
                  <a:latin typeface="+mn-lt"/>
                  <a:ea typeface="+mn-ea"/>
                  <a:cs typeface="+mn-cs"/>
                  <a:sym typeface="Futura"/>
                </a:defRPr>
              </a:lvl1pPr>
            </a:lstStyle>
            <a:p>
              <a:pPr/>
              <a:r>
                <a:t> </a:t>
              </a:r>
            </a:p>
          </p:txBody>
        </p:sp>
        <p:sp>
          <p:nvSpPr>
            <p:cNvPr id="79" name="Rectangle"/>
            <p:cNvSpPr/>
            <p:nvPr/>
          </p:nvSpPr>
          <p:spPr>
            <a:xfrm>
              <a:off x="0" y="0"/>
              <a:ext cx="2514600" cy="2501900"/>
            </a:xfrm>
            <a:prstGeom prst="rect">
              <a:avLst/>
            </a:prstGeom>
            <a:solidFill>
              <a:srgbClr val="5898CF"/>
            </a:solidFill>
            <a:ln w="12700" cap="flat">
              <a:noFill/>
              <a:miter lim="400000"/>
            </a:ln>
            <a:effectLst/>
          </p:spPr>
          <p:txBody>
            <a:bodyPr wrap="square" lIns="50800" tIns="50800" rIns="50800" bIns="50800" numCol="1" anchor="ctr">
              <a:noAutofit/>
            </a:bodyPr>
            <a:lstStyle/>
            <a:p>
              <a:pPr>
                <a:defRPr sz="4300">
                  <a:solidFill>
                    <a:srgbClr val="FFFFFF"/>
                  </a:solidFill>
                  <a:latin typeface="+mn-lt"/>
                  <a:ea typeface="+mn-ea"/>
                  <a:cs typeface="+mn-cs"/>
                  <a:sym typeface="Futura"/>
                </a:defRPr>
              </a:pPr>
            </a:p>
          </p:txBody>
        </p:sp>
      </p:grpSp>
      <p:sp>
        <p:nvSpPr>
          <p:cNvPr id="81" name="Image"/>
          <p:cNvSpPr/>
          <p:nvPr>
            <p:ph type="pic" idx="13"/>
          </p:nvPr>
        </p:nvSpPr>
        <p:spPr>
          <a:xfrm>
            <a:off x="228600" y="2743200"/>
            <a:ext cx="10033000" cy="6781800"/>
          </a:xfrm>
          <a:prstGeom prst="rect">
            <a:avLst/>
          </a:prstGeom>
        </p:spPr>
        <p:txBody>
          <a:bodyPr lIns="91439" tIns="45719" rIns="91439" bIns="45719" anchor="t"/>
          <a:lstStyle/>
          <a:p>
            <a:pPr/>
          </a:p>
        </p:txBody>
      </p:sp>
      <p:sp>
        <p:nvSpPr>
          <p:cNvPr id="82" name="Title Text"/>
          <p:cNvSpPr/>
          <p:nvPr>
            <p:ph type="title"/>
          </p:nvPr>
        </p:nvSpPr>
        <p:spPr>
          <a:xfrm>
            <a:off x="228600" y="241300"/>
            <a:ext cx="10033000" cy="2501900"/>
          </a:xfrm>
          <a:prstGeom prst="rect">
            <a:avLst/>
          </a:prstGeom>
          <a:solidFill>
            <a:srgbClr val="85C92E"/>
          </a:solidFill>
        </p:spPr>
        <p:txBody>
          <a:bodyPr/>
          <a:lstStyle>
            <a:lvl1pPr algn="l">
              <a:defRPr sz="8500">
                <a:solidFill>
                  <a:srgbClr val="FFFFFF"/>
                </a:solidFill>
              </a:defRPr>
            </a:lvl1pPr>
          </a:lstStyle>
          <a:p>
            <a:pPr/>
            <a:r>
              <a:t>Title Text</a:t>
            </a:r>
          </a:p>
        </p:txBody>
      </p:sp>
      <p:sp>
        <p:nvSpPr>
          <p:cNvPr id="8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11861800" y="215900"/>
            <a:ext cx="1041400" cy="9321800"/>
          </a:xfrm>
          <a:prstGeom prst="rect">
            <a:avLst/>
          </a:prstGeom>
          <a:solidFill>
            <a:srgbClr val="F29031">
              <a:alpha val="97000"/>
            </a:srgbClr>
          </a:solidFill>
          <a:ln w="12700">
            <a:miter lim="400000"/>
          </a:ln>
        </p:spPr>
        <p:txBody>
          <a:bodyPr lIns="0" tIns="0" rIns="0" bIns="0" anchor="ctr"/>
          <a:lstStyle/>
          <a:p>
            <a:pPr>
              <a:defRPr sz="4000">
                <a:solidFill>
                  <a:srgbClr val="FFFFFF"/>
                </a:solidFill>
              </a:defRPr>
            </a:pPr>
          </a:p>
        </p:txBody>
      </p:sp>
      <p:sp>
        <p:nvSpPr>
          <p:cNvPr id="3" name="Body Level One…"/>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4" name="Title Text"/>
          <p:cNvSpPr/>
          <p:nvPr>
            <p:ph type="title"/>
          </p:nvPr>
        </p:nvSpPr>
        <p:spPr>
          <a:xfrm>
            <a:off x="1270000" y="254000"/>
            <a:ext cx="10464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5" name="Slide Number"/>
          <p:cNvSpPr/>
          <p:nvPr>
            <p:ph type="sldNum" sz="quarter" idx="2"/>
          </p:nvPr>
        </p:nvSpPr>
        <p:spPr>
          <a:xfrm>
            <a:off x="6324600" y="9220200"/>
            <a:ext cx="342900" cy="406400"/>
          </a:xfrm>
          <a:prstGeom prst="rect">
            <a:avLst/>
          </a:prstGeom>
          <a:ln w="12700">
            <a:miter lim="400000"/>
          </a:ln>
        </p:spPr>
        <p:txBody>
          <a:bodyPr wrap="none" lIns="50800" tIns="50800" rIns="50800" bIns="50800">
            <a:spAutoFit/>
          </a:bodyPr>
          <a:lstStyle>
            <a:lvl1pPr>
              <a:defRPr sz="1800">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1pPr>
      <a:lvl2pPr marL="0" marR="0" indent="2286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2pPr>
      <a:lvl3pPr marL="0" marR="0" indent="4572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3pPr>
      <a:lvl4pPr marL="0" marR="0" indent="6858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4pPr>
      <a:lvl5pPr marL="0" marR="0" indent="9144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5pPr>
      <a:lvl6pPr marL="0" marR="0" indent="11430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6pPr>
      <a:lvl7pPr marL="0" marR="0" indent="13716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7pPr>
      <a:lvl8pPr marL="0" marR="0" indent="16002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8pPr>
      <a:lvl9pPr marL="0" marR="0" indent="18288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9pPr>
    </p:titleStyle>
    <p:bodyStyle>
      <a:lvl1pPr marL="8893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1pPr>
      <a:lvl2pPr marL="13338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2pPr>
      <a:lvl3pPr marL="17783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3pPr>
      <a:lvl4pPr marL="22228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4pPr>
      <a:lvl5pPr marL="26673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5pPr>
      <a:lvl6pPr marL="30229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6pPr>
      <a:lvl7pPr marL="33785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7pPr>
      <a:lvl8pPr marL="37341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8pPr>
      <a:lvl9pPr marL="40897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2.gif"/></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 Id="rId3" Type="http://schemas.openxmlformats.org/officeDocument/2006/relationships/image" Target="../media/image5.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6.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hyperlink" Target="http://docs.python.org" TargetMode="Externa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8.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0.xml"/><Relationship Id="rId3" Type="http://schemas.openxmlformats.org/officeDocument/2006/relationships/image" Target="../media/image7.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3.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4.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5.xml"/><Relationship Id="rId3" Type="http://schemas.openxmlformats.org/officeDocument/2006/relationships/hyperlink" Target="http://python.org" TargetMode="External"/><Relationship Id="rId4" Type="http://schemas.openxmlformats.org/officeDocument/2006/relationships/hyperlink" Target="http://CodeAcademy.com" TargetMode="Externa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6.xml"/><Relationship Id="rId3" Type="http://schemas.openxmlformats.org/officeDocument/2006/relationships/hyperlink" Target="http://PythonAnywhere.com" TargetMode="Externa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7.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8.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Let’s Learn Python!"/>
          <p:cNvSpPr/>
          <p:nvPr>
            <p:ph type="ctrTitle"/>
          </p:nvPr>
        </p:nvSpPr>
        <p:spPr>
          <a:prstGeom prst="rect">
            <a:avLst/>
          </a:prstGeom>
        </p:spPr>
        <p:txBody>
          <a:bodyPr/>
          <a:lstStyle/>
          <a:p>
            <a:pPr/>
            <a:r>
              <a:t>Let’s Learn Python!	</a:t>
            </a:r>
          </a:p>
        </p:txBody>
      </p:sp>
      <p:sp>
        <p:nvSpPr>
          <p:cNvPr id="149" name="Young Coders: Outside In…"/>
          <p:cNvSpPr/>
          <p:nvPr>
            <p:ph type="subTitle" sz="quarter" idx="1"/>
          </p:nvPr>
        </p:nvSpPr>
        <p:spPr>
          <a:xfrm>
            <a:off x="222250" y="5426712"/>
            <a:ext cx="12560300" cy="1641369"/>
          </a:xfrm>
          <a:prstGeom prst="rect">
            <a:avLst/>
          </a:prstGeom>
        </p:spPr>
        <p:txBody>
          <a:bodyPr/>
          <a:lstStyle/>
          <a:p>
            <a:pPr/>
            <a:r>
              <a:t>Young Coders: Outside In</a:t>
            </a:r>
          </a:p>
          <a:p>
            <a:pPr/>
            <a:r>
              <a:t>PyCon 2017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3" name="calcltr.png" descr="calcltr.png"/>
          <p:cNvPicPr>
            <a:picLocks noChangeAspect="1"/>
          </p:cNvPicPr>
          <p:nvPr/>
        </p:nvPicPr>
        <p:blipFill>
          <a:blip r:embed="rId3">
            <a:extLst/>
          </a:blip>
          <a:stretch>
            <a:fillRect/>
          </a:stretch>
        </p:blipFill>
        <p:spPr>
          <a:xfrm>
            <a:off x="8636000" y="3708400"/>
            <a:ext cx="4953000" cy="3810000"/>
          </a:xfrm>
          <a:prstGeom prst="rect">
            <a:avLst/>
          </a:prstGeom>
          <a:ln w="12700">
            <a:miter lim="400000"/>
          </a:ln>
        </p:spPr>
      </p:pic>
      <p:sp>
        <p:nvSpPr>
          <p:cNvPr id="194" name="Math"/>
          <p:cNvSpPr/>
          <p:nvPr>
            <p:ph type="title"/>
          </p:nvPr>
        </p:nvSpPr>
        <p:spPr>
          <a:prstGeom prst="rect">
            <a:avLst/>
          </a:prstGeom>
        </p:spPr>
        <p:txBody>
          <a:bodyPr/>
          <a:lstStyle/>
          <a:p>
            <a:pPr/>
            <a:r>
              <a:t>Math</a:t>
            </a:r>
          </a:p>
        </p:txBody>
      </p:sp>
      <p:sp>
        <p:nvSpPr>
          <p:cNvPr id="195" name="More operators:…"/>
          <p:cNvSpPr/>
          <p:nvPr>
            <p:ph type="body" sz="half" idx="4294967295"/>
          </p:nvPr>
        </p:nvSpPr>
        <p:spPr>
          <a:xfrm>
            <a:off x="1879600" y="2921000"/>
            <a:ext cx="6375400" cy="6400800"/>
          </a:xfrm>
          <a:prstGeom prst="rect">
            <a:avLst/>
          </a:prstGeom>
        </p:spPr>
        <p:txBody>
          <a:bodyPr lIns="0" tIns="0" rIns="0" bIns="0" anchor="t"/>
          <a:lstStyle/>
          <a:p>
            <a:pPr marL="0" indent="0">
              <a:spcBef>
                <a:spcPts val="3500"/>
              </a:spcBef>
              <a:buClrTx/>
              <a:buSzTx/>
              <a:buNone/>
              <a:defRPr>
                <a:solidFill>
                  <a:srgbClr val="000000"/>
                </a:solidFill>
                <a:latin typeface="+mj-lt"/>
                <a:ea typeface="+mj-ea"/>
                <a:cs typeface="+mj-cs"/>
                <a:sym typeface="Gill Sans"/>
              </a:defRPr>
            </a:pPr>
            <a:r>
              <a:t>More operators:</a:t>
            </a:r>
          </a:p>
          <a:p>
            <a:pPr marL="0" indent="0">
              <a:spcBef>
                <a:spcPts val="2000"/>
              </a:spcBef>
              <a:buClrTx/>
              <a:buSzTx/>
              <a:buNone/>
              <a:defRPr>
                <a:solidFill>
                  <a:srgbClr val="000000"/>
                </a:solidFill>
                <a:latin typeface="+mj-lt"/>
                <a:ea typeface="+mj-ea"/>
                <a:cs typeface="+mj-cs"/>
                <a:sym typeface="Gill Sans"/>
              </a:defRPr>
            </a:pPr>
            <a:r>
              <a:t>divide:             /</a:t>
            </a:r>
          </a:p>
          <a:p>
            <a:pPr marL="0" indent="0">
              <a:spcBef>
                <a:spcPts val="1000"/>
              </a:spcBef>
              <a:buClrTx/>
              <a:buSzTx/>
              <a:buNone/>
              <a:defRPr>
                <a:solidFill>
                  <a:srgbClr val="000000"/>
                </a:solidFill>
                <a:latin typeface="+mj-lt"/>
                <a:ea typeface="+mj-ea"/>
                <a:cs typeface="+mj-cs"/>
                <a:sym typeface="Gill Sans"/>
              </a:defRPr>
            </a:pPr>
            <a:r>
              <a:t>multiply:          *</a:t>
            </a:r>
          </a:p>
          <a:p>
            <a:pPr marL="0" indent="0">
              <a:spcBef>
                <a:spcPts val="1000"/>
              </a:spcBef>
              <a:buClrTx/>
              <a:buSzTx/>
              <a:buNone/>
              <a:defRPr>
                <a:solidFill>
                  <a:srgbClr val="000000"/>
                </a:solidFill>
                <a:latin typeface="Courier New"/>
                <a:ea typeface="Courier New"/>
                <a:cs typeface="Courier New"/>
                <a:sym typeface="Courier New"/>
              </a:defRPr>
            </a:pP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6 * 5</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6 / 2</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10 * 5 * 3</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pic>
        <p:nvPicPr>
          <p:cNvPr id="200" name="calcltr.png" descr="calcltr.png"/>
          <p:cNvPicPr>
            <a:picLocks noChangeAspect="1"/>
          </p:cNvPicPr>
          <p:nvPr/>
        </p:nvPicPr>
        <p:blipFill>
          <a:blip r:embed="rId3">
            <a:extLst/>
          </a:blip>
          <a:stretch>
            <a:fillRect/>
          </a:stretch>
        </p:blipFill>
        <p:spPr>
          <a:xfrm>
            <a:off x="8636000" y="3708400"/>
            <a:ext cx="4953000" cy="3810000"/>
          </a:xfrm>
          <a:prstGeom prst="rect">
            <a:avLst/>
          </a:prstGeom>
          <a:ln w="12700">
            <a:miter lim="400000"/>
          </a:ln>
        </p:spPr>
      </p:pic>
      <p:sp>
        <p:nvSpPr>
          <p:cNvPr id="201" name="Try some more division:…"/>
          <p:cNvSpPr/>
          <p:nvPr>
            <p:ph type="body" idx="1"/>
          </p:nvPr>
        </p:nvSpPr>
        <p:spPr>
          <a:xfrm>
            <a:off x="1879600" y="2921000"/>
            <a:ext cx="9334500" cy="6362700"/>
          </a:xfrm>
          <a:prstGeom prst="rect">
            <a:avLst/>
          </a:prstGeom>
        </p:spPr>
        <p:txBody>
          <a:bodyPr lIns="0" tIns="0" rIns="0" bIns="0" anchor="t"/>
          <a:lstStyle/>
          <a:p>
            <a:pPr marL="0" indent="0">
              <a:spcBef>
                <a:spcPts val="0"/>
              </a:spcBef>
              <a:buClrTx/>
              <a:buSzTx/>
              <a:buNone/>
              <a:defRPr>
                <a:solidFill>
                  <a:srgbClr val="000000"/>
                </a:solidFill>
                <a:latin typeface="+mj-lt"/>
                <a:ea typeface="+mj-ea"/>
                <a:cs typeface="+mj-cs"/>
                <a:sym typeface="Gill Sans"/>
              </a:defRPr>
            </a:pPr>
            <a:r>
              <a:t>Try some more division:</a:t>
            </a:r>
          </a:p>
          <a:p>
            <a:pPr marL="0" indent="0">
              <a:spcBef>
                <a:spcPts val="0"/>
              </a:spcBef>
              <a:buClrTx/>
              <a:buSzTx/>
              <a:buNone/>
              <a:defRPr>
                <a:solidFill>
                  <a:srgbClr val="000000"/>
                </a:solidFill>
                <a:latin typeface="Courier New"/>
                <a:ea typeface="Courier New"/>
                <a:cs typeface="Courier New"/>
                <a:sym typeface="Courier New"/>
              </a:defRPr>
            </a:pP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8 / 4</a:t>
            </a: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20 / 7</a:t>
            </a: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10 / 3</a:t>
            </a:r>
          </a:p>
          <a:p>
            <a:pPr marL="0" indent="0">
              <a:spcBef>
                <a:spcPts val="0"/>
              </a:spcBef>
              <a:buClrTx/>
              <a:buSzTx/>
              <a:buNone/>
              <a:defRPr>
                <a:solidFill>
                  <a:srgbClr val="000000"/>
                </a:solidFill>
                <a:latin typeface="+mj-lt"/>
                <a:ea typeface="+mj-ea"/>
                <a:cs typeface="+mj-cs"/>
                <a:sym typeface="Gill Sans"/>
              </a:defRPr>
            </a:pPr>
          </a:p>
          <a:p>
            <a:pPr marL="0" indent="0">
              <a:spcBef>
                <a:spcPts val="0"/>
              </a:spcBef>
              <a:buClrTx/>
              <a:buSzTx/>
              <a:buNone/>
              <a:defRPr>
                <a:solidFill>
                  <a:srgbClr val="000000"/>
                </a:solidFill>
                <a:latin typeface="+mj-lt"/>
                <a:ea typeface="+mj-ea"/>
                <a:cs typeface="+mj-cs"/>
                <a:sym typeface="Gill Sans"/>
              </a:defRPr>
            </a:pPr>
            <a:r>
              <a:t>Are you getting the </a:t>
            </a:r>
          </a:p>
          <a:p>
            <a:pPr marL="0" indent="0">
              <a:spcBef>
                <a:spcPts val="0"/>
              </a:spcBef>
              <a:buClrTx/>
              <a:buSzTx/>
              <a:buNone/>
              <a:defRPr>
                <a:solidFill>
                  <a:srgbClr val="000000"/>
                </a:solidFill>
                <a:latin typeface="+mj-lt"/>
                <a:ea typeface="+mj-ea"/>
                <a:cs typeface="+mj-cs"/>
                <a:sym typeface="Gill Sans"/>
              </a:defRPr>
            </a:pPr>
            <a:r>
              <a:t>results you expected?</a:t>
            </a:r>
          </a:p>
          <a:p>
            <a:pPr marL="0" indent="0">
              <a:spcBef>
                <a:spcPts val="0"/>
              </a:spcBef>
              <a:buClrTx/>
              <a:buSzTx/>
              <a:buNone/>
              <a:defRPr>
                <a:solidFill>
                  <a:srgbClr val="000000"/>
                </a:solidFil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
        <p:nvSpPr>
          <p:cNvPr id="206" name="Floats (decimals):…"/>
          <p:cNvSpPr/>
          <p:nvPr/>
        </p:nvSpPr>
        <p:spPr>
          <a:xfrm>
            <a:off x="795481" y="2534284"/>
            <a:ext cx="7251701" cy="61328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lgn="l">
              <a:lnSpc>
                <a:spcPct val="90000"/>
              </a:lnSpc>
              <a:spcBef>
                <a:spcPts val="2000"/>
              </a:spcBef>
            </a:pPr>
            <a:r>
              <a:t>Floats (decimals):</a:t>
            </a:r>
          </a:p>
          <a:p>
            <a:pPr lvl="1" indent="0" algn="l">
              <a:lnSpc>
                <a:spcPct val="90000"/>
              </a:lnSpc>
              <a:spcBef>
                <a:spcPts val="2000"/>
              </a:spcBef>
            </a:pPr>
            <a:r>
              <a:t>10.0 </a:t>
            </a:r>
          </a:p>
          <a:p>
            <a:pPr lvl="1" indent="0" algn="l">
              <a:lnSpc>
                <a:spcPct val="90000"/>
              </a:lnSpc>
              <a:spcBef>
                <a:spcPts val="2000"/>
              </a:spcBef>
            </a:pPr>
            <a:r>
              <a:t>17.31</a:t>
            </a:r>
          </a:p>
          <a:p>
            <a:pPr lvl="1" indent="0" algn="l">
              <a:lnSpc>
                <a:spcPct val="90000"/>
              </a:lnSpc>
              <a:spcBef>
                <a:spcPts val="2000"/>
              </a:spcBef>
            </a:pP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10/3</a:t>
            </a:r>
          </a:p>
          <a:p>
            <a:pPr lvl="1" indent="0" algn="l">
              <a:lnSpc>
                <a:spcPct val="90000"/>
              </a:lnSpc>
              <a:spcBef>
                <a:spcPts val="2000"/>
              </a:spcBef>
              <a:defRPr sz="4000">
                <a:latin typeface="Courier New"/>
                <a:ea typeface="Courier New"/>
                <a:cs typeface="Courier New"/>
                <a:sym typeface="Courier New"/>
              </a:defRPr>
            </a:pPr>
            <a:r>
              <a:t>3.3333333333333335</a:t>
            </a: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10/2</a:t>
            </a:r>
          </a:p>
          <a:p>
            <a:pPr lvl="1" indent="0" algn="l">
              <a:lnSpc>
                <a:spcPct val="90000"/>
              </a:lnSpc>
              <a:spcBef>
                <a:spcPts val="2000"/>
              </a:spcBef>
              <a:defRPr sz="4000">
                <a:latin typeface="Courier New"/>
                <a:ea typeface="Courier New"/>
                <a:cs typeface="Courier New"/>
                <a:sym typeface="Courier New"/>
              </a:defRPr>
            </a:pPr>
            <a:r>
              <a:t>5.0</a:t>
            </a:r>
          </a:p>
        </p:txBody>
      </p:sp>
      <p:sp>
        <p:nvSpPr>
          <p:cNvPr id="207" name="Integers:…"/>
          <p:cNvSpPr/>
          <p:nvPr/>
        </p:nvSpPr>
        <p:spPr>
          <a:xfrm>
            <a:off x="7931342" y="2569845"/>
            <a:ext cx="4553297" cy="608711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lgn="l">
              <a:lnSpc>
                <a:spcPct val="90000"/>
              </a:lnSpc>
              <a:spcBef>
                <a:spcPts val="2000"/>
              </a:spcBef>
            </a:pPr>
            <a:r>
              <a:t>Integers: </a:t>
            </a:r>
          </a:p>
          <a:p>
            <a:pPr lvl="1" indent="0" algn="l">
              <a:lnSpc>
                <a:spcPct val="90000"/>
              </a:lnSpc>
              <a:spcBef>
                <a:spcPts val="2000"/>
              </a:spcBef>
            </a:pPr>
            <a:r>
              <a:t>9,  </a:t>
            </a:r>
          </a:p>
          <a:p>
            <a:pPr lvl="1" indent="0" algn="l">
              <a:lnSpc>
                <a:spcPct val="90000"/>
              </a:lnSpc>
              <a:spcBef>
                <a:spcPts val="2000"/>
              </a:spcBef>
            </a:pPr>
            <a:r>
              <a:t>-55</a:t>
            </a:r>
          </a:p>
          <a:p>
            <a:pPr lvl="1" indent="0" algn="l">
              <a:lnSpc>
                <a:spcPct val="90000"/>
              </a:lnSpc>
              <a:spcBef>
                <a:spcPts val="2000"/>
              </a:spcBef>
              <a:defRPr sz="4000">
                <a:latin typeface="Courier New"/>
                <a:ea typeface="Courier New"/>
                <a:cs typeface="Courier New"/>
                <a:sym typeface="Courier New"/>
              </a:defRPr>
            </a:pP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round(10/3)</a:t>
            </a:r>
          </a:p>
          <a:p>
            <a:pPr lvl="1" indent="0" algn="l">
              <a:lnSpc>
                <a:spcPct val="90000"/>
              </a:lnSpc>
              <a:spcBef>
                <a:spcPts val="2000"/>
              </a:spcBef>
              <a:defRPr sz="4000">
                <a:latin typeface="Courier New"/>
                <a:ea typeface="Courier New"/>
                <a:cs typeface="Courier New"/>
                <a:sym typeface="Courier New"/>
              </a:defRPr>
            </a:pPr>
            <a:r>
              <a:t>3</a:t>
            </a: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round(10/2)</a:t>
            </a:r>
          </a:p>
          <a:p>
            <a:pPr lvl="1" indent="0" algn="l">
              <a:lnSpc>
                <a:spcPct val="90000"/>
              </a:lnSpc>
              <a:spcBef>
                <a:spcPts val="2000"/>
              </a:spcBef>
              <a:defRPr sz="4000">
                <a:latin typeface="Courier New"/>
                <a:ea typeface="Courier New"/>
                <a:cs typeface="Courier New"/>
                <a:sym typeface="Courier New"/>
              </a:defRPr>
            </a:pPr>
            <a:r>
              <a:t>5</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Comparison operators:…"/>
          <p:cNvSpPr/>
          <p:nvPr>
            <p:ph type="body" sz="half" idx="1"/>
          </p:nvPr>
        </p:nvSpPr>
        <p:spPr>
          <a:xfrm>
            <a:off x="2844800" y="3263900"/>
            <a:ext cx="7302500" cy="5143500"/>
          </a:xfrm>
          <a:prstGeom prst="rect">
            <a:avLst/>
          </a:prstGeom>
        </p:spPr>
        <p:txBody>
          <a:bodyPr lIns="0" tIns="0" rIns="0" bIns="0" anchor="t"/>
          <a:lstStyle/>
          <a:p>
            <a:pPr marL="0" indent="0">
              <a:spcBef>
                <a:spcPts val="0"/>
              </a:spcBef>
              <a:buClrTx/>
              <a:buSzTx/>
              <a:buNone/>
              <a:defRPr>
                <a:solidFill>
                  <a:srgbClr val="000000"/>
                </a:solidFill>
                <a:latin typeface="+mj-lt"/>
                <a:ea typeface="+mj-ea"/>
                <a:cs typeface="+mj-cs"/>
                <a:sym typeface="Gill Sans"/>
              </a:defRPr>
            </a:pPr>
            <a:r>
              <a:t>Comparison operators:</a:t>
            </a:r>
          </a:p>
          <a:p>
            <a:pPr marL="0" indent="0">
              <a:spcBef>
                <a:spcPts val="0"/>
              </a:spcBef>
              <a:buClrTx/>
              <a:buSzTx/>
              <a:buNone/>
              <a:defRPr>
                <a:solidFill>
                  <a:srgbClr val="000000"/>
                </a:solidFill>
                <a:latin typeface="+mj-lt"/>
                <a:ea typeface="+mj-ea"/>
                <a:cs typeface="+mj-cs"/>
                <a:sym typeface="Gill Sans"/>
              </a:defRPr>
            </a:pPr>
          </a:p>
          <a:p>
            <a:pPr marL="0" indent="0">
              <a:spcBef>
                <a:spcPts val="0"/>
              </a:spcBef>
              <a:buClrTx/>
              <a:buSzTx/>
              <a:buNone/>
              <a:defRPr>
                <a:solidFill>
                  <a:srgbClr val="000000"/>
                </a:solidFill>
                <a:latin typeface="+mj-lt"/>
                <a:ea typeface="+mj-ea"/>
                <a:cs typeface="+mj-cs"/>
                <a:sym typeface="Gill Sans"/>
              </a:defRPr>
            </a:pPr>
            <a:r>
              <a:t>==       Equal to</a:t>
            </a:r>
          </a:p>
          <a:p>
            <a:pPr marL="0" indent="0">
              <a:spcBef>
                <a:spcPts val="0"/>
              </a:spcBef>
              <a:buClrTx/>
              <a:buSzTx/>
              <a:buNone/>
              <a:defRPr>
                <a:solidFill>
                  <a:srgbClr val="000000"/>
                </a:solidFill>
                <a:latin typeface="+mj-lt"/>
                <a:ea typeface="+mj-ea"/>
                <a:cs typeface="+mj-cs"/>
                <a:sym typeface="Gill Sans"/>
              </a:defRPr>
            </a:pPr>
            <a:r>
              <a:t>!=        Not equal to</a:t>
            </a:r>
          </a:p>
          <a:p>
            <a:pPr marL="0" indent="0">
              <a:spcBef>
                <a:spcPts val="0"/>
              </a:spcBef>
              <a:buClrTx/>
              <a:buSzTx/>
              <a:buNone/>
              <a:defRPr>
                <a:solidFill>
                  <a:srgbClr val="000000"/>
                </a:solidFill>
                <a:latin typeface="+mj-lt"/>
                <a:ea typeface="+mj-ea"/>
                <a:cs typeface="+mj-cs"/>
                <a:sym typeface="Gill Sans"/>
              </a:defRPr>
            </a:pPr>
            <a:r>
              <a:t>&lt;         Less than</a:t>
            </a:r>
          </a:p>
          <a:p>
            <a:pPr marL="0" indent="0">
              <a:spcBef>
                <a:spcPts val="0"/>
              </a:spcBef>
              <a:buClrTx/>
              <a:buSzTx/>
              <a:buNone/>
              <a:defRPr>
                <a:solidFill>
                  <a:srgbClr val="000000"/>
                </a:solidFill>
                <a:latin typeface="+mj-lt"/>
                <a:ea typeface="+mj-ea"/>
                <a:cs typeface="+mj-cs"/>
                <a:sym typeface="Gill Sans"/>
              </a:defRPr>
            </a:pPr>
            <a:r>
              <a:t>&gt;         Greater than</a:t>
            </a:r>
          </a:p>
          <a:p>
            <a:pPr marL="0" indent="0">
              <a:spcBef>
                <a:spcPts val="0"/>
              </a:spcBef>
              <a:buClrTx/>
              <a:buSzTx/>
              <a:buNone/>
              <a:defRPr>
                <a:solidFill>
                  <a:srgbClr val="000000"/>
                </a:solidFill>
                <a:latin typeface="+mj-lt"/>
                <a:ea typeface="+mj-ea"/>
                <a:cs typeface="+mj-cs"/>
                <a:sym typeface="Gill Sans"/>
              </a:defRPr>
            </a:pPr>
            <a:r>
              <a:t>&lt;=       Less than or equal to</a:t>
            </a:r>
          </a:p>
          <a:p>
            <a:pPr marL="0" indent="0">
              <a:spcBef>
                <a:spcPts val="0"/>
              </a:spcBef>
              <a:buClrTx/>
              <a:buSzTx/>
              <a:buNone/>
              <a:defRPr>
                <a:solidFill>
                  <a:srgbClr val="000000"/>
                </a:solidFill>
                <a:latin typeface="+mj-lt"/>
                <a:ea typeface="+mj-ea"/>
                <a:cs typeface="+mj-cs"/>
                <a:sym typeface="Gill Sans"/>
              </a:defRPr>
            </a:pPr>
            <a:r>
              <a:t>&gt;=       Greater than or equal to</a:t>
            </a:r>
          </a:p>
        </p:txBody>
      </p:sp>
      <p:sp>
        <p:nvSpPr>
          <p:cNvPr id="212"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
        <p:nvSpPr>
          <p:cNvPr id="217" name="Practice:…"/>
          <p:cNvSpPr/>
          <p:nvPr/>
        </p:nvSpPr>
        <p:spPr>
          <a:xfrm>
            <a:off x="279400" y="2578100"/>
            <a:ext cx="6223000" cy="690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0" algn="l">
              <a:spcBef>
                <a:spcPts val="1000"/>
              </a:spcBef>
            </a:pPr>
            <a:r>
              <a:t>Practice:</a:t>
            </a:r>
          </a:p>
          <a:p>
            <a:pPr algn="l">
              <a:defRPr>
                <a:latin typeface="Andale Mono"/>
                <a:ea typeface="Andale Mono"/>
                <a:cs typeface="Andale Mono"/>
                <a:sym typeface="Andale Mono"/>
              </a:defRPr>
            </a:pPr>
            <a:r>
              <a:rPr sz="3400">
                <a:solidFill>
                  <a:srgbClr val="E63B7A"/>
                </a:solidFill>
              </a:rPr>
              <a:t>&gt;&gt;&gt;</a:t>
            </a:r>
            <a:r>
              <a:t> 5 &lt; 4 + 3</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12 + 1 &gt;= 12</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16 * 2 == 32</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16 != 16</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5 &gt;= 6</a:t>
            </a:r>
          </a:p>
          <a:p>
            <a:pPr algn="l">
              <a:defRPr>
                <a:latin typeface="Andale Mono"/>
                <a:ea typeface="Andale Mono"/>
                <a:cs typeface="Andale Mono"/>
                <a:sym typeface="Andale Mono"/>
              </a:defRPr>
            </a:pPr>
          </a:p>
        </p:txBody>
      </p:sp>
      <p:sp>
        <p:nvSpPr>
          <p:cNvPr id="218" name="==     Equal to…"/>
          <p:cNvSpPr/>
          <p:nvPr/>
        </p:nvSpPr>
        <p:spPr>
          <a:xfrm>
            <a:off x="7035800" y="4216400"/>
            <a:ext cx="5867400" cy="3238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600">
                <a:solidFill>
                  <a:srgbClr val="929292"/>
                </a:solidFill>
              </a:defRPr>
            </a:pPr>
            <a:r>
              <a:t>==     Equal to</a:t>
            </a:r>
          </a:p>
          <a:p>
            <a:pPr algn="l">
              <a:defRPr sz="3600">
                <a:solidFill>
                  <a:srgbClr val="929292"/>
                </a:solidFill>
              </a:defRPr>
            </a:pPr>
            <a:r>
              <a:t>!=      Not equal to</a:t>
            </a:r>
          </a:p>
          <a:p>
            <a:pPr algn="l">
              <a:defRPr sz="3600">
                <a:solidFill>
                  <a:srgbClr val="929292"/>
                </a:solidFill>
              </a:defRPr>
            </a:pPr>
            <a:r>
              <a:t>&lt;       Less than</a:t>
            </a:r>
          </a:p>
          <a:p>
            <a:pPr algn="l">
              <a:defRPr sz="3600">
                <a:solidFill>
                  <a:srgbClr val="929292"/>
                </a:solidFill>
              </a:defRPr>
            </a:pPr>
            <a:r>
              <a:t>&gt;       Greater than</a:t>
            </a:r>
          </a:p>
          <a:p>
            <a:pPr algn="l">
              <a:defRPr sz="3600">
                <a:solidFill>
                  <a:srgbClr val="929292"/>
                </a:solidFill>
              </a:defRPr>
            </a:pPr>
            <a:r>
              <a:t>&lt;=     Less than or equal to</a:t>
            </a:r>
          </a:p>
          <a:p>
            <a:pPr algn="l">
              <a:defRPr sz="3600">
                <a:solidFill>
                  <a:srgbClr val="929292"/>
                </a:solidFill>
              </a:defRPr>
            </a:pPr>
            <a:r>
              <a:t>&gt;=     Greater than or equal to</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
        <p:nvSpPr>
          <p:cNvPr id="223" name="Practice:…"/>
          <p:cNvSpPr/>
          <p:nvPr/>
        </p:nvSpPr>
        <p:spPr>
          <a:xfrm>
            <a:off x="279400" y="2578100"/>
            <a:ext cx="9728200" cy="690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0" algn="l">
              <a:spcBef>
                <a:spcPts val="1000"/>
              </a:spcBef>
            </a:pPr>
            <a:r>
              <a:t>Practice:</a:t>
            </a:r>
          </a:p>
          <a:p>
            <a:pPr algn="l">
              <a:defRPr>
                <a:latin typeface="Andale Mono"/>
                <a:ea typeface="Andale Mono"/>
                <a:cs typeface="Andale Mono"/>
                <a:sym typeface="Andale Mono"/>
              </a:defRPr>
            </a:pPr>
            <a:r>
              <a:rPr sz="3400">
                <a:solidFill>
                  <a:srgbClr val="E63B7A"/>
                </a:solidFill>
              </a:rPr>
              <a:t>&gt;&gt;&gt;</a:t>
            </a:r>
            <a:r>
              <a:t> 5 &lt; 4 + 3</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r>
              <a:rPr sz="3400">
                <a:solidFill>
                  <a:srgbClr val="E63B7A"/>
                </a:solidFill>
              </a:rPr>
              <a:t>&gt;&gt;&gt;</a:t>
            </a:r>
            <a:r>
              <a:t> 12 + 1 &gt;= 12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r>
              <a:rPr sz="3400">
                <a:solidFill>
                  <a:srgbClr val="E63B7A"/>
                </a:solidFill>
              </a:rPr>
              <a:t>&gt;&gt;&gt;</a:t>
            </a:r>
            <a:r>
              <a:t> 16 * 2 == 32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r>
              <a:rPr sz="3400">
                <a:solidFill>
                  <a:srgbClr val="E63B7A"/>
                </a:solidFill>
              </a:rPr>
              <a:t>&gt;&gt;&gt;</a:t>
            </a:r>
            <a:r>
              <a:t> 16 != 16</a:t>
            </a:r>
          </a:p>
          <a:p>
            <a:pPr algn="l">
              <a:defRPr>
                <a:latin typeface="Andale Mono"/>
                <a:ea typeface="Andale Mono"/>
                <a:cs typeface="Andale Mono"/>
                <a:sym typeface="Andale Mono"/>
              </a:defRPr>
            </a:pPr>
            <a:r>
              <a:t>False</a:t>
            </a:r>
          </a:p>
          <a:p>
            <a:pPr algn="l">
              <a:defRPr>
                <a:latin typeface="Andale Mono"/>
                <a:ea typeface="Andale Mono"/>
                <a:cs typeface="Andale Mono"/>
                <a:sym typeface="Andale Mono"/>
              </a:defRPr>
            </a:pPr>
            <a:r>
              <a:rPr sz="3400">
                <a:solidFill>
                  <a:srgbClr val="E63B7A"/>
                </a:solidFill>
              </a:rPr>
              <a:t>&gt;&gt;&gt;</a:t>
            </a:r>
            <a:r>
              <a:t> 5 &gt;= 6</a:t>
            </a:r>
          </a:p>
          <a:p>
            <a:pPr algn="l">
              <a:defRPr>
                <a:latin typeface="Andale Mono"/>
                <a:ea typeface="Andale Mono"/>
                <a:cs typeface="Andale Mono"/>
                <a:sym typeface="Andale Mono"/>
              </a:defRPr>
            </a:pPr>
            <a:r>
              <a:t>False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tring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tring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a:t>
            </a:r>
          </a:p>
        </p:txBody>
      </p:sp>
      <p:sp>
        <p:nvSpPr>
          <p:cNvPr id="232" name="Examples:…"/>
          <p:cNvSpPr/>
          <p:nvPr>
            <p:ph type="body" sz="half" idx="1"/>
          </p:nvPr>
        </p:nvSpPr>
        <p:spPr>
          <a:xfrm>
            <a:off x="227753" y="2540000"/>
            <a:ext cx="5725623" cy="7010400"/>
          </a:xfrm>
          <a:prstGeom prst="rect">
            <a:avLst/>
          </a:prstGeom>
        </p:spPr>
        <p:txBody>
          <a:bodyPr lIns="0" tIns="0" rIns="0" bIns="0" anchor="t"/>
          <a:lstStyle/>
          <a:p>
            <a:pPr marL="0" indent="0" algn="r">
              <a:spcBef>
                <a:spcPts val="2000"/>
              </a:spcBef>
              <a:buClrTx/>
              <a:buSzTx/>
              <a:buNone/>
              <a:defRPr>
                <a:solidFill>
                  <a:srgbClr val="000000"/>
                </a:solidFill>
                <a:latin typeface="+mj-lt"/>
                <a:ea typeface="+mj-ea"/>
                <a:cs typeface="+mj-cs"/>
                <a:sym typeface="Gill Sans"/>
              </a:defRPr>
            </a:pPr>
            <a:r>
              <a:t>Examples:</a:t>
            </a:r>
          </a:p>
          <a:p>
            <a:pPr marL="0" indent="0" algn="r">
              <a:spcBef>
                <a:spcPts val="0"/>
              </a:spcBef>
              <a:buClrTx/>
              <a:buSzTx/>
              <a:buNone/>
              <a:defRPr>
                <a:solidFill>
                  <a:srgbClr val="000000"/>
                </a:solidFill>
                <a:latin typeface="+mj-lt"/>
                <a:ea typeface="+mj-ea"/>
                <a:cs typeface="+mj-cs"/>
                <a:sym typeface="Gill Sans"/>
              </a:defRPr>
            </a:pPr>
          </a:p>
          <a:p>
            <a:pPr marL="0" indent="0" algn="r">
              <a:spcBef>
                <a:spcPts val="2000"/>
              </a:spcBef>
              <a:buClrTx/>
              <a:buSzTx/>
              <a:buNone/>
              <a:defRPr>
                <a:solidFill>
                  <a:srgbClr val="000000"/>
                </a:solidFill>
                <a:latin typeface="+mj-lt"/>
                <a:ea typeface="+mj-ea"/>
                <a:cs typeface="+mj-cs"/>
                <a:sym typeface="Gill Sans"/>
              </a:defRPr>
            </a:pPr>
          </a:p>
          <a:p>
            <a:pPr marL="0" indent="0" algn="r">
              <a:spcBef>
                <a:spcPts val="2000"/>
              </a:spcBef>
              <a:buClrTx/>
              <a:buSzTx/>
              <a:buNone/>
              <a:defRPr>
                <a:solidFill>
                  <a:srgbClr val="000000"/>
                </a:solidFill>
                <a:latin typeface="+mj-lt"/>
                <a:ea typeface="+mj-ea"/>
                <a:cs typeface="+mj-cs"/>
                <a:sym typeface="Gill Sans"/>
              </a:defRPr>
            </a:pPr>
            <a:r>
              <a:t>Try typing one without quotes: </a:t>
            </a:r>
          </a:p>
          <a:p>
            <a:pPr marL="0" indent="0" algn="r">
              <a:spcBef>
                <a:spcPts val="2000"/>
              </a:spcBef>
              <a:buClrTx/>
              <a:buSzTx/>
              <a:buNone/>
              <a:defRPr>
                <a:solidFill>
                  <a:srgbClr val="000000"/>
                </a:solidFill>
                <a:latin typeface="+mj-lt"/>
                <a:ea typeface="+mj-ea"/>
                <a:cs typeface="+mj-cs"/>
                <a:sym typeface="Gill Sans"/>
              </a:defRPr>
            </a:pPr>
            <a:r>
              <a:t>What’s the result?</a:t>
            </a:r>
          </a:p>
          <a:p>
            <a:pPr marL="0" indent="0" algn="r">
              <a:spcBef>
                <a:spcPts val="0"/>
              </a:spcBef>
              <a:buClrTx/>
              <a:buSzTx/>
              <a:buNone/>
              <a:defRPr>
                <a:solidFill>
                  <a:srgbClr val="000000"/>
                </a:solidFill>
                <a:latin typeface="+mj-lt"/>
                <a:ea typeface="+mj-ea"/>
                <a:cs typeface="+mj-cs"/>
                <a:sym typeface="Gill Sans"/>
              </a:defRPr>
            </a:pPr>
          </a:p>
          <a:p>
            <a:pPr marL="762000" indent="-762000" algn="r">
              <a:spcBef>
                <a:spcPts val="0"/>
              </a:spcBef>
              <a:buClr>
                <a:srgbClr val="8D51EC"/>
              </a:buClr>
              <a:buSzPct val="125000"/>
              <a:buFont typeface="Zapf Dingbats"/>
              <a:buChar char="★"/>
              <a:defRPr>
                <a:solidFill>
                  <a:srgbClr val="000000"/>
                </a:solidFill>
                <a:latin typeface="+mj-lt"/>
                <a:ea typeface="+mj-ea"/>
                <a:cs typeface="+mj-cs"/>
                <a:sym typeface="Gill Sans"/>
              </a:defRPr>
            </a:pPr>
          </a:p>
          <a:p>
            <a:pPr marL="762000" indent="-762000">
              <a:spcBef>
                <a:spcPts val="0"/>
              </a:spcBef>
              <a:buClr>
                <a:srgbClr val="8D51EC"/>
              </a:buClr>
              <a:buSzPct val="125000"/>
              <a:buFont typeface="Zapf Dingbats"/>
              <a:buChar char="★"/>
              <a:defRPr>
                <a:solidFill>
                  <a:srgbClr val="000000"/>
                </a:solidFill>
                <a:latin typeface="+mj-lt"/>
                <a:ea typeface="+mj-ea"/>
                <a:cs typeface="+mj-cs"/>
                <a:sym typeface="Gill Sans"/>
              </a:defRPr>
            </a:pPr>
            <a:r>
              <a:t>Rule:  </a:t>
            </a:r>
          </a:p>
          <a:p>
            <a:pPr marL="0" indent="0" algn="r">
              <a:spcBef>
                <a:spcPts val="0"/>
              </a:spcBef>
              <a:buClr>
                <a:srgbClr val="8D51EC"/>
              </a:buClr>
              <a:buSzTx/>
              <a:buFont typeface="Zapf Dingbats"/>
              <a:buNone/>
              <a:defRPr>
                <a:solidFill>
                  <a:srgbClr val="000000"/>
                </a:solidFill>
                <a:latin typeface="+mj-lt"/>
                <a:ea typeface="+mj-ea"/>
                <a:cs typeface="+mj-cs"/>
                <a:sym typeface="Gill Sans"/>
              </a:defRPr>
            </a:pPr>
            <a:r>
              <a:t>A string must be in quotes</a:t>
            </a:r>
          </a:p>
        </p:txBody>
      </p:sp>
      <p:sp>
        <p:nvSpPr>
          <p:cNvPr id="233" name="&gt;&gt;&gt; &quot;garlic breath&quot;…"/>
          <p:cNvSpPr/>
          <p:nvPr/>
        </p:nvSpPr>
        <p:spPr>
          <a:xfrm>
            <a:off x="6561050" y="2540000"/>
            <a:ext cx="6304204" cy="7010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400">
                <a:latin typeface="Andale Mono"/>
                <a:ea typeface="Andale Mono"/>
                <a:cs typeface="Andale Mono"/>
                <a:sym typeface="Andale Mono"/>
              </a:defRPr>
            </a:pPr>
            <a:r>
              <a:rPr>
                <a:solidFill>
                  <a:srgbClr val="E63B7A"/>
                </a:solidFill>
              </a:rPr>
              <a:t>&gt;&gt;&gt;</a:t>
            </a:r>
            <a:r>
              <a:t> "garlic breath"</a:t>
            </a:r>
          </a:p>
          <a:p>
            <a:pPr algn="l">
              <a:defRPr sz="3400">
                <a:latin typeface="Andale Mono"/>
                <a:ea typeface="Andale Mono"/>
                <a:cs typeface="Andale Mono"/>
                <a:sym typeface="Andale Mono"/>
              </a:defRPr>
            </a:pPr>
            <a:r>
              <a:rPr>
                <a:solidFill>
                  <a:srgbClr val="E63B7A"/>
                </a:solidFill>
              </a:rPr>
              <a:t>&gt;&gt;&gt;</a:t>
            </a:r>
            <a:r>
              <a:t> "Hello!"</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apple</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"apple"</a:t>
            </a:r>
          </a:p>
          <a:p>
            <a:pPr algn="l">
              <a:defRPr sz="3400">
                <a:latin typeface="Andale Mono"/>
                <a:ea typeface="Andale Mono"/>
                <a:cs typeface="Andale Mono"/>
                <a:sym typeface="Andale Mono"/>
              </a:defRPr>
            </a:pPr>
            <a:r>
              <a:rPr>
                <a:solidFill>
                  <a:srgbClr val="E63B7A"/>
                </a:solidFill>
              </a:rPr>
              <a:t>&gt;&gt;&gt;</a:t>
            </a:r>
            <a:r>
              <a:t> "What's for lunch?"</a:t>
            </a:r>
          </a:p>
          <a:p>
            <a:pPr algn="l">
              <a:defRPr sz="3400">
                <a:latin typeface="Andale Mono"/>
                <a:ea typeface="Andale Mono"/>
                <a:cs typeface="Andale Mono"/>
                <a:sym typeface="Andale Mono"/>
              </a:defRPr>
            </a:pPr>
            <a:r>
              <a:rPr>
                <a:solidFill>
                  <a:srgbClr val="E63B7A"/>
                </a:solidFill>
              </a:rPr>
              <a:t>&gt;&gt;&gt;</a:t>
            </a:r>
            <a:r>
              <a:t> "3 + 5"</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tring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a:t>
            </a:r>
          </a:p>
        </p:txBody>
      </p:sp>
      <p:sp>
        <p:nvSpPr>
          <p:cNvPr id="238" name="String operators:…"/>
          <p:cNvSpPr/>
          <p:nvPr/>
        </p:nvSpPr>
        <p:spPr>
          <a:xfrm>
            <a:off x="215900" y="2959100"/>
            <a:ext cx="5486400" cy="567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2000"/>
              </a:spcBef>
              <a:defRPr sz="4000"/>
            </a:pPr>
            <a:r>
              <a:t>String operators:</a:t>
            </a:r>
          </a:p>
          <a:p>
            <a:pPr algn="r">
              <a:defRPr sz="4000"/>
            </a:pPr>
            <a:r>
              <a:t>    concatenation:        +</a:t>
            </a:r>
          </a:p>
          <a:p>
            <a:pPr algn="r">
              <a:defRPr sz="4000"/>
            </a:pPr>
            <a:r>
              <a:t>    multiplication:         *</a:t>
            </a:r>
          </a:p>
          <a:p>
            <a:pPr algn="r">
              <a:defRPr sz="4000">
                <a:solidFill>
                  <a:srgbClr val="868686"/>
                </a:solidFill>
              </a:defRPr>
            </a:pPr>
          </a:p>
          <a:p>
            <a:pPr algn="r">
              <a:defRPr sz="4000">
                <a:solidFill>
                  <a:srgbClr val="868686"/>
                </a:solidFill>
              </a:defRPr>
            </a:pPr>
          </a:p>
          <a:p>
            <a:pPr algn="r">
              <a:defRPr sz="4000">
                <a:solidFill>
                  <a:srgbClr val="868686"/>
                </a:solidFill>
              </a:defRPr>
            </a:pPr>
            <a:r>
              <a:rPr>
                <a:solidFill>
                  <a:srgbClr val="000000"/>
                </a:solidFill>
              </a:rPr>
              <a:t>Try concatenating:</a:t>
            </a:r>
            <a:endParaRPr>
              <a:solidFill>
                <a:srgbClr val="000000"/>
              </a:solidFill>
            </a:endParaRPr>
          </a:p>
          <a:p>
            <a:pPr algn="r">
              <a:defRPr sz="4000">
                <a:solidFill>
                  <a:srgbClr val="868686"/>
                </a:solidFill>
              </a:defRPr>
            </a:pPr>
            <a:endParaRPr>
              <a:solidFill>
                <a:srgbClr val="000000"/>
              </a:solidFill>
            </a:endParaRPr>
          </a:p>
          <a:p>
            <a:pPr algn="r">
              <a:defRPr sz="4000">
                <a:solidFill>
                  <a:srgbClr val="868686"/>
                </a:solidFill>
              </a:defRPr>
            </a:pPr>
            <a:endParaRPr>
              <a:solidFill>
                <a:srgbClr val="000000"/>
              </a:solidFill>
            </a:endParaRPr>
          </a:p>
          <a:p>
            <a:pPr algn="r">
              <a:defRPr sz="4000">
                <a:solidFill>
                  <a:srgbClr val="868686"/>
                </a:solidFill>
              </a:defRPr>
            </a:pPr>
            <a:r>
              <a:rPr>
                <a:solidFill>
                  <a:srgbClr val="000000"/>
                </a:solidFill>
              </a:rPr>
              <a:t>Try multiplying:</a:t>
            </a:r>
          </a:p>
        </p:txBody>
      </p:sp>
      <p:sp>
        <p:nvSpPr>
          <p:cNvPr id="239" name="&gt;&gt;&gt; &quot;Hi&quot; + &quot;there!&quot;…"/>
          <p:cNvSpPr/>
          <p:nvPr/>
        </p:nvSpPr>
        <p:spPr>
          <a:xfrm>
            <a:off x="6083300" y="6070600"/>
            <a:ext cx="6391610" cy="2565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10000"/>
              </a:lnSpc>
              <a:defRPr sz="4000">
                <a:solidFill>
                  <a:srgbClr val="868686"/>
                </a:solidFill>
                <a:latin typeface="Andale Mono"/>
                <a:ea typeface="Andale Mono"/>
                <a:cs typeface="Andale Mono"/>
                <a:sym typeface="Andale Mono"/>
              </a:defRPr>
            </a:pPr>
            <a:r>
              <a:rPr sz="3400">
                <a:solidFill>
                  <a:srgbClr val="E63B7A"/>
                </a:solidFill>
              </a:rPr>
              <a:t>&gt;&gt;&gt;</a:t>
            </a:r>
            <a:r>
              <a:rPr>
                <a:solidFill>
                  <a:srgbClr val="000000"/>
                </a:solidFill>
              </a:rPr>
              <a:t> "Hi" + "there!"</a:t>
            </a:r>
            <a:endParaRPr>
              <a:solidFill>
                <a:srgbClr val="000000"/>
              </a:solidFill>
            </a:endParaRPr>
          </a:p>
          <a:p>
            <a:pPr algn="l">
              <a:lnSpc>
                <a:spcPct val="110000"/>
              </a:lnSpc>
              <a:defRPr sz="4000">
                <a:solidFill>
                  <a:srgbClr val="868686"/>
                </a:solidFill>
                <a:latin typeface="Andale Mono"/>
                <a:ea typeface="Andale Mono"/>
                <a:cs typeface="Andale Mono"/>
                <a:sym typeface="Andale Mono"/>
              </a:defRPr>
            </a:pPr>
            <a:endParaRPr>
              <a:solidFill>
                <a:srgbClr val="000000"/>
              </a:solidFill>
            </a:endParaRPr>
          </a:p>
          <a:p>
            <a:pPr algn="l">
              <a:lnSpc>
                <a:spcPct val="110000"/>
              </a:lnSpc>
              <a:defRPr sz="4000">
                <a:solidFill>
                  <a:srgbClr val="868686"/>
                </a:solidFill>
                <a:latin typeface="Andale Mono"/>
                <a:ea typeface="Andale Mono"/>
                <a:cs typeface="Andale Mono"/>
                <a:sym typeface="Andale Mono"/>
              </a:defRPr>
            </a:pPr>
            <a:endParaRPr>
              <a:solidFill>
                <a:srgbClr val="000000"/>
              </a:solidFill>
            </a:endParaRPr>
          </a:p>
          <a:p>
            <a:pPr algn="l">
              <a:lnSpc>
                <a:spcPct val="110000"/>
              </a:lnSpc>
              <a:defRPr sz="4000">
                <a:solidFill>
                  <a:srgbClr val="868686"/>
                </a:solidFill>
                <a:latin typeface="Andale Mono"/>
                <a:ea typeface="Andale Mono"/>
                <a:cs typeface="Andale Mono"/>
                <a:sym typeface="Andale Mono"/>
              </a:defRPr>
            </a:pPr>
            <a:r>
              <a:rPr sz="3400">
                <a:solidFill>
                  <a:srgbClr val="E63B7A"/>
                </a:solidFill>
              </a:rPr>
              <a:t>&gt;&gt;&gt;</a:t>
            </a:r>
            <a:r>
              <a:rPr>
                <a:solidFill>
                  <a:srgbClr val="000000"/>
                </a:solidFill>
              </a:rPr>
              <a:t> "HAHA" * 250</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trings are made up of characters:…"/>
          <p:cNvSpPr/>
          <p:nvPr/>
        </p:nvSpPr>
        <p:spPr>
          <a:xfrm>
            <a:off x="1206500" y="2476500"/>
            <a:ext cx="10579100" cy="7010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Strings are made up of </a:t>
            </a:r>
            <a:r>
              <a:rPr b="1"/>
              <a:t>characters</a:t>
            </a:r>
            <a:r>
              <a:t>:</a:t>
            </a:r>
          </a:p>
          <a:p>
            <a:pPr algn="l"/>
          </a:p>
          <a:p>
            <a:pPr algn="l">
              <a:defRPr>
                <a:latin typeface="Andale Mono"/>
                <a:ea typeface="Andale Mono"/>
                <a:cs typeface="Andale Mono"/>
                <a:sym typeface="Andale Mono"/>
              </a:defRPr>
            </a:pPr>
            <a:r>
              <a:rPr sz="3400">
                <a:solidFill>
                  <a:srgbClr val="E63B7A"/>
                </a:solidFill>
              </a:rPr>
              <a:t>&gt;&gt;&gt;</a:t>
            </a:r>
            <a:r>
              <a:t> "H" + "e" + "l" + "l" + "o"</a:t>
            </a:r>
          </a:p>
          <a:p>
            <a:pPr algn="l">
              <a:defRPr>
                <a:latin typeface="Andale Mono"/>
                <a:ea typeface="Andale Mono"/>
                <a:cs typeface="Andale Mono"/>
                <a:sym typeface="Andale Mono"/>
              </a:defRPr>
            </a:pPr>
            <a:r>
              <a:t>'Hello'</a:t>
            </a:r>
          </a:p>
          <a:p>
            <a:pPr algn="l">
              <a:defRPr>
                <a:latin typeface="Courier New"/>
                <a:ea typeface="Courier New"/>
                <a:cs typeface="Courier New"/>
                <a:sym typeface="Courier New"/>
              </a:defRPr>
            </a:pPr>
          </a:p>
          <a:p>
            <a:pPr algn="l"/>
            <a:r>
              <a:t>Each character has a position called an </a:t>
            </a:r>
            <a:r>
              <a:rPr i="1"/>
              <a:t>index</a:t>
            </a:r>
            <a:r>
              <a:t>:</a:t>
            </a:r>
          </a:p>
          <a:p>
            <a:pPr algn="l"/>
          </a:p>
          <a:p>
            <a:pPr algn="l">
              <a:defRPr>
                <a:latin typeface="Andale Mono"/>
                <a:ea typeface="Andale Mono"/>
                <a:cs typeface="Andale Mono"/>
                <a:sym typeface="Andale Mono"/>
              </a:defRPr>
            </a:pPr>
            <a:r>
              <a:t>H e l l o</a:t>
            </a:r>
          </a:p>
          <a:p>
            <a:pPr algn="l">
              <a:defRPr>
                <a:latin typeface="Andale Mono"/>
                <a:ea typeface="Andale Mono"/>
                <a:cs typeface="Andale Mono"/>
                <a:sym typeface="Andale Mono"/>
              </a:defRPr>
            </a:pPr>
            <a:r>
              <a:t>0 1 2 3 4</a:t>
            </a:r>
          </a:p>
          <a:p>
            <a:pPr algn="l"/>
          </a:p>
          <a:p>
            <a:pPr algn="l"/>
            <a:r>
              <a:t>In Python, indexes start at </a:t>
            </a:r>
            <a:r>
              <a:rPr b="1"/>
              <a:t>0</a:t>
            </a:r>
          </a:p>
        </p:txBody>
      </p:sp>
      <p:sp>
        <p:nvSpPr>
          <p:cNvPr id="244" name="Strings: Index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 Indexes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Meet your teachers:"/>
          <p:cNvSpPr/>
          <p:nvPr>
            <p:ph type="title"/>
          </p:nvPr>
        </p:nvSpPr>
        <p:spPr>
          <a:xfrm>
            <a:off x="635000" y="558800"/>
            <a:ext cx="5867400" cy="2730500"/>
          </a:xfrm>
          <a:prstGeom prst="rect">
            <a:avLst/>
          </a:prstGeom>
        </p:spPr>
        <p:txBody>
          <a:bodyPr/>
          <a:lstStyle/>
          <a:p>
            <a:pPr/>
            <a:r>
              <a:t>Meet your teachers:</a:t>
            </a:r>
          </a:p>
        </p:txBody>
      </p:sp>
      <p:sp>
        <p:nvSpPr>
          <p:cNvPr id="154" name="Sev Leonard…"/>
          <p:cNvSpPr/>
          <p:nvPr>
            <p:ph type="body" sz="half" idx="1"/>
          </p:nvPr>
        </p:nvSpPr>
        <p:spPr>
          <a:xfrm>
            <a:off x="609600" y="3609007"/>
            <a:ext cx="6628455" cy="5891912"/>
          </a:xfrm>
          <a:prstGeom prst="rect">
            <a:avLst/>
          </a:prstGeom>
        </p:spPr>
        <p:txBody>
          <a:bodyPr/>
          <a:lstStyle/>
          <a:p>
            <a:pPr>
              <a:defRPr sz="4800">
                <a:solidFill>
                  <a:srgbClr val="000000"/>
                </a:solidFill>
                <a:latin typeface="+mj-lt"/>
                <a:ea typeface="+mj-ea"/>
                <a:cs typeface="+mj-cs"/>
                <a:sym typeface="Gill Sans"/>
              </a:defRPr>
            </a:pPr>
            <a:r>
              <a:t>Sev Leonard</a:t>
            </a:r>
          </a:p>
          <a:p>
            <a:pPr>
              <a:defRPr sz="4800">
                <a:solidFill>
                  <a:srgbClr val="000000"/>
                </a:solidFill>
                <a:latin typeface="+mj-lt"/>
                <a:ea typeface="+mj-ea"/>
                <a:cs typeface="+mj-cs"/>
                <a:sym typeface="Gill Sans"/>
              </a:defRPr>
            </a:pPr>
            <a:r>
              <a:t>Antonia Stevens</a:t>
            </a:r>
          </a:p>
          <a:p>
            <a:pPr>
              <a:defRPr sz="4800">
                <a:solidFill>
                  <a:srgbClr val="000000"/>
                </a:solidFill>
                <a:latin typeface="+mj-lt"/>
                <a:ea typeface="+mj-ea"/>
                <a:cs typeface="+mj-cs"/>
                <a:sym typeface="Gill Sans"/>
              </a:defRPr>
            </a:pPr>
            <a:r>
              <a:t>Catherine Devlin</a:t>
            </a:r>
          </a:p>
          <a:p>
            <a:pPr>
              <a:defRPr sz="4800">
                <a:solidFill>
                  <a:srgbClr val="000000"/>
                </a:solidFill>
                <a:latin typeface="+mj-lt"/>
                <a:ea typeface="+mj-ea"/>
                <a:cs typeface="+mj-cs"/>
                <a:sym typeface="Gill Sans"/>
              </a:defRPr>
            </a:pPr>
          </a:p>
          <a:p>
            <a:pPr>
              <a:defRPr sz="4800">
                <a:solidFill>
                  <a:srgbClr val="000000"/>
                </a:solidFill>
                <a:latin typeface="+mj-lt"/>
                <a:ea typeface="+mj-ea"/>
                <a:cs typeface="+mj-cs"/>
                <a:sym typeface="Gill Sans"/>
              </a:defRPr>
            </a:pPr>
            <a:r>
              <a:t>Class developed by:</a:t>
            </a:r>
          </a:p>
          <a:p>
            <a:pPr>
              <a:defRPr sz="4800">
                <a:solidFill>
                  <a:srgbClr val="000000"/>
                </a:solidFill>
                <a:latin typeface="+mj-lt"/>
                <a:ea typeface="+mj-ea"/>
                <a:cs typeface="+mj-cs"/>
                <a:sym typeface="Gill Sans"/>
              </a:defRPr>
            </a:pPr>
          </a:p>
          <a:p>
            <a:pPr>
              <a:defRPr sz="4800">
                <a:solidFill>
                  <a:srgbClr val="000000"/>
                </a:solidFill>
                <a:latin typeface="+mj-lt"/>
                <a:ea typeface="+mj-ea"/>
                <a:cs typeface="+mj-cs"/>
                <a:sym typeface="Gill Sans"/>
              </a:defRPr>
            </a:pPr>
            <a:r>
              <a:t>Katie Cunningham</a:t>
            </a:r>
          </a:p>
          <a:p>
            <a:pPr>
              <a:defRPr sz="4800">
                <a:solidFill>
                  <a:srgbClr val="000000"/>
                </a:solidFill>
                <a:latin typeface="+mj-lt"/>
                <a:ea typeface="+mj-ea"/>
                <a:cs typeface="+mj-cs"/>
                <a:sym typeface="Gill Sans"/>
              </a:defRPr>
            </a:pPr>
            <a:r>
              <a:t>Barbara Shaurette —-&gt;</a:t>
            </a:r>
          </a:p>
        </p:txBody>
      </p:sp>
      <p:pic>
        <p:nvPicPr>
          <p:cNvPr id="155" name="sketch1.gif" descr="sketch1.gif"/>
          <p:cNvPicPr>
            <a:picLocks noChangeAspect="1"/>
          </p:cNvPicPr>
          <p:nvPr/>
        </p:nvPicPr>
        <p:blipFill>
          <a:blip r:embed="rId3">
            <a:extLst/>
          </a:blip>
          <a:stretch>
            <a:fillRect/>
          </a:stretch>
        </p:blipFill>
        <p:spPr>
          <a:xfrm>
            <a:off x="7086600" y="2171700"/>
            <a:ext cx="5080000" cy="5080000"/>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gt;&gt;&gt; print(&quot;Hello&quot;[0])…"/>
          <p:cNvSpPr/>
          <p:nvPr/>
        </p:nvSpPr>
        <p:spPr>
          <a:xfrm>
            <a:off x="1295400" y="3213100"/>
            <a:ext cx="11315700" cy="6032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sz="3400">
                <a:solidFill>
                  <a:srgbClr val="E63B7A"/>
                </a:solidFill>
              </a:rPr>
              <a:t>&gt;&gt;&gt;</a:t>
            </a:r>
            <a:r>
              <a:t> print("Hello"[0])</a:t>
            </a:r>
          </a:p>
          <a:p>
            <a:pPr algn="l">
              <a:defRPr>
                <a:latin typeface="Andale Mono"/>
                <a:ea typeface="Andale Mono"/>
                <a:cs typeface="Andale Mono"/>
                <a:sym typeface="Andale Mono"/>
              </a:defRPr>
            </a:pPr>
            <a:r>
              <a:t>H</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print("Hello"[4])</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print("Hey, Bob!"[4])</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print("Hey, Bob!"[6-1])</a:t>
            </a:r>
          </a:p>
        </p:txBody>
      </p:sp>
      <p:sp>
        <p:nvSpPr>
          <p:cNvPr id="249" name="Strings: Index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 Indexes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Rules:…"/>
          <p:cNvSpPr/>
          <p:nvPr/>
        </p:nvSpPr>
        <p:spPr>
          <a:xfrm>
            <a:off x="1409700" y="3416300"/>
            <a:ext cx="10185400" cy="440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4000"/>
              </a:spcBef>
            </a:pPr>
            <a:r>
              <a:t>Rules:</a:t>
            </a:r>
          </a:p>
          <a:p>
            <a:pPr marL="762000" indent="-762000" algn="l">
              <a:spcBef>
                <a:spcPts val="4000"/>
              </a:spcBef>
              <a:buClr>
                <a:srgbClr val="8D51EC"/>
              </a:buClr>
              <a:buSzPct val="125000"/>
              <a:buFont typeface="Zapf Dingbats"/>
              <a:buChar char="★"/>
            </a:pPr>
            <a:r>
              <a:t>Each character’s position is called its </a:t>
            </a:r>
            <a:r>
              <a:rPr i="1"/>
              <a:t>index</a:t>
            </a:r>
            <a:r>
              <a:t>.</a:t>
            </a:r>
          </a:p>
          <a:p>
            <a:pPr marL="762000" indent="-762000" algn="l">
              <a:spcBef>
                <a:spcPts val="4000"/>
              </a:spcBef>
              <a:buClr>
                <a:srgbClr val="8D51EC"/>
              </a:buClr>
              <a:buSzPct val="125000"/>
              <a:buFont typeface="Zapf Dingbats"/>
              <a:buChar char="★"/>
            </a:pPr>
            <a:r>
              <a:t>Indexes start at 0.</a:t>
            </a:r>
          </a:p>
          <a:p>
            <a:pPr marL="762000" indent="-762000" algn="l">
              <a:spcBef>
                <a:spcPts val="4000"/>
              </a:spcBef>
              <a:buClr>
                <a:srgbClr val="8D51EC"/>
              </a:buClr>
              <a:buSzPct val="125000"/>
              <a:buFont typeface="Zapf Dingbats"/>
              <a:buChar char="★"/>
            </a:pPr>
            <a:r>
              <a:t>Spaces inside the string are counted.</a:t>
            </a:r>
          </a:p>
        </p:txBody>
      </p:sp>
      <p:sp>
        <p:nvSpPr>
          <p:cNvPr id="254" name="Strings: Index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 Indexes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Variable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Variables"/>
          <p:cNvSpPr/>
          <p:nvPr>
            <p:ph type="title"/>
          </p:nvPr>
        </p:nvSpPr>
        <p:spPr>
          <a:prstGeom prst="rect">
            <a:avLst/>
          </a:prstGeom>
        </p:spPr>
        <p:txBody>
          <a:bodyPr/>
          <a:lstStyle/>
          <a:p>
            <a:pPr/>
            <a:r>
              <a:t>Variables</a:t>
            </a:r>
          </a:p>
        </p:txBody>
      </p:sp>
      <p:sp>
        <p:nvSpPr>
          <p:cNvPr id="263" name="Calculate a value:…"/>
          <p:cNvSpPr/>
          <p:nvPr/>
        </p:nvSpPr>
        <p:spPr>
          <a:xfrm>
            <a:off x="215900" y="3206750"/>
            <a:ext cx="5181600" cy="3835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a:latin typeface="Courier New"/>
                <a:ea typeface="Courier New"/>
                <a:cs typeface="Courier New"/>
                <a:sym typeface="Courier New"/>
              </a:defRPr>
            </a:pPr>
            <a:r>
              <a:rPr>
                <a:latin typeface="+mj-lt"/>
                <a:ea typeface="+mj-ea"/>
                <a:cs typeface="+mj-cs"/>
                <a:sym typeface="Gill Sans"/>
              </a:rPr>
              <a:t>Calculate a value:</a:t>
            </a: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r>
              <a:rPr>
                <a:latin typeface="+mj-lt"/>
                <a:ea typeface="+mj-ea"/>
                <a:cs typeface="+mj-cs"/>
                <a:sym typeface="Gill Sans"/>
              </a:rPr>
              <a:t>Give the value a </a:t>
            </a:r>
            <a:r>
              <a:rPr u="sng">
                <a:latin typeface="+mj-lt"/>
                <a:ea typeface="+mj-ea"/>
                <a:cs typeface="+mj-cs"/>
                <a:sym typeface="Gill Sans"/>
              </a:rPr>
              <a:t>name</a:t>
            </a:r>
            <a:r>
              <a:rPr>
                <a:latin typeface="+mj-lt"/>
                <a:ea typeface="+mj-ea"/>
                <a:cs typeface="+mj-cs"/>
                <a:sym typeface="Gill Sans"/>
              </a:rPr>
              <a:t>:</a:t>
            </a:r>
          </a:p>
        </p:txBody>
      </p:sp>
      <p:sp>
        <p:nvSpPr>
          <p:cNvPr id="264" name="&gt;&gt;&gt; 12 * 12…"/>
          <p:cNvSpPr/>
          <p:nvPr/>
        </p:nvSpPr>
        <p:spPr>
          <a:xfrm>
            <a:off x="6235700" y="3206750"/>
            <a:ext cx="6337300" cy="4991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sz="3400">
                <a:solidFill>
                  <a:srgbClr val="E63B7A"/>
                </a:solidFill>
              </a:rPr>
              <a:t>&gt;&gt;&gt;</a:t>
            </a:r>
            <a:r>
              <a:t> 12 * 12</a:t>
            </a:r>
          </a:p>
          <a:p>
            <a:pPr algn="l">
              <a:defRPr sz="4000">
                <a:latin typeface="Andale Mono"/>
                <a:ea typeface="Andale Mono"/>
                <a:cs typeface="Andale Mono"/>
                <a:sym typeface="Andale Mono"/>
              </a:defRPr>
            </a:pPr>
            <a:r>
              <a:t> 144</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3000">
                <a:latin typeface="Andale Mono"/>
                <a:ea typeface="Andale Mono"/>
                <a:cs typeface="Andale Mono"/>
                <a:sym typeface="Andale Mono"/>
              </a:defRPr>
            </a:pPr>
          </a:p>
          <a:p>
            <a:pPr algn="l">
              <a:defRPr sz="3000">
                <a:latin typeface="Andale Mono"/>
                <a:ea typeface="Andale Mono"/>
                <a:cs typeface="Andale Mono"/>
                <a:sym typeface="Andale Mono"/>
              </a:defRPr>
            </a:pPr>
          </a:p>
          <a:p>
            <a:pPr algn="l">
              <a:defRPr sz="4000">
                <a:latin typeface="Andale Mono"/>
                <a:ea typeface="Andale Mono"/>
                <a:cs typeface="Andale Mono"/>
                <a:sym typeface="Andale Mono"/>
              </a:defRPr>
            </a:pPr>
            <a:r>
              <a:rPr sz="3400">
                <a:solidFill>
                  <a:srgbClr val="E63B7A"/>
                </a:solidFill>
              </a:rPr>
              <a:t>&gt;&gt;&gt;</a:t>
            </a:r>
            <a:r>
              <a:t> donuts = 12 * 12</a:t>
            </a:r>
          </a:p>
          <a:p>
            <a:pPr algn="l">
              <a:defRPr sz="4000">
                <a:latin typeface="Andale Mono"/>
                <a:ea typeface="Andale Mono"/>
                <a:cs typeface="Andale Mono"/>
                <a:sym typeface="Andale Mono"/>
              </a:defRPr>
            </a:pPr>
            <a:r>
              <a:rPr sz="3400">
                <a:solidFill>
                  <a:srgbClr val="E63B7A"/>
                </a:solidFill>
              </a:rPr>
              <a:t>&gt;&gt;&gt;</a:t>
            </a:r>
            <a:r>
              <a:t> donuts</a:t>
            </a:r>
          </a:p>
          <a:p>
            <a:pPr algn="l">
              <a:defRPr sz="4000">
                <a:latin typeface="Andale Mono"/>
                <a:ea typeface="Andale Mono"/>
                <a:cs typeface="Andale Mono"/>
                <a:sym typeface="Andale Mono"/>
              </a:defRPr>
            </a:pPr>
            <a:r>
              <a:t> 144</a:t>
            </a:r>
          </a:p>
        </p:txBody>
      </p:sp>
      <p:sp>
        <p:nvSpPr>
          <p:cNvPr id="265" name="How can you save that value?"/>
          <p:cNvSpPr/>
          <p:nvPr/>
        </p:nvSpPr>
        <p:spPr>
          <a:xfrm>
            <a:off x="3279254" y="4984750"/>
            <a:ext cx="6448946"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a:defRPr>
                <a:latin typeface="Courier New"/>
                <a:ea typeface="Courier New"/>
                <a:cs typeface="Courier New"/>
                <a:sym typeface="Courier New"/>
              </a:defRPr>
            </a:pPr>
            <a:r>
              <a:rPr>
                <a:latin typeface="+mj-lt"/>
                <a:ea typeface="+mj-ea"/>
                <a:cs typeface="+mj-cs"/>
                <a:sym typeface="Gill Sans"/>
              </a:rPr>
              <a:t>How can you save that value?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70" name="Create a variable and give it a value:…"/>
          <p:cNvSpPr/>
          <p:nvPr/>
        </p:nvSpPr>
        <p:spPr>
          <a:xfrm>
            <a:off x="774700" y="2609850"/>
            <a:ext cx="4419600" cy="441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a:latin typeface="Courier New"/>
                <a:ea typeface="Courier New"/>
                <a:cs typeface="Courier New"/>
                <a:sym typeface="Courier New"/>
              </a:defRPr>
            </a:pPr>
            <a:r>
              <a:rPr>
                <a:latin typeface="+mj-lt"/>
                <a:ea typeface="+mj-ea"/>
                <a:cs typeface="+mj-cs"/>
                <a:sym typeface="Gill Sans"/>
              </a:rPr>
              <a:t>Create a variable and give it a value:</a:t>
            </a:r>
            <a:endParaRPr>
              <a:latin typeface="+mj-lt"/>
              <a:ea typeface="+mj-ea"/>
              <a:cs typeface="+mj-cs"/>
              <a:sym typeface="Gill Sans"/>
            </a:endParaRPr>
          </a:p>
          <a:p>
            <a:pPr algn="r">
              <a:defRPr>
                <a:latin typeface="Courier New"/>
                <a:ea typeface="Courier New"/>
                <a:cs typeface="Courier New"/>
                <a:sym typeface="Courier New"/>
              </a:defRPr>
            </a:pPr>
          </a:p>
          <a:p>
            <a:pPr algn="r">
              <a:defRPr>
                <a:latin typeface="Courier New"/>
                <a:ea typeface="Courier New"/>
                <a:cs typeface="Courier New"/>
                <a:sym typeface="Courier New"/>
              </a:defRPr>
            </a:pPr>
          </a:p>
          <a:p>
            <a:pPr algn="r">
              <a:defRPr>
                <a:latin typeface="Courier New"/>
                <a:ea typeface="Courier New"/>
                <a:cs typeface="Courier New"/>
                <a:sym typeface="Courier New"/>
              </a:defRPr>
            </a:pPr>
          </a:p>
          <a:p>
            <a:pPr algn="r">
              <a:defRPr>
                <a:latin typeface="Courier New"/>
                <a:ea typeface="Courier New"/>
                <a:cs typeface="Courier New"/>
                <a:sym typeface="Courier New"/>
              </a:defRPr>
            </a:pPr>
            <a:r>
              <a:rPr>
                <a:latin typeface="+mj-lt"/>
                <a:ea typeface="+mj-ea"/>
                <a:cs typeface="+mj-cs"/>
                <a:sym typeface="Gill Sans"/>
              </a:rPr>
              <a:t>Now assign a</a:t>
            </a:r>
            <a:endParaRPr>
              <a:latin typeface="+mj-lt"/>
              <a:ea typeface="+mj-ea"/>
              <a:cs typeface="+mj-cs"/>
              <a:sym typeface="Gill Sans"/>
            </a:endParaRPr>
          </a:p>
          <a:p>
            <a:pPr algn="r">
              <a:defRPr>
                <a:latin typeface="Courier New"/>
                <a:ea typeface="Courier New"/>
                <a:cs typeface="Courier New"/>
                <a:sym typeface="Courier New"/>
              </a:defRPr>
            </a:pPr>
            <a:r>
              <a:rPr u="sng">
                <a:latin typeface="+mj-lt"/>
                <a:ea typeface="+mj-ea"/>
                <a:cs typeface="+mj-cs"/>
                <a:sym typeface="Gill Sans"/>
              </a:rPr>
              <a:t>new</a:t>
            </a:r>
            <a:r>
              <a:rPr>
                <a:latin typeface="+mj-lt"/>
                <a:ea typeface="+mj-ea"/>
                <a:cs typeface="+mj-cs"/>
                <a:sym typeface="Gill Sans"/>
              </a:rPr>
              <a:t> value:</a:t>
            </a:r>
          </a:p>
        </p:txBody>
      </p:sp>
      <p:sp>
        <p:nvSpPr>
          <p:cNvPr id="271" name="&gt;&gt;&gt; color = &quot;yellow&quot;…"/>
          <p:cNvSpPr/>
          <p:nvPr/>
        </p:nvSpPr>
        <p:spPr>
          <a:xfrm>
            <a:off x="5753100" y="2832946"/>
            <a:ext cx="6680200" cy="676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sz="3400">
                <a:solidFill>
                  <a:srgbClr val="E63B7A"/>
                </a:solidFill>
              </a:rPr>
              <a:t>&gt;&gt;&gt;</a:t>
            </a:r>
            <a:r>
              <a:t> color = "yellow"</a:t>
            </a:r>
          </a:p>
          <a:p>
            <a:pPr algn="l">
              <a:defRPr sz="4000">
                <a:latin typeface="Andale Mono"/>
                <a:ea typeface="Andale Mono"/>
                <a:cs typeface="Andale Mono"/>
                <a:sym typeface="Andale Mono"/>
              </a:defRPr>
            </a:pPr>
            <a:r>
              <a:rPr sz="3400">
                <a:solidFill>
                  <a:srgbClr val="E63B7A"/>
                </a:solidFill>
              </a:rPr>
              <a:t>&gt;&gt;&gt;</a:t>
            </a:r>
            <a:r>
              <a:t> color</a:t>
            </a:r>
          </a:p>
          <a:p>
            <a:pPr algn="l">
              <a:defRPr sz="4000">
                <a:latin typeface="Andale Mono"/>
                <a:ea typeface="Andale Mono"/>
                <a:cs typeface="Andale Mono"/>
                <a:sym typeface="Andale Mono"/>
              </a:defRPr>
            </a:pPr>
            <a:r>
              <a:t> 'yellow'</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sz="3400">
                <a:solidFill>
                  <a:srgbClr val="E63B7A"/>
                </a:solidFill>
              </a:rPr>
              <a:t>&gt;&gt;&gt;</a:t>
            </a:r>
            <a:r>
              <a:t> color = "red"</a:t>
            </a:r>
          </a:p>
          <a:p>
            <a:pPr algn="l">
              <a:defRPr sz="4000">
                <a:latin typeface="Andale Mono"/>
                <a:ea typeface="Andale Mono"/>
                <a:cs typeface="Andale Mono"/>
                <a:sym typeface="Andale Mono"/>
              </a:defRPr>
            </a:pPr>
            <a:r>
              <a:rPr sz="3400">
                <a:solidFill>
                  <a:srgbClr val="E63B7A"/>
                </a:solidFill>
              </a:rPr>
              <a:t>&gt;&gt;&gt;</a:t>
            </a:r>
            <a:r>
              <a:t> color</a:t>
            </a:r>
          </a:p>
          <a:p>
            <a:pPr algn="l">
              <a:defRPr sz="4000">
                <a:latin typeface="Andale Mono"/>
                <a:ea typeface="Andale Mono"/>
                <a:cs typeface="Andale Mono"/>
                <a:sym typeface="Andale Mono"/>
              </a:defRPr>
            </a:pPr>
            <a:r>
              <a:t> 'red'</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sz="3400">
                <a:solidFill>
                  <a:srgbClr val="E63B7A"/>
                </a:solidFill>
              </a:rPr>
              <a:t>&gt;&gt;&gt;</a:t>
            </a:r>
            <a:r>
              <a:t> color = "fish"</a:t>
            </a:r>
          </a:p>
          <a:p>
            <a:pPr algn="l">
              <a:defRPr sz="4000">
                <a:latin typeface="Andale Mono"/>
                <a:ea typeface="Andale Mono"/>
                <a:cs typeface="Andale Mono"/>
                <a:sym typeface="Andale Mono"/>
              </a:defRPr>
            </a:pPr>
            <a:r>
              <a:rPr sz="3400">
                <a:solidFill>
                  <a:srgbClr val="E63B7A"/>
                </a:solidFill>
              </a:rPr>
              <a:t>&gt;&gt;&gt;</a:t>
            </a:r>
            <a:r>
              <a:t> color = 12</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76" name="Calculate once, keep the result to use later…"/>
          <p:cNvSpPr/>
          <p:nvPr/>
        </p:nvSpPr>
        <p:spPr>
          <a:xfrm>
            <a:off x="1244600" y="4019550"/>
            <a:ext cx="105029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762000" indent="-762000" algn="l">
              <a:spcBef>
                <a:spcPts val="6000"/>
              </a:spcBef>
              <a:buClr>
                <a:srgbClr val="8D51EC"/>
              </a:buClr>
              <a:buSzPct val="125000"/>
              <a:buFont typeface="Zapf Dingbats"/>
              <a:buChar char="★"/>
              <a:defRPr>
                <a:latin typeface="Courier New"/>
                <a:ea typeface="Courier New"/>
                <a:cs typeface="Courier New"/>
                <a:sym typeface="Courier New"/>
              </a:defRPr>
            </a:pPr>
            <a:r>
              <a:rPr>
                <a:latin typeface="+mj-lt"/>
                <a:ea typeface="+mj-ea"/>
                <a:cs typeface="+mj-cs"/>
                <a:sym typeface="Gill Sans"/>
              </a:rPr>
              <a:t>Calculate once, keep the result to use later</a:t>
            </a:r>
            <a:endParaRPr>
              <a:latin typeface="+mj-lt"/>
              <a:ea typeface="+mj-ea"/>
              <a:cs typeface="+mj-cs"/>
              <a:sym typeface="Gill Sans"/>
            </a:endParaRPr>
          </a:p>
          <a:p>
            <a:pPr marL="762000" indent="-762000" algn="l">
              <a:spcBef>
                <a:spcPts val="6000"/>
              </a:spcBef>
              <a:buClr>
                <a:srgbClr val="8D51EC"/>
              </a:buClr>
              <a:buSzPct val="125000"/>
              <a:buFont typeface="Zapf Dingbats"/>
              <a:buChar char="★"/>
              <a:defRPr>
                <a:latin typeface="Courier New"/>
                <a:ea typeface="Courier New"/>
                <a:cs typeface="Courier New"/>
                <a:sym typeface="Courier New"/>
              </a:defRPr>
            </a:pPr>
            <a:r>
              <a:rPr>
                <a:latin typeface="+mj-lt"/>
                <a:ea typeface="+mj-ea"/>
                <a:cs typeface="+mj-cs"/>
                <a:sym typeface="Gill Sans"/>
              </a:rPr>
              <a:t>Keep the same name, change the value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81" name="&gt;&gt;&gt; donuts = 12 * 12…"/>
          <p:cNvSpPr/>
          <p:nvPr/>
        </p:nvSpPr>
        <p:spPr>
          <a:xfrm>
            <a:off x="5346700" y="3771900"/>
            <a:ext cx="7480300" cy="5308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3600">
                <a:latin typeface="Andale Mono"/>
                <a:ea typeface="Andale Mono"/>
                <a:cs typeface="Andale Mono"/>
                <a:sym typeface="Andale Mono"/>
              </a:defRPr>
            </a:pPr>
            <a:r>
              <a:rPr>
                <a:solidFill>
                  <a:srgbClr val="E63B7A"/>
                </a:solidFill>
              </a:rPr>
              <a:t>&gt;&gt;&gt;</a:t>
            </a:r>
            <a:r>
              <a:t> donuts = 12 * 12</a:t>
            </a:r>
          </a:p>
          <a:p>
            <a:pPr algn="l">
              <a:defRPr sz="3600">
                <a:latin typeface="Andale Mono"/>
                <a:ea typeface="Andale Mono"/>
                <a:cs typeface="Andale Mono"/>
                <a:sym typeface="Andale Mono"/>
              </a:defRPr>
            </a:pPr>
            <a:r>
              <a:rPr>
                <a:solidFill>
                  <a:srgbClr val="E63B7A"/>
                </a:solidFill>
              </a:rPr>
              <a:t>&gt;&gt;&gt;</a:t>
            </a:r>
            <a:r>
              <a:t> fishes = 3</a:t>
            </a:r>
          </a:p>
          <a:p>
            <a:pPr algn="l">
              <a:defRPr sz="3600">
                <a:latin typeface="Andale Mono"/>
                <a:ea typeface="Andale Mono"/>
                <a:cs typeface="Andale Mono"/>
                <a:sym typeface="Andale Mono"/>
              </a:defRPr>
            </a:pPr>
            <a:r>
              <a:rPr>
                <a:solidFill>
                  <a:srgbClr val="E63B7A"/>
                </a:solidFill>
              </a:rPr>
              <a:t>&gt;&gt;&gt;</a:t>
            </a:r>
            <a:r>
              <a:t> fishes + donuts</a:t>
            </a: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r>
              <a:rPr>
                <a:solidFill>
                  <a:srgbClr val="E63B7A"/>
                </a:solidFill>
              </a:rPr>
              <a:t>&gt;&gt;&gt; </a:t>
            </a:r>
            <a:r>
              <a:t>color = "yellow"</a:t>
            </a:r>
          </a:p>
          <a:p>
            <a:pPr algn="l">
              <a:defRPr sz="3600">
                <a:latin typeface="Andale Mono"/>
                <a:ea typeface="Andale Mono"/>
                <a:cs typeface="Andale Mono"/>
                <a:sym typeface="Andale Mono"/>
              </a:defRPr>
            </a:pPr>
            <a:r>
              <a:rPr>
                <a:solidFill>
                  <a:srgbClr val="E63B7A"/>
                </a:solidFill>
              </a:rPr>
              <a:t>&gt;&gt;&gt;</a:t>
            </a:r>
            <a:r>
              <a:t> day = “Monday”</a:t>
            </a:r>
          </a:p>
          <a:p>
            <a:pPr algn="l">
              <a:defRPr sz="3600">
                <a:latin typeface="Andale Mono"/>
                <a:ea typeface="Andale Mono"/>
                <a:cs typeface="Andale Mono"/>
                <a:sym typeface="Andale Mono"/>
              </a:defRPr>
            </a:pPr>
            <a:r>
              <a:rPr>
                <a:solidFill>
                  <a:srgbClr val="E63B7A"/>
                </a:solidFill>
              </a:rPr>
              <a:t>&gt;&gt;&gt;</a:t>
            </a:r>
            <a:r>
              <a:t> color + day</a:t>
            </a:r>
          </a:p>
          <a:p>
            <a:pPr algn="l">
              <a:defRPr sz="3600">
                <a:latin typeface="Andale Mono"/>
                <a:ea typeface="Andale Mono"/>
                <a:cs typeface="Andale Mono"/>
                <a:sym typeface="Andale Mono"/>
              </a:defRPr>
            </a:pPr>
            <a:r>
              <a:rPr>
                <a:solidFill>
                  <a:srgbClr val="E63B7A"/>
                </a:solidFill>
              </a:rPr>
              <a:t>&gt;&gt;&gt;</a:t>
            </a:r>
            <a:r>
              <a:t> color * fishes</a:t>
            </a:r>
            <a:endParaRPr>
              <a:solidFill>
                <a:srgbClr val="E63B7A"/>
              </a:solidFill>
            </a:endParaRPr>
          </a:p>
          <a:p>
            <a:pPr algn="l">
              <a:defRPr sz="3600">
                <a:latin typeface="Andale Mono"/>
                <a:ea typeface="Andale Mono"/>
                <a:cs typeface="Andale Mono"/>
                <a:sym typeface="Andale Mono"/>
              </a:defRPr>
            </a:pPr>
            <a:r>
              <a:rPr>
                <a:solidFill>
                  <a:srgbClr val="E63B7A"/>
                </a:solidFill>
              </a:rPr>
              <a:t>&gt;&gt;&gt;</a:t>
            </a:r>
            <a:r>
              <a:t> color + day * fishes</a:t>
            </a:r>
          </a:p>
        </p:txBody>
      </p:sp>
      <p:sp>
        <p:nvSpPr>
          <p:cNvPr id="282" name="Math operations"/>
          <p:cNvSpPr/>
          <p:nvPr/>
        </p:nvSpPr>
        <p:spPr>
          <a:xfrm>
            <a:off x="1181100" y="3937000"/>
            <a:ext cx="37338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Math operations</a:t>
            </a:r>
          </a:p>
        </p:txBody>
      </p:sp>
      <p:sp>
        <p:nvSpPr>
          <p:cNvPr id="283" name="Some other things we can do with variables:"/>
          <p:cNvSpPr/>
          <p:nvPr/>
        </p:nvSpPr>
        <p:spPr>
          <a:xfrm>
            <a:off x="1663700" y="2597150"/>
            <a:ext cx="966914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2000"/>
              </a:spcBef>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Some other things we can do with variables:</a:t>
            </a:r>
          </a:p>
        </p:txBody>
      </p:sp>
      <p:sp>
        <p:nvSpPr>
          <p:cNvPr id="284" name="String operations"/>
          <p:cNvSpPr/>
          <p:nvPr/>
        </p:nvSpPr>
        <p:spPr>
          <a:xfrm>
            <a:off x="1091803" y="6559550"/>
            <a:ext cx="382309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String operations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More things we can do with variables:"/>
          <p:cNvSpPr/>
          <p:nvPr/>
        </p:nvSpPr>
        <p:spPr>
          <a:xfrm>
            <a:off x="1244600" y="2736850"/>
            <a:ext cx="105029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spcBef>
                <a:spcPts val="2000"/>
              </a:spcBef>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More things we can do with variables:</a:t>
            </a:r>
          </a:p>
        </p:txBody>
      </p:sp>
      <p:sp>
        <p:nvSpPr>
          <p:cNvPr id="289"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90" name="&gt;&gt;&gt; fruit = &quot;watermelon&quot;…"/>
          <p:cNvSpPr/>
          <p:nvPr/>
        </p:nvSpPr>
        <p:spPr>
          <a:xfrm>
            <a:off x="5085388" y="4146550"/>
            <a:ext cx="7685733" cy="299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3400">
                <a:latin typeface="Andale Mono"/>
                <a:ea typeface="Andale Mono"/>
                <a:cs typeface="Andale Mono"/>
                <a:sym typeface="Andale Mono"/>
              </a:defRPr>
            </a:pPr>
            <a:r>
              <a:rPr>
                <a:solidFill>
                  <a:srgbClr val="E63B7A"/>
                </a:solidFill>
              </a:rPr>
              <a:t>&gt;&gt;&gt;</a:t>
            </a:r>
            <a:r>
              <a:t> fruit = "watermelon"</a:t>
            </a:r>
          </a:p>
          <a:p>
            <a:pPr algn="l">
              <a:defRPr sz="3400">
                <a:latin typeface="Andale Mono"/>
                <a:ea typeface="Andale Mono"/>
                <a:cs typeface="Andale Mono"/>
                <a:sym typeface="Andale Mono"/>
              </a:defRPr>
            </a:pPr>
            <a:r>
              <a:rPr>
                <a:solidFill>
                  <a:srgbClr val="E63B7A"/>
                </a:solidFill>
              </a:rPr>
              <a:t>&gt;&gt;&gt;</a:t>
            </a:r>
            <a:r>
              <a:t> print (fruit[2])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mynumber = 3</a:t>
            </a:r>
          </a:p>
          <a:p>
            <a:pPr algn="l">
              <a:defRPr sz="3400">
                <a:latin typeface="Andale Mono"/>
                <a:ea typeface="Andale Mono"/>
                <a:cs typeface="Andale Mono"/>
                <a:sym typeface="Andale Mono"/>
              </a:defRPr>
            </a:pPr>
            <a:r>
              <a:rPr>
                <a:solidFill>
                  <a:srgbClr val="E63B7A"/>
                </a:solidFill>
              </a:rPr>
              <a:t>&gt;&gt;&gt;</a:t>
            </a:r>
            <a:r>
              <a:t> print (fruit[mynumber-2])</a:t>
            </a:r>
          </a:p>
        </p:txBody>
      </p:sp>
      <p:sp>
        <p:nvSpPr>
          <p:cNvPr id="291" name="Get an index…"/>
          <p:cNvSpPr/>
          <p:nvPr/>
        </p:nvSpPr>
        <p:spPr>
          <a:xfrm>
            <a:off x="708506" y="4038600"/>
            <a:ext cx="3713250" cy="321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Get an index </a:t>
            </a: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from a string:</a:t>
            </a: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Do some math</a:t>
            </a: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to get the index:</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Assigning values or making comparisons?"/>
          <p:cNvSpPr/>
          <p:nvPr/>
        </p:nvSpPr>
        <p:spPr>
          <a:xfrm>
            <a:off x="1244600" y="3168650"/>
            <a:ext cx="105029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spcBef>
                <a:spcPts val="2000"/>
              </a:spcBef>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Assigning values or making comparisons?</a:t>
            </a:r>
          </a:p>
        </p:txBody>
      </p:sp>
      <p:sp>
        <p:nvSpPr>
          <p:cNvPr id="296"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97" name="&gt;&gt;&gt; fruit = &quot;watermelon&quot;…"/>
          <p:cNvSpPr/>
          <p:nvPr/>
        </p:nvSpPr>
        <p:spPr>
          <a:xfrm>
            <a:off x="2489200" y="4787900"/>
            <a:ext cx="7759700"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fruit = "watermelon"</a:t>
            </a:r>
          </a:p>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5 = 6</a:t>
            </a:r>
          </a:p>
        </p:txBody>
      </p:sp>
      <p:sp>
        <p:nvSpPr>
          <p:cNvPr id="298" name="&gt;&gt;&gt; fruit == &quot;watermelon&quot;…"/>
          <p:cNvSpPr/>
          <p:nvPr/>
        </p:nvSpPr>
        <p:spPr>
          <a:xfrm>
            <a:off x="2489200" y="6934200"/>
            <a:ext cx="7759700"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fruit == "watermelon"</a:t>
            </a:r>
          </a:p>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5 == 6</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Error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What is programming?"/>
          <p:cNvSpPr/>
          <p:nvPr>
            <p:ph type="title"/>
          </p:nvPr>
        </p:nvSpPr>
        <p:spPr>
          <a:xfrm>
            <a:off x="215900" y="304800"/>
            <a:ext cx="12560300" cy="1905000"/>
          </a:xfrm>
          <a:prstGeom prst="rect">
            <a:avLst/>
          </a:prstGeom>
        </p:spPr>
        <p:txBody>
          <a:bodyPr/>
          <a:lstStyle/>
          <a:p>
            <a:pPr/>
            <a:r>
              <a:t>What is programming?</a:t>
            </a:r>
          </a:p>
        </p:txBody>
      </p:sp>
      <p:sp>
        <p:nvSpPr>
          <p:cNvPr id="160" name="A problem to solve…"/>
          <p:cNvSpPr/>
          <p:nvPr>
            <p:ph type="body" sz="half" idx="4294967295"/>
          </p:nvPr>
        </p:nvSpPr>
        <p:spPr>
          <a:xfrm>
            <a:off x="1651000" y="3479800"/>
            <a:ext cx="9702800" cy="4711700"/>
          </a:xfrm>
          <a:prstGeom prst="rect">
            <a:avLst/>
          </a:prstGeom>
        </p:spPr>
        <p:txBody>
          <a:bodyPr anchor="t"/>
          <a:lstStyle/>
          <a:p>
            <a:pPr marL="571825">
              <a:spcBef>
                <a:spcPts val="7500"/>
              </a:spcBef>
              <a:buClr>
                <a:srgbClr val="F93C9B"/>
              </a:buClr>
              <a:buSzPct val="125000"/>
              <a:buFont typeface="Zapf Dingbats"/>
              <a:defRPr>
                <a:solidFill>
                  <a:srgbClr val="000000"/>
                </a:solidFill>
                <a:latin typeface="+mj-lt"/>
                <a:ea typeface="+mj-ea"/>
                <a:cs typeface="+mj-cs"/>
                <a:sym typeface="Gill Sans"/>
              </a:defRPr>
            </a:pPr>
            <a:r>
              <a:t>A </a:t>
            </a:r>
            <a:r>
              <a:rPr b="1"/>
              <a:t>problem</a:t>
            </a:r>
            <a:r>
              <a:t> to solve</a:t>
            </a:r>
          </a:p>
          <a:p>
            <a:pPr marL="571825">
              <a:spcBef>
                <a:spcPts val="7500"/>
              </a:spcBef>
              <a:buClr>
                <a:srgbClr val="F93C9B"/>
              </a:buClr>
              <a:buSzPct val="125000"/>
              <a:buFont typeface="Zapf Dingbats"/>
              <a:defRPr>
                <a:solidFill>
                  <a:srgbClr val="000000"/>
                </a:solidFill>
                <a:latin typeface="+mj-lt"/>
                <a:ea typeface="+mj-ea"/>
                <a:cs typeface="+mj-cs"/>
                <a:sym typeface="Gill Sans"/>
              </a:defRPr>
            </a:pPr>
            <a:r>
              <a:t>A </a:t>
            </a:r>
            <a:r>
              <a:rPr b="1"/>
              <a:t>solution </a:t>
            </a:r>
            <a:r>
              <a:t>to the problem</a:t>
            </a:r>
          </a:p>
          <a:p>
            <a:pPr marL="571825">
              <a:spcBef>
                <a:spcPts val="7500"/>
              </a:spcBef>
              <a:buClr>
                <a:srgbClr val="F93C9B"/>
              </a:buClr>
              <a:buSzPct val="125000"/>
              <a:buFont typeface="Zapf Dingbats"/>
              <a:defRPr>
                <a:solidFill>
                  <a:srgbClr val="000000"/>
                </a:solidFill>
                <a:latin typeface="+mj-lt"/>
                <a:ea typeface="+mj-ea"/>
                <a:cs typeface="+mj-cs"/>
                <a:sym typeface="Gill Sans"/>
              </a:defRPr>
            </a:pPr>
            <a:r>
              <a:t>The solution translated into a language the computer can understand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gt;&gt;&gt; &quot;friend&quot; * 5…"/>
          <p:cNvSpPr/>
          <p:nvPr/>
        </p:nvSpPr>
        <p:spPr>
          <a:xfrm>
            <a:off x="279400" y="2578100"/>
            <a:ext cx="12357100" cy="279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800">
                <a:latin typeface="Andale Mono"/>
                <a:ea typeface="Andale Mono"/>
                <a:cs typeface="Andale Mono"/>
                <a:sym typeface="Andale Mono"/>
              </a:defRPr>
            </a:pPr>
            <a:r>
              <a:rPr>
                <a:solidFill>
                  <a:srgbClr val="E63B7A"/>
                </a:solidFill>
              </a:rPr>
              <a:t>&gt;&gt;&gt;</a:t>
            </a:r>
            <a:r>
              <a:t> "friend" * 5</a:t>
            </a:r>
          </a:p>
          <a:p>
            <a:pPr algn="l">
              <a:defRPr sz="3800">
                <a:latin typeface="Andale Mono"/>
                <a:ea typeface="Andale Mono"/>
                <a:cs typeface="Andale Mono"/>
                <a:sym typeface="Andale Mono"/>
              </a:defRPr>
            </a:pPr>
            <a:r>
              <a:t>‘friendfriendfriendfriendfriend’</a:t>
            </a:r>
          </a:p>
          <a:p>
            <a:pPr algn="l">
              <a:defRPr sz="3800">
                <a:latin typeface="Andale Mono"/>
                <a:ea typeface="Andale Mono"/>
                <a:cs typeface="Andale Mono"/>
                <a:sym typeface="Andale Mono"/>
              </a:defRPr>
            </a:pPr>
          </a:p>
          <a:p>
            <a:pPr algn="l">
              <a:defRPr sz="3800">
                <a:latin typeface="Andale Mono"/>
                <a:ea typeface="Andale Mono"/>
                <a:cs typeface="Andale Mono"/>
                <a:sym typeface="Andale Mono"/>
              </a:defRPr>
            </a:pPr>
            <a:r>
              <a:rPr>
                <a:solidFill>
                  <a:srgbClr val="E63B7A"/>
                </a:solidFill>
              </a:rPr>
              <a:t>&gt;&gt;&gt;</a:t>
            </a:r>
            <a:r>
              <a:t> "friend" + 5</a:t>
            </a:r>
          </a:p>
          <a:p>
            <a:pPr algn="l">
              <a:defRPr sz="3800">
                <a:latin typeface="Andale Mono"/>
                <a:ea typeface="Andale Mono"/>
                <a:cs typeface="Andale Mono"/>
                <a:sym typeface="Andale Mono"/>
              </a:defRPr>
            </a:pPr>
            <a:r>
              <a:t>Error</a:t>
            </a:r>
          </a:p>
        </p:txBody>
      </p:sp>
      <p:sp>
        <p:nvSpPr>
          <p:cNvPr id="307" name="Error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
        <p:nvSpPr>
          <p:cNvPr id="308" name="Traceback (most recent call last):…"/>
          <p:cNvSpPr/>
          <p:nvPr/>
        </p:nvSpPr>
        <p:spPr>
          <a:xfrm>
            <a:off x="138183" y="5857874"/>
            <a:ext cx="12728434"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latin typeface="Andale Mono"/>
                <a:ea typeface="Andale Mono"/>
                <a:cs typeface="Andale Mono"/>
                <a:sym typeface="Andale Mono"/>
              </a:defRPr>
            </a:pPr>
            <a:r>
              <a:t>Traceback (most recent call last):</a:t>
            </a:r>
          </a:p>
          <a:p>
            <a:pPr algn="l">
              <a:defRPr sz="3000">
                <a:latin typeface="Andale Mono"/>
                <a:ea typeface="Andale Mono"/>
                <a:cs typeface="Andale Mono"/>
                <a:sym typeface="Andale Mono"/>
              </a:defRPr>
            </a:pPr>
            <a:r>
              <a:t>  File "&lt;stdin&gt;", line 1, in &lt;module&gt;</a:t>
            </a:r>
          </a:p>
          <a:p>
            <a:pPr algn="l">
              <a:defRPr sz="3000">
                <a:latin typeface="Andale Mono"/>
                <a:ea typeface="Andale Mono"/>
                <a:cs typeface="Andale Mono"/>
                <a:sym typeface="Andale Mono"/>
              </a:defRPr>
            </a:pPr>
            <a:r>
              <a:t>TypeError: Can't convert 'int' object to str implicitly</a:t>
            </a:r>
          </a:p>
        </p:txBody>
      </p:sp>
      <p:sp>
        <p:nvSpPr>
          <p:cNvPr id="309" name="What do you think ‘str’ and ‘int’ mean here?…"/>
          <p:cNvSpPr/>
          <p:nvPr/>
        </p:nvSpPr>
        <p:spPr>
          <a:xfrm>
            <a:off x="279189" y="7740650"/>
            <a:ext cx="10360112" cy="1346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What do you think ‘str’ and ‘int’ mean here?</a:t>
            </a:r>
          </a:p>
          <a:p>
            <a:pPr algn="l"/>
            <a:r>
              <a:t>Does this error message tell you what’s wrong?</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gt;&gt;&gt; &quot;friend&quot; + 5…"/>
          <p:cNvSpPr/>
          <p:nvPr/>
        </p:nvSpPr>
        <p:spPr>
          <a:xfrm>
            <a:off x="113600" y="2495550"/>
            <a:ext cx="12777600" cy="287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latin typeface="Andale Mono"/>
                <a:ea typeface="Andale Mono"/>
                <a:cs typeface="Andale Mono"/>
                <a:sym typeface="Andale Mono"/>
              </a:defRPr>
            </a:pPr>
            <a:r>
              <a:rPr>
                <a:solidFill>
                  <a:srgbClr val="E63B7A"/>
                </a:solidFill>
              </a:rPr>
              <a:t>&gt;&gt;&gt;</a:t>
            </a:r>
            <a:r>
              <a:t> "friend" + 5</a:t>
            </a:r>
          </a:p>
          <a:p>
            <a:pPr algn="l">
              <a:defRPr sz="3600">
                <a:latin typeface="Andale Mono"/>
                <a:ea typeface="Andale Mono"/>
                <a:cs typeface="Andale Mono"/>
                <a:sym typeface="Andale Mono"/>
              </a:defRPr>
            </a:pPr>
          </a:p>
          <a:p>
            <a:pPr algn="l">
              <a:defRPr sz="3000">
                <a:latin typeface="Andale Mono"/>
                <a:ea typeface="Andale Mono"/>
                <a:cs typeface="Andale Mono"/>
                <a:sym typeface="Andale Mono"/>
              </a:defRPr>
            </a:pPr>
            <a:r>
              <a:t>Traceback (most recent call last):</a:t>
            </a:r>
          </a:p>
          <a:p>
            <a:pPr algn="l">
              <a:defRPr sz="3000">
                <a:latin typeface="Andale Mono"/>
                <a:ea typeface="Andale Mono"/>
                <a:cs typeface="Andale Mono"/>
                <a:sym typeface="Andale Mono"/>
              </a:defRPr>
            </a:pPr>
            <a:r>
              <a:t>  File "&lt;stdin&gt;", line 1, in &lt;module&gt;</a:t>
            </a:r>
          </a:p>
          <a:p>
            <a:pPr algn="l">
              <a:defRPr sz="3000">
                <a:latin typeface="Andale Mono"/>
                <a:ea typeface="Andale Mono"/>
                <a:cs typeface="Andale Mono"/>
                <a:sym typeface="Andale Mono"/>
              </a:defRPr>
            </a:pPr>
            <a:r>
              <a:t>TypeError: Can't convert 'int' object to str implicitly</a:t>
            </a:r>
          </a:p>
          <a:p>
            <a:pPr algn="l">
              <a:defRPr sz="3000">
                <a:latin typeface="Andale Mono"/>
                <a:ea typeface="Andale Mono"/>
                <a:cs typeface="Andale Mono"/>
                <a:sym typeface="Andale Mono"/>
              </a:defRPr>
            </a:pPr>
            <a:r>
              <a:t>    </a:t>
            </a:r>
            <a:r>
              <a:rPr>
                <a:solidFill>
                  <a:srgbClr val="B51A00"/>
                </a:solidFill>
              </a:rPr>
              <a:t>^              ^       ^              ^</a:t>
            </a:r>
          </a:p>
        </p:txBody>
      </p:sp>
      <p:sp>
        <p:nvSpPr>
          <p:cNvPr id="314" name="‘int’ is an integer…"/>
          <p:cNvSpPr/>
          <p:nvPr/>
        </p:nvSpPr>
        <p:spPr>
          <a:xfrm>
            <a:off x="1744470" y="5842000"/>
            <a:ext cx="9512301" cy="321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62000" indent="-762000" algn="l">
              <a:buClr>
                <a:srgbClr val="8D51EC"/>
              </a:buClr>
              <a:buSzPct val="100000"/>
              <a:buChar char="•"/>
            </a:pPr>
            <a:r>
              <a:t>‘int’ is an integer</a:t>
            </a:r>
          </a:p>
          <a:p>
            <a:pPr marL="762000" indent="-762000" algn="l">
              <a:buClr>
                <a:srgbClr val="8D51EC"/>
              </a:buClr>
              <a:buSzPct val="100000"/>
              <a:buChar char="•"/>
            </a:pPr>
            <a:r>
              <a:t>‘str’ is a string</a:t>
            </a:r>
          </a:p>
          <a:p>
            <a:pPr marL="762000" indent="-762000" algn="l">
              <a:buClr>
                <a:srgbClr val="8D51EC"/>
              </a:buClr>
              <a:buSzPct val="100000"/>
              <a:buChar char="•"/>
            </a:pPr>
            <a:r>
              <a:t>Python cannot concatenate objects </a:t>
            </a:r>
          </a:p>
          <a:p>
            <a:pPr algn="l"/>
            <a:r>
              <a:t>        of different </a:t>
            </a:r>
            <a:r>
              <a:rPr i="1"/>
              <a:t>types</a:t>
            </a:r>
          </a:p>
        </p:txBody>
      </p:sp>
      <p:sp>
        <p:nvSpPr>
          <p:cNvPr id="315" name="Error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How can we fix this error?…"/>
          <p:cNvSpPr/>
          <p:nvPr/>
        </p:nvSpPr>
        <p:spPr>
          <a:xfrm>
            <a:off x="317500" y="2686050"/>
            <a:ext cx="5486400" cy="6388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sz="3600"/>
            </a:pPr>
            <a:r>
              <a:t>How can we fix this error?</a:t>
            </a:r>
          </a:p>
          <a:p>
            <a:pPr algn="r">
              <a:defRPr sz="3600"/>
            </a:pPr>
            <a:r>
              <a:t>Concatenation won’t work.</a:t>
            </a:r>
          </a:p>
          <a:p>
            <a:pPr algn="r">
              <a:defRPr sz="3600"/>
            </a:pPr>
          </a:p>
          <a:p>
            <a:pPr algn="r">
              <a:defRPr sz="3600"/>
            </a:pPr>
            <a:r>
              <a:t>What if we make 5 a string?</a:t>
            </a:r>
          </a:p>
          <a:p>
            <a:pPr algn="r">
              <a:defRPr sz="3600"/>
            </a:pPr>
          </a:p>
          <a:p>
            <a:pPr algn="r">
              <a:defRPr sz="3600"/>
            </a:pPr>
          </a:p>
          <a:p>
            <a:pPr algn="r">
              <a:defRPr sz="3600"/>
            </a:pPr>
            <a:r>
              <a:t>What’s another way that we could fix this error?</a:t>
            </a:r>
          </a:p>
          <a:p>
            <a:pPr algn="r">
              <a:defRPr sz="3600"/>
            </a:pPr>
          </a:p>
          <a:p>
            <a:pPr algn="r">
              <a:defRPr sz="3600"/>
            </a:pPr>
            <a:r>
              <a:t>Let’s do something new with the </a:t>
            </a:r>
            <a:r>
              <a:rPr>
                <a:latin typeface="Andale Mono"/>
                <a:ea typeface="Andale Mono"/>
                <a:cs typeface="Andale Mono"/>
                <a:sym typeface="Andale Mono"/>
              </a:rPr>
              <a:t>print</a:t>
            </a:r>
            <a:r>
              <a:t> command:</a:t>
            </a:r>
          </a:p>
        </p:txBody>
      </p:sp>
      <p:sp>
        <p:nvSpPr>
          <p:cNvPr id="320" name="Error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
        <p:nvSpPr>
          <p:cNvPr id="321" name="&gt;&gt;&gt; &quot;friend&quot; + 5…"/>
          <p:cNvSpPr/>
          <p:nvPr/>
        </p:nvSpPr>
        <p:spPr>
          <a:xfrm>
            <a:off x="6172200" y="2628900"/>
            <a:ext cx="6565900" cy="728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latin typeface="Andale Mono"/>
                <a:ea typeface="Andale Mono"/>
                <a:cs typeface="Andale Mono"/>
                <a:sym typeface="Andale Mono"/>
              </a:defRPr>
            </a:pPr>
            <a:r>
              <a:rPr>
                <a:solidFill>
                  <a:srgbClr val="E63B7A"/>
                </a:solidFill>
              </a:rPr>
              <a:t>&gt;&gt;&gt;</a:t>
            </a:r>
            <a:r>
              <a:t> "friend" + 5</a:t>
            </a:r>
          </a:p>
          <a:p>
            <a:pPr algn="l">
              <a:defRPr sz="3600">
                <a:latin typeface="Andale Mono"/>
                <a:ea typeface="Andale Mono"/>
                <a:cs typeface="Andale Mono"/>
                <a:sym typeface="Andale Mono"/>
              </a:defRPr>
            </a:pPr>
            <a:r>
              <a:t>Error</a:t>
            </a: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r>
              <a:rPr>
                <a:solidFill>
                  <a:srgbClr val="E63B7A"/>
                </a:solidFill>
              </a:rPr>
              <a:t>&gt;&gt;&gt;</a:t>
            </a:r>
            <a:r>
              <a:t> "friend" + "5"</a:t>
            </a:r>
          </a:p>
          <a:p>
            <a:pPr algn="l">
              <a:defRPr sz="3600">
                <a:latin typeface="Andale Mono"/>
                <a:ea typeface="Andale Mono"/>
                <a:cs typeface="Andale Mono"/>
                <a:sym typeface="Andale Mono"/>
              </a:defRPr>
            </a:pPr>
            <a:r>
              <a:t>friend5 </a:t>
            </a: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r>
              <a:rPr>
                <a:solidFill>
                  <a:srgbClr val="E63B7A"/>
                </a:solidFill>
              </a:rPr>
              <a:t>&gt;&gt;&gt;</a:t>
            </a:r>
            <a:r>
              <a:t> print("friend", 5)</a:t>
            </a:r>
          </a:p>
          <a:p>
            <a:pPr algn="l">
              <a:defRPr sz="3600">
                <a:latin typeface="Andale Mono"/>
                <a:ea typeface="Andale Mono"/>
                <a:cs typeface="Andale Mono"/>
                <a:sym typeface="Andale Mono"/>
              </a:defRPr>
            </a:pPr>
            <a:r>
              <a:t>friend 5</a:t>
            </a:r>
          </a:p>
          <a:p>
            <a:pPr algn="l">
              <a:defRPr sz="3600">
                <a:latin typeface="Andale Mono"/>
                <a:ea typeface="Andale Mono"/>
                <a:cs typeface="Andale Mono"/>
                <a:sym typeface="Andale Mono"/>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Types of data"/>
          <p:cNvSpPr/>
          <p:nvPr>
            <p:ph type="title"/>
          </p:nvPr>
        </p:nvSpPr>
        <p:spPr>
          <a:prstGeom prst="rect">
            <a:avLst/>
          </a:prstGeom>
        </p:spPr>
        <p:txBody>
          <a:bodyPr/>
          <a:lstStyle/>
          <a:p>
            <a:pPr/>
            <a:r>
              <a:t>Types of data</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We already know about three types of data:…"/>
          <p:cNvSpPr/>
          <p:nvPr/>
        </p:nvSpPr>
        <p:spPr>
          <a:xfrm>
            <a:off x="393700" y="2527300"/>
            <a:ext cx="12217400" cy="68961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800"/>
            </a:pPr>
            <a:r>
              <a:t>We already know about three types of data:</a:t>
            </a:r>
          </a:p>
          <a:p>
            <a:pPr algn="l">
              <a:defRPr sz="3800"/>
            </a:pPr>
          </a:p>
          <a:p>
            <a:pPr lvl="6" algn="l">
              <a:defRPr sz="3800"/>
            </a:pPr>
            <a:r>
              <a:t>    “Hi!”                 string</a:t>
            </a:r>
          </a:p>
          <a:p>
            <a:pPr lvl="6" algn="l">
              <a:defRPr sz="3800"/>
            </a:pPr>
            <a:r>
              <a:t>    27                     integer</a:t>
            </a:r>
          </a:p>
          <a:p>
            <a:pPr lvl="5" algn="l">
              <a:defRPr sz="3800"/>
            </a:pPr>
            <a:r>
              <a:t>    15.238                 float</a:t>
            </a:r>
          </a:p>
          <a:p>
            <a:pPr algn="l">
              <a:defRPr sz="3800">
                <a:latin typeface="Courier New"/>
                <a:ea typeface="Courier New"/>
                <a:cs typeface="Courier New"/>
                <a:sym typeface="Courier New"/>
              </a:defRPr>
            </a:pPr>
          </a:p>
          <a:p>
            <a:pPr algn="l">
              <a:defRPr sz="3800"/>
            </a:pPr>
            <a:r>
              <a:t>Python can tell us about types using the </a:t>
            </a:r>
            <a:r>
              <a:rPr>
                <a:latin typeface="Courier New"/>
                <a:ea typeface="Courier New"/>
                <a:cs typeface="Courier New"/>
                <a:sym typeface="Courier New"/>
              </a:rPr>
              <a:t>type()</a:t>
            </a:r>
            <a:r>
              <a:t> function:</a:t>
            </a:r>
          </a:p>
          <a:p>
            <a:pPr algn="l">
              <a:defRPr sz="3800"/>
            </a:pPr>
          </a:p>
          <a:p>
            <a:pPr algn="l">
              <a:defRPr sz="3800">
                <a:latin typeface="Andale Mono"/>
                <a:ea typeface="Andale Mono"/>
                <a:cs typeface="Andale Mono"/>
                <a:sym typeface="Andale Mono"/>
              </a:defRPr>
            </a:pPr>
            <a:r>
              <a:rPr>
                <a:solidFill>
                  <a:srgbClr val="E63B7A"/>
                </a:solidFill>
              </a:rPr>
              <a:t>&gt;&gt;&gt;</a:t>
            </a:r>
            <a:r>
              <a:t> type("Hi!")</a:t>
            </a:r>
          </a:p>
          <a:p>
            <a:pPr algn="l">
              <a:defRPr sz="3800">
                <a:latin typeface="Andale Mono"/>
                <a:ea typeface="Andale Mono"/>
                <a:cs typeface="Andale Mono"/>
                <a:sym typeface="Andale Mono"/>
              </a:defRPr>
            </a:pPr>
            <a:r>
              <a:t>&lt;class 'str'&gt;</a:t>
            </a:r>
          </a:p>
          <a:p>
            <a:pPr algn="l">
              <a:defRPr sz="3800">
                <a:latin typeface="Courier New"/>
                <a:ea typeface="Courier New"/>
                <a:cs typeface="Courier New"/>
                <a:sym typeface="Courier New"/>
              </a:defRPr>
            </a:pPr>
          </a:p>
          <a:p>
            <a:pPr algn="l">
              <a:defRPr sz="3800">
                <a:latin typeface="Courier New"/>
                <a:ea typeface="Courier New"/>
                <a:cs typeface="Courier New"/>
                <a:sym typeface="Courier New"/>
              </a:defRPr>
            </a:pPr>
            <a:r>
              <a:rPr>
                <a:latin typeface="+mj-lt"/>
                <a:ea typeface="+mj-ea"/>
                <a:cs typeface="+mj-cs"/>
                <a:sym typeface="Gill Sans"/>
              </a:rPr>
              <a:t>Can you get Python to output </a:t>
            </a:r>
            <a:r>
              <a:t>int</a:t>
            </a:r>
            <a:r>
              <a:rPr>
                <a:latin typeface="+mj-lt"/>
                <a:ea typeface="+mj-ea"/>
                <a:cs typeface="+mj-cs"/>
                <a:sym typeface="Gill Sans"/>
              </a:rPr>
              <a:t> and </a:t>
            </a:r>
            <a:r>
              <a:t>float</a:t>
            </a:r>
            <a:r>
              <a:rPr>
                <a:latin typeface="+mj-lt"/>
                <a:ea typeface="+mj-ea"/>
                <a:cs typeface="+mj-cs"/>
                <a:sym typeface="Gill Sans"/>
              </a:rPr>
              <a:t> types?</a:t>
            </a:r>
          </a:p>
        </p:txBody>
      </p:sp>
      <p:sp>
        <p:nvSpPr>
          <p:cNvPr id="328" name="Data typ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Data types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Data type: Boolean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Data type: Booleans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A Boolean value can be:…"/>
          <p:cNvSpPr/>
          <p:nvPr/>
        </p:nvSpPr>
        <p:spPr>
          <a:xfrm>
            <a:off x="914400" y="3517900"/>
            <a:ext cx="5232400" cy="4889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4000">
                <a:latin typeface="Arial"/>
                <a:ea typeface="Arial"/>
                <a:cs typeface="Arial"/>
                <a:sym typeface="Arial"/>
              </a:defRPr>
            </a:pPr>
            <a:r>
              <a:rPr>
                <a:latin typeface="+mj-lt"/>
                <a:ea typeface="+mj-ea"/>
                <a:cs typeface="+mj-cs"/>
                <a:sym typeface="Gill Sans"/>
              </a:rPr>
              <a:t>A Boolean value can be:</a:t>
            </a:r>
            <a:endParaRPr>
              <a:latin typeface="Times"/>
              <a:ea typeface="Times"/>
              <a:cs typeface="Times"/>
              <a:sym typeface="Times"/>
            </a:endParaRPr>
          </a:p>
          <a:p>
            <a:pPr algn="r">
              <a:defRPr>
                <a:latin typeface="Lucida Grande"/>
                <a:ea typeface="Lucida Grande"/>
                <a:cs typeface="Lucida Grande"/>
                <a:sym typeface="Lucida Grande"/>
              </a:defRPr>
            </a:pPr>
          </a:p>
          <a:p>
            <a:pPr algn="r">
              <a:defRPr>
                <a:latin typeface="Arial"/>
                <a:ea typeface="Arial"/>
                <a:cs typeface="Arial"/>
                <a:sym typeface="Arial"/>
              </a:defRPr>
            </a:pPr>
          </a:p>
          <a:p>
            <a:pPr algn="r">
              <a:defRPr>
                <a:latin typeface="Arial"/>
                <a:ea typeface="Arial"/>
                <a:cs typeface="Arial"/>
                <a:sym typeface="Arial"/>
              </a:defRPr>
            </a:pPr>
            <a:r>
              <a:t>Is 1 equal to 1?</a:t>
            </a:r>
          </a:p>
          <a:p>
            <a:pPr algn="r">
              <a:defRPr>
                <a:latin typeface="Courier New"/>
                <a:ea typeface="Courier New"/>
                <a:cs typeface="Courier New"/>
                <a:sym typeface="Courier New"/>
              </a:defRPr>
            </a:pPr>
          </a:p>
          <a:p>
            <a:pPr algn="r">
              <a:defRPr>
                <a:latin typeface="Courier New"/>
                <a:ea typeface="Courier New"/>
                <a:cs typeface="Courier New"/>
                <a:sym typeface="Courier New"/>
              </a:defRPr>
            </a:pPr>
          </a:p>
          <a:p>
            <a:pPr algn="r">
              <a:defRPr>
                <a:latin typeface="Arial"/>
                <a:ea typeface="Arial"/>
                <a:cs typeface="Arial"/>
                <a:sym typeface="Arial"/>
              </a:defRPr>
            </a:pPr>
            <a:r>
              <a:t>Is 15 less than 5?</a:t>
            </a:r>
          </a:p>
        </p:txBody>
      </p:sp>
      <p:sp>
        <p:nvSpPr>
          <p:cNvPr id="337"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38" name="True or False…"/>
          <p:cNvSpPr/>
          <p:nvPr/>
        </p:nvSpPr>
        <p:spPr>
          <a:xfrm>
            <a:off x="6858000" y="3517900"/>
            <a:ext cx="52324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4000">
                <a:latin typeface="Andale Mono"/>
                <a:ea typeface="Andale Mono"/>
                <a:cs typeface="Andale Mono"/>
                <a:sym typeface="Andale Mono"/>
              </a:defRPr>
            </a:pPr>
            <a:r>
              <a:t>True </a:t>
            </a:r>
            <a:r>
              <a:rPr>
                <a:latin typeface="Arial"/>
                <a:ea typeface="Arial"/>
                <a:cs typeface="Arial"/>
                <a:sym typeface="Arial"/>
              </a:rPr>
              <a:t>or</a:t>
            </a:r>
            <a:r>
              <a:t>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 == 1</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15 &lt; 5</a:t>
            </a:r>
          </a:p>
          <a:p>
            <a:pPr algn="l">
              <a:defRPr>
                <a:latin typeface="Andale Mono"/>
                <a:ea typeface="Andale Mono"/>
                <a:cs typeface="Andale Mono"/>
                <a:sym typeface="Andale Mono"/>
              </a:defRPr>
            </a:pPr>
            <a:r>
              <a:t>False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What happens when we type Boolean values in the interpreter?…"/>
          <p:cNvSpPr/>
          <p:nvPr/>
        </p:nvSpPr>
        <p:spPr>
          <a:xfrm>
            <a:off x="800100" y="2933700"/>
            <a:ext cx="5410200" cy="5803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What happens when we type Boolean values in the interpreter?</a:t>
            </a:r>
          </a:p>
          <a:p>
            <a:pPr algn="r">
              <a:defRPr sz="3600"/>
            </a:pPr>
          </a:p>
          <a:p>
            <a:pPr algn="r">
              <a:defRPr sz="3600"/>
            </a:pPr>
          </a:p>
          <a:p>
            <a:pPr algn="r">
              <a:defRPr sz="3600"/>
            </a:pPr>
            <a:r>
              <a:t>When the words ‘True’ and ‘False’ begin with </a:t>
            </a:r>
            <a:r>
              <a:rPr i="1"/>
              <a:t>upper case</a:t>
            </a:r>
            <a:r>
              <a:t> letters, Python knows to treat them like Booleans instead of strings or integers.</a:t>
            </a:r>
          </a:p>
        </p:txBody>
      </p:sp>
      <p:sp>
        <p:nvSpPr>
          <p:cNvPr id="343"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44" name="&gt;&gt;&gt; True…"/>
          <p:cNvSpPr/>
          <p:nvPr/>
        </p:nvSpPr>
        <p:spPr>
          <a:xfrm>
            <a:off x="6807200" y="3111500"/>
            <a:ext cx="6197600" cy="54483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4000">
                <a:latin typeface="Andale Mono"/>
                <a:ea typeface="Andale Mono"/>
                <a:cs typeface="Andale Mono"/>
                <a:sym typeface="Andale Mono"/>
              </a:defRPr>
            </a:pPr>
            <a:r>
              <a:rPr>
                <a:solidFill>
                  <a:srgbClr val="E63B7A"/>
                </a:solidFill>
              </a:rPr>
              <a:t>&gt;&gt;&gt;</a:t>
            </a:r>
            <a:r>
              <a:t> True</a:t>
            </a:r>
          </a:p>
          <a:p>
            <a:pPr algn="l" defTabSz="457200">
              <a:defRPr sz="4000">
                <a:latin typeface="Andale Mono"/>
                <a:ea typeface="Andale Mono"/>
                <a:cs typeface="Andale Mono"/>
                <a:sym typeface="Andale Mono"/>
              </a:defRPr>
            </a:pPr>
            <a:r>
              <a:rPr>
                <a:solidFill>
                  <a:srgbClr val="E63B7A"/>
                </a:solidFill>
              </a:rPr>
              <a:t>&gt;&gt;&gt;</a:t>
            </a:r>
            <a:r>
              <a:t>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true</a:t>
            </a:r>
          </a:p>
          <a:p>
            <a:pPr algn="l">
              <a:defRPr>
                <a:latin typeface="Andale Mono"/>
                <a:ea typeface="Andale Mono"/>
                <a:cs typeface="Andale Mono"/>
                <a:sym typeface="Andale Mono"/>
              </a:defRPr>
            </a:pPr>
            <a:r>
              <a:rPr>
                <a:solidFill>
                  <a:srgbClr val="E63B7A"/>
                </a:solidFill>
              </a:rPr>
              <a:t>&gt;&gt;&gt;</a:t>
            </a:r>
            <a:r>
              <a:t> false</a:t>
            </a:r>
          </a:p>
          <a:p>
            <a:pPr algn="l">
              <a:defRPr>
                <a:latin typeface="Andale Mono"/>
                <a:ea typeface="Andale Mono"/>
                <a:cs typeface="Andale Mono"/>
                <a:sym typeface="Andale Mono"/>
              </a:defRPr>
            </a:pPr>
            <a:r>
              <a:rPr>
                <a:solidFill>
                  <a:srgbClr val="E63B7A"/>
                </a:solidFill>
              </a:rPr>
              <a:t>&gt;&gt;&gt;</a:t>
            </a:r>
            <a:r>
              <a:t> type(True)</a:t>
            </a:r>
          </a:p>
          <a:p>
            <a:pPr algn="l">
              <a:defRPr>
                <a:latin typeface="Andale Mono"/>
                <a:ea typeface="Andale Mono"/>
                <a:cs typeface="Andale Mono"/>
                <a:sym typeface="Andale Mono"/>
              </a:defRPr>
            </a:pPr>
            <a:r>
              <a:rPr>
                <a:solidFill>
                  <a:srgbClr val="E63B7A"/>
                </a:solidFill>
              </a:rPr>
              <a:t>&gt;&gt;&gt;</a:t>
            </a:r>
            <a:r>
              <a:t> type(“True”)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47" name="&gt;&gt;&gt; 1==1 and 2==2…"/>
          <p:cNvSpPr/>
          <p:nvPr/>
        </p:nvSpPr>
        <p:spPr>
          <a:xfrm>
            <a:off x="5791200" y="3505200"/>
            <a:ext cx="62992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1==1 </a:t>
            </a:r>
            <a:r>
              <a:t>and</a:t>
            </a:r>
            <a:r>
              <a:t> 2==2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1==1 </a:t>
            </a:r>
            <a:r>
              <a:t>and</a:t>
            </a:r>
            <a:r>
              <a:t> 2==3</a:t>
            </a:r>
          </a:p>
          <a:p>
            <a:pPr algn="l">
              <a:defRPr>
                <a:latin typeface="Andale Mono"/>
                <a:ea typeface="Andale Mono"/>
                <a:cs typeface="Andale Mono"/>
                <a:sym typeface="Andale Mono"/>
              </a:defRPr>
            </a:pPr>
            <a:r>
              <a:t>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1==2 </a:t>
            </a:r>
            <a:r>
              <a:t>and</a:t>
            </a:r>
            <a:r>
              <a:t> 2==3</a:t>
            </a:r>
          </a:p>
          <a:p>
            <a:pPr algn="l">
              <a:defRPr>
                <a:latin typeface="Andale Mono"/>
                <a:ea typeface="Andale Mono"/>
                <a:cs typeface="Andale Mono"/>
                <a:sym typeface="Andale Mono"/>
              </a:defRPr>
            </a:pPr>
            <a:r>
              <a:t>False</a:t>
            </a:r>
          </a:p>
        </p:txBody>
      </p:sp>
      <p:sp>
        <p:nvSpPr>
          <p:cNvPr id="348" name="and"/>
          <p:cNvSpPr/>
          <p:nvPr/>
        </p:nvSpPr>
        <p:spPr>
          <a:xfrm>
            <a:off x="5695329" y="2565400"/>
            <a:ext cx="1612901"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lvl1pPr>
          </a:lstStyle>
          <a:p>
            <a:pPr/>
            <a:r>
              <a:t>and</a:t>
            </a:r>
          </a:p>
        </p:txBody>
      </p:sp>
      <p:sp>
        <p:nvSpPr>
          <p:cNvPr id="349" name="If both are True:…"/>
          <p:cNvSpPr/>
          <p:nvPr/>
        </p:nvSpPr>
        <p:spPr>
          <a:xfrm>
            <a:off x="800100" y="3505200"/>
            <a:ext cx="45847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a:spcBef>
                <a:spcPts val="1000"/>
              </a:spcBef>
              <a:defRPr sz="3600"/>
            </a:pPr>
            <a:r>
              <a:t>If both are True:</a:t>
            </a:r>
          </a:p>
          <a:p>
            <a:pPr algn="r">
              <a:spcBef>
                <a:spcPts val="1000"/>
              </a:spcBef>
              <a:defRPr sz="3600"/>
            </a:pPr>
          </a:p>
          <a:p>
            <a:pPr algn="r">
              <a:spcBef>
                <a:spcPts val="1000"/>
              </a:spcBef>
              <a:defRPr sz="3600"/>
            </a:pPr>
          </a:p>
          <a:p>
            <a:pPr algn="r">
              <a:spcBef>
                <a:spcPts val="1000"/>
              </a:spcBef>
              <a:defRPr sz="3600"/>
            </a:pPr>
            <a:r>
              <a:t>If only one is True:</a:t>
            </a:r>
          </a:p>
          <a:p>
            <a:pPr algn="r">
              <a:spcBef>
                <a:spcPts val="1000"/>
              </a:spcBef>
              <a:defRPr sz="3600"/>
            </a:pPr>
          </a:p>
          <a:p>
            <a:pPr algn="r">
              <a:spcBef>
                <a:spcPts val="1000"/>
              </a:spcBef>
              <a:defRPr sz="3600"/>
            </a:pPr>
          </a:p>
          <a:p>
            <a:pPr algn="r">
              <a:spcBef>
                <a:spcPts val="1000"/>
              </a:spcBef>
              <a:defRPr sz="3600"/>
            </a:pPr>
            <a:r>
              <a:t>If both  are False: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54" name="If both are True:…"/>
          <p:cNvSpPr/>
          <p:nvPr/>
        </p:nvSpPr>
        <p:spPr>
          <a:xfrm>
            <a:off x="800100" y="3505200"/>
            <a:ext cx="45847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a:spcBef>
                <a:spcPts val="1000"/>
              </a:spcBef>
              <a:defRPr sz="3600"/>
            </a:pPr>
            <a:r>
              <a:t>If both are True:</a:t>
            </a:r>
          </a:p>
          <a:p>
            <a:pPr algn="r">
              <a:spcBef>
                <a:spcPts val="1000"/>
              </a:spcBef>
              <a:defRPr sz="3600"/>
            </a:pPr>
          </a:p>
          <a:p>
            <a:pPr algn="r">
              <a:spcBef>
                <a:spcPts val="1000"/>
              </a:spcBef>
              <a:defRPr sz="3600"/>
            </a:pPr>
          </a:p>
          <a:p>
            <a:pPr algn="r">
              <a:spcBef>
                <a:spcPts val="1000"/>
              </a:spcBef>
              <a:defRPr sz="3600"/>
            </a:pPr>
            <a:r>
              <a:t>If only one is True:</a:t>
            </a:r>
          </a:p>
          <a:p>
            <a:pPr algn="r">
              <a:spcBef>
                <a:spcPts val="1000"/>
              </a:spcBef>
              <a:defRPr sz="3600"/>
            </a:pPr>
          </a:p>
          <a:p>
            <a:pPr algn="r">
              <a:spcBef>
                <a:spcPts val="1000"/>
              </a:spcBef>
              <a:defRPr sz="3600"/>
            </a:pPr>
          </a:p>
          <a:p>
            <a:pPr algn="r">
              <a:spcBef>
                <a:spcPts val="1000"/>
              </a:spcBef>
              <a:defRPr sz="3600"/>
            </a:pPr>
            <a:r>
              <a:t>If both  are False:</a:t>
            </a:r>
          </a:p>
        </p:txBody>
      </p:sp>
      <p:sp>
        <p:nvSpPr>
          <p:cNvPr id="355" name="&gt;&gt;&gt; 1==1 or 2==2…"/>
          <p:cNvSpPr/>
          <p:nvPr/>
        </p:nvSpPr>
        <p:spPr>
          <a:xfrm>
            <a:off x="5791200" y="3505200"/>
            <a:ext cx="72136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1==1 </a:t>
            </a:r>
            <a:r>
              <a:t>or</a:t>
            </a:r>
            <a:r>
              <a:t> 2==2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1==1 </a:t>
            </a:r>
            <a:r>
              <a:t>or</a:t>
            </a:r>
            <a:r>
              <a:t> 2!=2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1==2 </a:t>
            </a:r>
            <a:r>
              <a:t>or</a:t>
            </a:r>
            <a:r>
              <a:t> 2==3</a:t>
            </a:r>
          </a:p>
          <a:p>
            <a:pPr algn="l">
              <a:defRPr>
                <a:latin typeface="Andale Mono"/>
                <a:ea typeface="Andale Mono"/>
                <a:cs typeface="Andale Mono"/>
                <a:sym typeface="Andale Mono"/>
              </a:defRPr>
            </a:pPr>
            <a:r>
              <a:t>False</a:t>
            </a:r>
          </a:p>
        </p:txBody>
      </p:sp>
      <p:sp>
        <p:nvSpPr>
          <p:cNvPr id="356" name="or"/>
          <p:cNvSpPr/>
          <p:nvPr/>
        </p:nvSpPr>
        <p:spPr>
          <a:xfrm>
            <a:off x="5695329" y="2565400"/>
            <a:ext cx="1612901"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lvl1pPr>
          </a:lstStyle>
          <a:p>
            <a:pPr/>
            <a:r>
              <a:t>or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A computer is a machine that stores pieces of information.…"/>
          <p:cNvSpPr/>
          <p:nvPr>
            <p:ph type="body" idx="1"/>
          </p:nvPr>
        </p:nvSpPr>
        <p:spPr>
          <a:xfrm>
            <a:off x="1295400" y="431800"/>
            <a:ext cx="8991600" cy="8470900"/>
          </a:xfrm>
          <a:prstGeom prst="rect">
            <a:avLst/>
          </a:prstGeom>
        </p:spPr>
        <p:txBody>
          <a:bodyPr anchor="t"/>
          <a:lstStyle/>
          <a:p>
            <a:pPr marL="571825">
              <a:buFont typeface="Zapf Dingbats"/>
              <a:buChar char="★"/>
              <a:defRPr>
                <a:solidFill>
                  <a:srgbClr val="000000"/>
                </a:solidFill>
                <a:latin typeface="+mj-lt"/>
                <a:ea typeface="+mj-ea"/>
                <a:cs typeface="+mj-cs"/>
                <a:sym typeface="Gill Sans"/>
              </a:defRPr>
            </a:pPr>
            <a:r>
              <a:t>A </a:t>
            </a:r>
            <a:r>
              <a:rPr b="1"/>
              <a:t>computer</a:t>
            </a:r>
            <a:r>
              <a:t> is a machine that </a:t>
            </a:r>
            <a:r>
              <a:rPr b="1"/>
              <a:t>stores</a:t>
            </a:r>
            <a:r>
              <a:t> pieces of information.</a:t>
            </a:r>
          </a:p>
          <a:p>
            <a:pPr marL="0" indent="0">
              <a:buSzTx/>
              <a:buFont typeface="Zapf Dingbats"/>
              <a:buNone/>
              <a:defRPr>
                <a:solidFill>
                  <a:srgbClr val="000000"/>
                </a:solidFill>
                <a:latin typeface="+mj-lt"/>
                <a:ea typeface="+mj-ea"/>
                <a:cs typeface="+mj-cs"/>
                <a:sym typeface="Gill Sans"/>
              </a:defRPr>
            </a:pPr>
          </a:p>
          <a:p>
            <a:pPr marL="571825">
              <a:buFont typeface="Zapf Dingbats"/>
              <a:buChar char="★"/>
              <a:defRPr>
                <a:solidFill>
                  <a:srgbClr val="000000"/>
                </a:solidFill>
                <a:latin typeface="+mj-lt"/>
                <a:ea typeface="+mj-ea"/>
                <a:cs typeface="+mj-cs"/>
                <a:sym typeface="Gill Sans"/>
              </a:defRPr>
            </a:pPr>
            <a:r>
              <a:t>A computer also </a:t>
            </a:r>
            <a:r>
              <a:rPr b="1"/>
              <a:t>moves</a:t>
            </a:r>
            <a:r>
              <a:t>, </a:t>
            </a:r>
            <a:r>
              <a:rPr b="1"/>
              <a:t>arranges</a:t>
            </a:r>
            <a:r>
              <a:t>, and </a:t>
            </a:r>
            <a:r>
              <a:rPr b="1"/>
              <a:t>controls</a:t>
            </a:r>
            <a:r>
              <a:t> that information</a:t>
            </a:r>
          </a:p>
          <a:p>
            <a:pPr marL="0" indent="0">
              <a:spcBef>
                <a:spcPts val="0"/>
              </a:spcBef>
              <a:buSzTx/>
              <a:buFont typeface="Zapf Dingbats"/>
              <a:buNone/>
              <a:defRPr>
                <a:solidFill>
                  <a:srgbClr val="000000"/>
                </a:solidFill>
                <a:latin typeface="+mj-lt"/>
                <a:ea typeface="+mj-ea"/>
                <a:cs typeface="+mj-cs"/>
                <a:sym typeface="Gill Sans"/>
              </a:defRPr>
            </a:pPr>
            <a:r>
              <a:t>(or </a:t>
            </a:r>
            <a:r>
              <a:rPr i="1"/>
              <a:t>data</a:t>
            </a:r>
            <a:r>
              <a:t>).</a:t>
            </a:r>
          </a:p>
          <a:p>
            <a:pPr marL="0" indent="0">
              <a:buSzTx/>
              <a:buFont typeface="Zapf Dingbats"/>
              <a:buNone/>
              <a:defRPr>
                <a:solidFill>
                  <a:srgbClr val="000000"/>
                </a:solidFill>
                <a:latin typeface="+mj-lt"/>
                <a:ea typeface="+mj-ea"/>
                <a:cs typeface="+mj-cs"/>
                <a:sym typeface="Gill Sans"/>
              </a:defRPr>
            </a:pPr>
          </a:p>
          <a:p>
            <a:pPr marL="571825">
              <a:buFont typeface="Zapf Dingbats"/>
              <a:buChar char="★"/>
              <a:defRPr>
                <a:solidFill>
                  <a:srgbClr val="000000"/>
                </a:solidFill>
                <a:latin typeface="+mj-lt"/>
                <a:ea typeface="+mj-ea"/>
                <a:cs typeface="+mj-cs"/>
                <a:sym typeface="Gill Sans"/>
              </a:defRPr>
            </a:pPr>
            <a:r>
              <a:t>A </a:t>
            </a:r>
            <a:r>
              <a:rPr b="1"/>
              <a:t>program</a:t>
            </a:r>
            <a:r>
              <a:t> is a detailed set of </a:t>
            </a:r>
            <a:r>
              <a:rPr b="1"/>
              <a:t>instructions</a:t>
            </a:r>
            <a:r>
              <a:t> that tells a computer what to do with data.</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61" name="You can use the word not to reverse the answer that Python gives:…"/>
          <p:cNvSpPr/>
          <p:nvPr/>
        </p:nvSpPr>
        <p:spPr>
          <a:xfrm>
            <a:off x="1397000" y="3568700"/>
            <a:ext cx="47625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a:spcBef>
                <a:spcPts val="1000"/>
              </a:spcBef>
              <a:defRPr sz="3600"/>
            </a:pPr>
            <a:r>
              <a:t>You can use the word </a:t>
            </a:r>
            <a:r>
              <a:rPr b="1"/>
              <a:t>not</a:t>
            </a:r>
            <a:r>
              <a:t> to reverse the answer that Python gives:</a:t>
            </a:r>
          </a:p>
          <a:p>
            <a:pPr algn="r">
              <a:spcBef>
                <a:spcPts val="1000"/>
              </a:spcBef>
              <a:defRPr sz="3600"/>
            </a:pPr>
          </a:p>
          <a:p>
            <a:pPr algn="r">
              <a:spcBef>
                <a:spcPts val="1000"/>
              </a:spcBef>
              <a:defRPr sz="3600"/>
            </a:pPr>
          </a:p>
          <a:p>
            <a:pPr algn="r">
              <a:spcBef>
                <a:spcPts val="1000"/>
              </a:spcBef>
              <a:defRPr sz="3600"/>
            </a:pPr>
            <a:r>
              <a:t>Any expression that is True can become False:</a:t>
            </a:r>
          </a:p>
        </p:txBody>
      </p:sp>
      <p:sp>
        <p:nvSpPr>
          <p:cNvPr id="362" name="&gt;&gt;&gt; 1==1…"/>
          <p:cNvSpPr/>
          <p:nvPr/>
        </p:nvSpPr>
        <p:spPr>
          <a:xfrm>
            <a:off x="6908800" y="3568700"/>
            <a:ext cx="52070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1==1</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not 1==1</a:t>
            </a:r>
          </a:p>
          <a:p>
            <a:pPr algn="l">
              <a:defRPr>
                <a:latin typeface="Andale Mono"/>
                <a:ea typeface="Andale Mono"/>
                <a:cs typeface="Andale Mono"/>
                <a:sym typeface="Andale Mono"/>
              </a:defRPr>
            </a:pPr>
            <a:r>
              <a:t>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not True</a:t>
            </a:r>
          </a:p>
          <a:p>
            <a:pPr algn="l">
              <a:defRPr>
                <a:latin typeface="Andale Mono"/>
                <a:ea typeface="Andale Mono"/>
                <a:cs typeface="Andale Mono"/>
                <a:sym typeface="Andale Mono"/>
              </a:defRPr>
            </a:pPr>
            <a:r>
              <a:t>False</a:t>
            </a:r>
          </a:p>
        </p:txBody>
      </p:sp>
      <p:sp>
        <p:nvSpPr>
          <p:cNvPr id="363" name="not"/>
          <p:cNvSpPr/>
          <p:nvPr/>
        </p:nvSpPr>
        <p:spPr>
          <a:xfrm>
            <a:off x="5695329" y="2565400"/>
            <a:ext cx="1612901"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lvl1pPr>
          </a:lstStyle>
          <a:p>
            <a:pPr/>
            <a:r>
              <a:t>not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68" name="&gt;&gt;&gt; True and True…"/>
          <p:cNvSpPr/>
          <p:nvPr/>
        </p:nvSpPr>
        <p:spPr>
          <a:xfrm>
            <a:off x="2895600" y="3314700"/>
            <a:ext cx="7213600" cy="62103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True and True</a:t>
            </a:r>
          </a:p>
          <a:p>
            <a:pPr algn="l">
              <a:defRPr>
                <a:latin typeface="Andale Mono"/>
                <a:ea typeface="Andale Mono"/>
                <a:cs typeface="Andale Mono"/>
                <a:sym typeface="Andale Mono"/>
              </a:defRPr>
            </a:pPr>
            <a:r>
              <a:rPr>
                <a:solidFill>
                  <a:srgbClr val="E63B7A"/>
                </a:solidFill>
              </a:rPr>
              <a:t>&gt;&gt;&gt;</a:t>
            </a:r>
            <a:r>
              <a:t> True and False</a:t>
            </a:r>
          </a:p>
          <a:p>
            <a:pPr algn="l">
              <a:defRPr>
                <a:latin typeface="Andale Mono"/>
                <a:ea typeface="Andale Mono"/>
                <a:cs typeface="Andale Mono"/>
                <a:sym typeface="Andale Mono"/>
              </a:defRPr>
            </a:pPr>
            <a:r>
              <a:rPr>
                <a:solidFill>
                  <a:srgbClr val="E63B7A"/>
                </a:solidFill>
              </a:rPr>
              <a:t>&gt;&gt;&gt;</a:t>
            </a:r>
            <a:r>
              <a:t> False and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True or True</a:t>
            </a:r>
          </a:p>
          <a:p>
            <a:pPr algn="l">
              <a:defRPr>
                <a:latin typeface="Andale Mono"/>
                <a:ea typeface="Andale Mono"/>
                <a:cs typeface="Andale Mono"/>
                <a:sym typeface="Andale Mono"/>
              </a:defRPr>
            </a:pPr>
            <a:r>
              <a:rPr>
                <a:solidFill>
                  <a:srgbClr val="E63B7A"/>
                </a:solidFill>
              </a:rPr>
              <a:t>&gt;&gt;&gt;</a:t>
            </a:r>
            <a:r>
              <a:t> False or True</a:t>
            </a:r>
          </a:p>
          <a:p>
            <a:pPr algn="l">
              <a:defRPr>
                <a:latin typeface="Andale Mono"/>
                <a:ea typeface="Andale Mono"/>
                <a:cs typeface="Andale Mono"/>
                <a:sym typeface="Andale Mono"/>
              </a:defRPr>
            </a:pPr>
            <a:r>
              <a:rPr>
                <a:solidFill>
                  <a:srgbClr val="E63B7A"/>
                </a:solidFill>
              </a:rPr>
              <a:t>&gt;&gt;&gt;</a:t>
            </a:r>
            <a:r>
              <a:t> False or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not True and True</a:t>
            </a:r>
          </a:p>
          <a:p>
            <a:pPr algn="l">
              <a:defRPr>
                <a:latin typeface="Andale Mono"/>
                <a:ea typeface="Andale Mono"/>
                <a:cs typeface="Andale Mono"/>
                <a:sym typeface="Andale Mono"/>
              </a:defRPr>
            </a:pPr>
            <a:r>
              <a:rPr>
                <a:solidFill>
                  <a:srgbClr val="E63B7A"/>
                </a:solidFill>
              </a:rPr>
              <a:t>&gt;&gt;&gt;</a:t>
            </a:r>
            <a:r>
              <a:t> not True or True</a:t>
            </a:r>
          </a:p>
        </p:txBody>
      </p:sp>
      <p:sp>
        <p:nvSpPr>
          <p:cNvPr id="369" name="You can also use booleans in their own expressions:"/>
          <p:cNvSpPr/>
          <p:nvPr/>
        </p:nvSpPr>
        <p:spPr>
          <a:xfrm>
            <a:off x="221629" y="2476500"/>
            <a:ext cx="12560301" cy="520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3600"/>
            </a:lvl1pPr>
          </a:lstStyle>
          <a:p>
            <a:pPr/>
            <a:r>
              <a:t>You can also use booleans in their own expressions: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gt;&gt;&gt; True and True…"/>
          <p:cNvSpPr/>
          <p:nvPr/>
        </p:nvSpPr>
        <p:spPr>
          <a:xfrm>
            <a:off x="5181600" y="2654300"/>
            <a:ext cx="6972300" cy="690284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spcBef>
                <a:spcPts val="1000"/>
              </a:spcBef>
              <a:defRPr sz="3600">
                <a:latin typeface="Andale Mono"/>
                <a:ea typeface="Andale Mono"/>
                <a:cs typeface="Andale Mono"/>
                <a:sym typeface="Andale Mono"/>
              </a:defRPr>
            </a:pPr>
            <a:r>
              <a:rPr>
                <a:solidFill>
                  <a:srgbClr val="E63B7A"/>
                </a:solidFill>
              </a:rPr>
              <a:t>&gt;&gt;&gt;</a:t>
            </a:r>
            <a:r>
              <a:t> True and True</a:t>
            </a:r>
          </a:p>
          <a:p>
            <a:pPr algn="l" defTabSz="457200">
              <a:spcBef>
                <a:spcPts val="1000"/>
              </a:spcBef>
              <a:defRPr sz="3600">
                <a:latin typeface="Andale Mono"/>
                <a:ea typeface="Andale Mono"/>
                <a:cs typeface="Andale Mono"/>
                <a:sym typeface="Andale Mono"/>
              </a:defRPr>
            </a:pPr>
            <a:r>
              <a:rPr>
                <a:solidFill>
                  <a:srgbClr val="E63B7A"/>
                </a:solidFill>
              </a:rPr>
              <a:t>&gt;&gt;&gt;</a:t>
            </a:r>
            <a:r>
              <a:t> False and True</a:t>
            </a:r>
          </a:p>
          <a:p>
            <a:pPr algn="l" defTabSz="457200">
              <a:spcBef>
                <a:spcPts val="1000"/>
              </a:spcBef>
              <a:defRPr sz="3600">
                <a:latin typeface="Andale Mono"/>
                <a:ea typeface="Andale Mono"/>
                <a:cs typeface="Andale Mono"/>
                <a:sym typeface="Andale Mono"/>
              </a:defRPr>
            </a:pPr>
            <a:r>
              <a:rPr>
                <a:solidFill>
                  <a:srgbClr val="E63B7A"/>
                </a:solidFill>
              </a:rPr>
              <a:t>&gt;&gt;&gt;</a:t>
            </a:r>
            <a:r>
              <a:t> 1 == 1 and 2 == 1</a:t>
            </a:r>
          </a:p>
          <a:p>
            <a:pPr algn="l" defTabSz="457200">
              <a:spcBef>
                <a:spcPts val="1000"/>
              </a:spcBef>
              <a:defRPr sz="3600">
                <a:latin typeface="Andale Mono"/>
                <a:ea typeface="Andale Mono"/>
                <a:cs typeface="Andale Mono"/>
                <a:sym typeface="Andale Mono"/>
              </a:defRPr>
            </a:pPr>
            <a:r>
              <a:rPr>
                <a:solidFill>
                  <a:srgbClr val="E63B7A"/>
                </a:solidFill>
              </a:rPr>
              <a:t>&gt;&gt;&gt; </a:t>
            </a:r>
            <a:r>
              <a:t>"test" == "test"</a:t>
            </a:r>
          </a:p>
          <a:p>
            <a:pPr algn="l" defTabSz="457200">
              <a:spcBef>
                <a:spcPts val="1000"/>
              </a:spcBef>
              <a:defRPr sz="3600">
                <a:latin typeface="Andale Mono"/>
                <a:ea typeface="Andale Mono"/>
                <a:cs typeface="Andale Mono"/>
                <a:sym typeface="Andale Mono"/>
              </a:defRPr>
            </a:pPr>
            <a:r>
              <a:rPr>
                <a:solidFill>
                  <a:srgbClr val="E63B7A"/>
                </a:solidFill>
              </a:rPr>
              <a:t>&gt;&gt;&gt;</a:t>
            </a:r>
            <a:r>
              <a:t> 1 == 1 or 2 != 1</a:t>
            </a:r>
          </a:p>
          <a:p>
            <a:pPr algn="l" defTabSz="457200">
              <a:spcBef>
                <a:spcPts val="1000"/>
              </a:spcBef>
              <a:defRPr sz="3600">
                <a:latin typeface="Andale Mono"/>
                <a:ea typeface="Andale Mono"/>
                <a:cs typeface="Andale Mono"/>
                <a:sym typeface="Andale Mono"/>
              </a:defRPr>
            </a:pPr>
            <a:r>
              <a:rPr>
                <a:solidFill>
                  <a:srgbClr val="E63B7A"/>
                </a:solidFill>
              </a:rPr>
              <a:t>&gt;&gt;&gt;</a:t>
            </a:r>
            <a:r>
              <a:t> True and 1 == 1</a:t>
            </a:r>
          </a:p>
          <a:p>
            <a:pPr algn="l" defTabSz="457200">
              <a:spcBef>
                <a:spcPts val="1000"/>
              </a:spcBef>
              <a:defRPr sz="3600">
                <a:latin typeface="Andale Mono"/>
                <a:ea typeface="Andale Mono"/>
                <a:cs typeface="Andale Mono"/>
                <a:sym typeface="Andale Mono"/>
              </a:defRPr>
            </a:pPr>
            <a:r>
              <a:rPr>
                <a:solidFill>
                  <a:srgbClr val="E63B7A"/>
                </a:solidFill>
              </a:rPr>
              <a:t>&gt;&gt;&gt;</a:t>
            </a:r>
            <a:r>
              <a:t> False and 0 != 0</a:t>
            </a:r>
          </a:p>
          <a:p>
            <a:pPr algn="l" defTabSz="457200">
              <a:spcBef>
                <a:spcPts val="1000"/>
              </a:spcBef>
              <a:defRPr sz="3600">
                <a:latin typeface="Andale Mono"/>
                <a:ea typeface="Andale Mono"/>
                <a:cs typeface="Andale Mono"/>
                <a:sym typeface="Andale Mono"/>
              </a:defRPr>
            </a:pPr>
            <a:r>
              <a:rPr>
                <a:solidFill>
                  <a:srgbClr val="E63B7A"/>
                </a:solidFill>
              </a:rPr>
              <a:t>&gt;&gt;&gt;</a:t>
            </a:r>
            <a:r>
              <a:t> True or 1 == 1</a:t>
            </a:r>
          </a:p>
          <a:p>
            <a:pPr algn="l" defTabSz="457200">
              <a:spcBef>
                <a:spcPts val="1000"/>
              </a:spcBef>
              <a:defRPr sz="3600">
                <a:latin typeface="Andale Mono"/>
                <a:ea typeface="Andale Mono"/>
                <a:cs typeface="Andale Mono"/>
                <a:sym typeface="Andale Mono"/>
              </a:defRPr>
            </a:pPr>
            <a:r>
              <a:rPr>
                <a:solidFill>
                  <a:srgbClr val="E63B7A"/>
                </a:solidFill>
              </a:rPr>
              <a:t>&gt;&gt;&gt; </a:t>
            </a:r>
            <a:r>
              <a:t>"test" == "tests"</a:t>
            </a:r>
          </a:p>
          <a:p>
            <a:pPr algn="l" defTabSz="457200">
              <a:spcBef>
                <a:spcPts val="1000"/>
              </a:spcBef>
              <a:defRPr sz="3600">
                <a:latin typeface="Andale Mono"/>
                <a:ea typeface="Andale Mono"/>
                <a:cs typeface="Andale Mono"/>
                <a:sym typeface="Andale Mono"/>
              </a:defRPr>
            </a:pPr>
            <a:r>
              <a:rPr>
                <a:solidFill>
                  <a:srgbClr val="E63B7A"/>
                </a:solidFill>
              </a:rPr>
              <a:t>&gt;&gt;&gt;</a:t>
            </a:r>
            <a:r>
              <a:t> 1 != 0 and 2 == 1</a:t>
            </a:r>
          </a:p>
          <a:p>
            <a:pPr algn="l" defTabSz="457200">
              <a:spcBef>
                <a:spcPts val="1000"/>
              </a:spcBef>
              <a:defRPr sz="3600">
                <a:latin typeface="Andale Mono"/>
                <a:ea typeface="Andale Mono"/>
                <a:cs typeface="Andale Mono"/>
                <a:sym typeface="Andale Mono"/>
              </a:defRPr>
            </a:pPr>
          </a:p>
        </p:txBody>
      </p:sp>
      <p:sp>
        <p:nvSpPr>
          <p:cNvPr id="372" name="Boolea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 Practice</a:t>
            </a:r>
          </a:p>
        </p:txBody>
      </p:sp>
      <p:sp>
        <p:nvSpPr>
          <p:cNvPr id="373" name="Try some of these expressions in your interpreter.…"/>
          <p:cNvSpPr/>
          <p:nvPr/>
        </p:nvSpPr>
        <p:spPr>
          <a:xfrm>
            <a:off x="698500" y="2654300"/>
            <a:ext cx="4114800" cy="374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defTabSz="457200">
              <a:defRPr sz="3600"/>
            </a:pPr>
            <a:r>
              <a:t>Try some of these expressions in your interpreter.</a:t>
            </a:r>
          </a:p>
          <a:p>
            <a:pPr algn="r" defTabSz="457200">
              <a:defRPr sz="3600"/>
            </a:pPr>
          </a:p>
          <a:p>
            <a:pPr algn="r" defTabSz="457200">
              <a:defRPr sz="3600"/>
            </a:pPr>
            <a:r>
              <a:t>See if you can predict what answers Python will give back.</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Data type: List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Data type: Lists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List: a sequence of objects…"/>
          <p:cNvSpPr/>
          <p:nvPr/>
        </p:nvSpPr>
        <p:spPr>
          <a:xfrm>
            <a:off x="215900" y="2413000"/>
            <a:ext cx="12560300" cy="7112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List: a sequence of objects</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fruit = ["apple", "banana", "grape"]</a:t>
            </a:r>
          </a:p>
          <a:p>
            <a:pPr algn="l">
              <a:defRPr sz="4000">
                <a:latin typeface="Andale Mono"/>
                <a:ea typeface="Andale Mono"/>
                <a:cs typeface="Andale Mono"/>
                <a:sym typeface="Andale Mono"/>
              </a:defRPr>
            </a:pPr>
            <a:r>
              <a:rPr>
                <a:solidFill>
                  <a:srgbClr val="E63B7A"/>
                </a:solidFill>
              </a:rPr>
              <a:t>&gt;&gt;&gt;</a:t>
            </a:r>
            <a:r>
              <a:t> numbers = [3, 17, -4, 8.8, 1]</a:t>
            </a:r>
          </a:p>
          <a:p>
            <a:pPr algn="l">
              <a:defRPr sz="4000">
                <a:latin typeface="Courier New"/>
                <a:ea typeface="Courier New"/>
                <a:cs typeface="Courier New"/>
                <a:sym typeface="Courier New"/>
              </a:defRPr>
            </a:pPr>
          </a:p>
          <a:p>
            <a:pPr algn="l"/>
            <a:r>
              <a:t>Guess what this will output:</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type(fruit)</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type(numbers)</a:t>
            </a:r>
          </a:p>
        </p:txBody>
      </p:sp>
      <p:sp>
        <p:nvSpPr>
          <p:cNvPr id="380"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List: a sequence of objects…"/>
          <p:cNvSpPr/>
          <p:nvPr/>
        </p:nvSpPr>
        <p:spPr>
          <a:xfrm>
            <a:off x="215900" y="2413000"/>
            <a:ext cx="12560300" cy="7112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List: a sequence of objects</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fruit = ["apple", "banana", "grape"]</a:t>
            </a:r>
          </a:p>
          <a:p>
            <a:pPr algn="l">
              <a:defRPr sz="4000">
                <a:latin typeface="Andale Mono"/>
                <a:ea typeface="Andale Mono"/>
                <a:cs typeface="Andale Mono"/>
                <a:sym typeface="Andale Mono"/>
              </a:defRPr>
            </a:pPr>
            <a:r>
              <a:rPr>
                <a:solidFill>
                  <a:srgbClr val="E63B7A"/>
                </a:solidFill>
              </a:rPr>
              <a:t>&gt;&gt;&gt;</a:t>
            </a:r>
            <a:r>
              <a:t> numbers = [3, 17, -4, 8.8, 1]</a:t>
            </a:r>
          </a:p>
          <a:p>
            <a:pPr algn="l">
              <a:defRPr sz="4000">
                <a:latin typeface="Courier New"/>
                <a:ea typeface="Courier New"/>
                <a:cs typeface="Courier New"/>
                <a:sym typeface="Courier New"/>
              </a:defRPr>
            </a:pPr>
          </a:p>
          <a:p>
            <a:pPr algn="l"/>
            <a:r>
              <a:t>Guess what this will output:</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type(fruit)</a:t>
            </a:r>
          </a:p>
          <a:p>
            <a:pPr algn="l">
              <a:defRPr sz="4000">
                <a:latin typeface="Andale Mono"/>
                <a:ea typeface="Andale Mono"/>
                <a:cs typeface="Andale Mono"/>
                <a:sym typeface="Andale Mono"/>
              </a:defRPr>
            </a:pPr>
            <a:r>
              <a:t>&lt;class 'list'&gt;</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type(numbers)</a:t>
            </a:r>
          </a:p>
          <a:p>
            <a:pPr algn="l">
              <a:defRPr sz="4000">
                <a:latin typeface="Andale Mono"/>
                <a:ea typeface="Andale Mono"/>
                <a:cs typeface="Andale Mono"/>
                <a:sym typeface="Andale Mono"/>
              </a:defRPr>
            </a:pPr>
            <a:r>
              <a:t>&lt;class 'list'&gt;</a:t>
            </a:r>
          </a:p>
        </p:txBody>
      </p:sp>
      <p:sp>
        <p:nvSpPr>
          <p:cNvPr id="383"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Index:  Where an item is in the list…"/>
          <p:cNvSpPr/>
          <p:nvPr/>
        </p:nvSpPr>
        <p:spPr>
          <a:xfrm>
            <a:off x="215900" y="2413000"/>
            <a:ext cx="12560300" cy="7112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Index:  Where an item is in the list</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fruit = ["apple", “banana", "grape"]</a:t>
            </a:r>
          </a:p>
          <a:p>
            <a:pPr algn="l">
              <a:defRPr sz="4000">
                <a:latin typeface="Andale Mono"/>
                <a:ea typeface="Andale Mono"/>
                <a:cs typeface="Andale Mono"/>
                <a:sym typeface="Andale Mono"/>
              </a:defRPr>
            </a:pPr>
            <a:r>
              <a:rPr>
                <a:solidFill>
                  <a:srgbClr val="E63B7A"/>
                </a:solidFill>
              </a:rPr>
              <a:t>&gt;&gt;&gt;</a:t>
            </a:r>
            <a:r>
              <a:t> fruit[0]</a:t>
            </a:r>
          </a:p>
          <a:p>
            <a:pPr algn="l">
              <a:defRPr sz="4000">
                <a:latin typeface="Andale Mono"/>
                <a:ea typeface="Andale Mono"/>
                <a:cs typeface="Andale Mono"/>
                <a:sym typeface="Andale Mono"/>
              </a:defRPr>
            </a:pPr>
            <a:r>
              <a:t>'apple'</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t>['apple', 'banana', 'grape']</a:t>
            </a:r>
          </a:p>
          <a:p>
            <a:pPr algn="l">
              <a:defRPr sz="4000">
                <a:latin typeface="Andale Mono"/>
                <a:ea typeface="Andale Mono"/>
                <a:cs typeface="Andale Mono"/>
                <a:sym typeface="Andale Mono"/>
              </a:defRPr>
            </a:pPr>
            <a:r>
              <a:t>    0         1         2</a:t>
            </a:r>
          </a:p>
          <a:p>
            <a:pPr algn="l">
              <a:defRPr sz="4000">
                <a:latin typeface="Courier New"/>
                <a:ea typeface="Courier New"/>
                <a:cs typeface="Courier New"/>
                <a:sym typeface="Courier New"/>
              </a:defRPr>
            </a:pPr>
          </a:p>
          <a:p>
            <a:pPr algn="l"/>
            <a:r>
              <a:t>Python always starts at zero!</a:t>
            </a:r>
          </a:p>
        </p:txBody>
      </p:sp>
      <p:sp>
        <p:nvSpPr>
          <p:cNvPr id="386"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Make a list of three of your favorite colors.…"/>
          <p:cNvSpPr/>
          <p:nvPr/>
        </p:nvSpPr>
        <p:spPr>
          <a:xfrm>
            <a:off x="647700" y="3505200"/>
            <a:ext cx="11226800" cy="51816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spcBef>
                <a:spcPts val="1000"/>
              </a:spcBef>
            </a:pPr>
            <a:r>
              <a:t>Make a </a:t>
            </a:r>
            <a:r>
              <a:rPr b="1"/>
              <a:t>list</a:t>
            </a:r>
            <a:r>
              <a:t> of three of your favorite colors.</a:t>
            </a:r>
          </a:p>
          <a:p>
            <a:pPr algn="l">
              <a:spcBef>
                <a:spcPts val="1000"/>
              </a:spcBef>
            </a:pPr>
          </a:p>
          <a:p>
            <a:pPr algn="l">
              <a:spcBef>
                <a:spcPts val="1000"/>
              </a:spcBef>
            </a:pPr>
          </a:p>
          <a:p>
            <a:pPr algn="l">
              <a:spcBef>
                <a:spcPts val="1000"/>
              </a:spcBef>
            </a:pPr>
            <a:r>
              <a:t>Use an </a:t>
            </a:r>
            <a:r>
              <a:rPr b="1"/>
              <a:t>index</a:t>
            </a:r>
            <a:r>
              <a:t> to print your favorite color’s name.</a:t>
            </a:r>
          </a:p>
        </p:txBody>
      </p:sp>
      <p:sp>
        <p:nvSpPr>
          <p:cNvPr id="389"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Make a list of three of your favorite colors.…"/>
          <p:cNvSpPr/>
          <p:nvPr/>
        </p:nvSpPr>
        <p:spPr>
          <a:xfrm>
            <a:off x="647700" y="3505200"/>
            <a:ext cx="11226800" cy="3111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spcBef>
                <a:spcPts val="1000"/>
              </a:spcBef>
            </a:pPr>
            <a:r>
              <a:t>Make a </a:t>
            </a:r>
            <a:r>
              <a:rPr b="1"/>
              <a:t>list</a:t>
            </a:r>
            <a:r>
              <a:t> of three of your favorite colors.</a:t>
            </a:r>
          </a:p>
          <a:p>
            <a:pPr algn="l">
              <a:spcBef>
                <a:spcPts val="1000"/>
              </a:spcBef>
            </a:pPr>
          </a:p>
          <a:p>
            <a:pPr algn="l">
              <a:spcBef>
                <a:spcPts val="1000"/>
              </a:spcBef>
            </a:pPr>
          </a:p>
          <a:p>
            <a:pPr algn="l">
              <a:spcBef>
                <a:spcPts val="1000"/>
              </a:spcBef>
            </a:pPr>
            <a:r>
              <a:t>Use an </a:t>
            </a:r>
            <a:r>
              <a:rPr b="1"/>
              <a:t>index</a:t>
            </a:r>
            <a:r>
              <a:t> to print your favorite color’s name.</a:t>
            </a:r>
          </a:p>
        </p:txBody>
      </p:sp>
      <p:sp>
        <p:nvSpPr>
          <p:cNvPr id="394" name="&gt;&gt;&gt; print(colors[1])"/>
          <p:cNvSpPr/>
          <p:nvPr/>
        </p:nvSpPr>
        <p:spPr>
          <a:xfrm>
            <a:off x="647700" y="6819900"/>
            <a:ext cx="11696700" cy="6223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600">
                <a:latin typeface="Andale Mono"/>
                <a:ea typeface="Andale Mono"/>
                <a:cs typeface="Andale Mono"/>
                <a:sym typeface="Andale Mono"/>
              </a:defRPr>
            </a:pPr>
            <a:r>
              <a:rPr>
                <a:solidFill>
                  <a:srgbClr val="E63B7A"/>
                </a:solidFill>
              </a:rPr>
              <a:t>&gt;&gt;&gt;</a:t>
            </a:r>
            <a:r>
              <a:t> print(colors[1])</a:t>
            </a:r>
          </a:p>
        </p:txBody>
      </p:sp>
      <p:sp>
        <p:nvSpPr>
          <p:cNvPr id="395"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
        <p:nvSpPr>
          <p:cNvPr id="396" name="&gt;&gt;&gt; colors = [&quot;red&quot;, &quot;orange&quot;, &quot;purple&quot;]"/>
          <p:cNvSpPr/>
          <p:nvPr/>
        </p:nvSpPr>
        <p:spPr>
          <a:xfrm>
            <a:off x="647700" y="4362450"/>
            <a:ext cx="11406386"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600">
                <a:latin typeface="Andale Mono"/>
                <a:ea typeface="Andale Mono"/>
                <a:cs typeface="Andale Mono"/>
                <a:sym typeface="Andale Mono"/>
              </a:defRPr>
            </a:pPr>
            <a:r>
              <a:rPr>
                <a:solidFill>
                  <a:srgbClr val="E63B7A"/>
                </a:solidFill>
              </a:rPr>
              <a:t>&gt;&gt;&gt;</a:t>
            </a:r>
            <a:r>
              <a:t> colors = ["red", "orange", "purple"]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Logic"/>
          <p:cNvSpPr/>
          <p:nvPr>
            <p:ph type="title"/>
          </p:nvPr>
        </p:nvSpPr>
        <p:spPr>
          <a:prstGeom prst="rect">
            <a:avLst/>
          </a:prstGeom>
        </p:spPr>
        <p:txBody>
          <a:bodyPr/>
          <a:lstStyle/>
          <a:p>
            <a:pPr/>
            <a:r>
              <a:t>Logic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Sugar Cookie Recipe.jpg" descr="Sugar Cookie Recipe.jpg"/>
          <p:cNvPicPr>
            <a:picLocks noChangeAspect="1"/>
          </p:cNvPicPr>
          <p:nvPr/>
        </p:nvPicPr>
        <p:blipFill>
          <a:blip r:embed="rId3">
            <a:extLst/>
          </a:blip>
          <a:stretch>
            <a:fillRect/>
          </a:stretch>
        </p:blipFill>
        <p:spPr>
          <a:xfrm>
            <a:off x="1152356" y="5537200"/>
            <a:ext cx="6884879" cy="4787900"/>
          </a:xfrm>
          <a:prstGeom prst="rect">
            <a:avLst/>
          </a:prstGeom>
          <a:ln w="12700">
            <a:miter lim="400000"/>
          </a:ln>
        </p:spPr>
      </p:pic>
      <p:pic>
        <p:nvPicPr>
          <p:cNvPr id="169" name="bookbinding-instructions-super-easy-mercedes-leon.jpg" descr="bookbinding-instructions-super-easy-mercedes-leon.jpg"/>
          <p:cNvPicPr>
            <a:picLocks noChangeAspect="1"/>
          </p:cNvPicPr>
          <p:nvPr/>
        </p:nvPicPr>
        <p:blipFill>
          <a:blip r:embed="rId4">
            <a:extLst/>
          </a:blip>
          <a:stretch>
            <a:fillRect/>
          </a:stretch>
        </p:blipFill>
        <p:spPr>
          <a:xfrm>
            <a:off x="6093464" y="127000"/>
            <a:ext cx="5234936" cy="6121400"/>
          </a:xfrm>
          <a:prstGeom prst="rect">
            <a:avLst/>
          </a:prstGeom>
          <a:ln w="12700">
            <a:miter lim="400000"/>
          </a:ln>
        </p:spPr>
      </p:pic>
      <p:pic>
        <p:nvPicPr>
          <p:cNvPr id="170" name="origami crane.gif" descr="origami crane.gif"/>
          <p:cNvPicPr>
            <a:picLocks noChangeAspect="1"/>
          </p:cNvPicPr>
          <p:nvPr/>
        </p:nvPicPr>
        <p:blipFill>
          <a:blip r:embed="rId5">
            <a:extLst/>
          </a:blip>
          <a:stretch>
            <a:fillRect/>
          </a:stretch>
        </p:blipFill>
        <p:spPr>
          <a:xfrm>
            <a:off x="279400" y="177800"/>
            <a:ext cx="5067300" cy="4885920"/>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if Statement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if Statements"/>
          <p:cNvSpPr/>
          <p:nvPr>
            <p:ph type="title"/>
          </p:nvPr>
        </p:nvSpPr>
        <p:spPr>
          <a:prstGeom prst="rect">
            <a:avLst/>
          </a:prstGeom>
        </p:spPr>
        <p:txBody>
          <a:bodyPr/>
          <a:lstStyle/>
          <a:p>
            <a:pPr/>
            <a:r>
              <a:rPr b="1">
                <a:latin typeface="Courier New"/>
                <a:ea typeface="Courier New"/>
                <a:cs typeface="Courier New"/>
                <a:sym typeface="Courier New"/>
              </a:rPr>
              <a:t>if</a:t>
            </a:r>
            <a:r>
              <a:t> Statements</a:t>
            </a:r>
          </a:p>
        </p:txBody>
      </p:sp>
      <p:sp>
        <p:nvSpPr>
          <p:cNvPr id="409" name="Making decisions:…"/>
          <p:cNvSpPr/>
          <p:nvPr/>
        </p:nvSpPr>
        <p:spPr>
          <a:xfrm>
            <a:off x="749300" y="2628900"/>
            <a:ext cx="39243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Making decisions:</a:t>
            </a:r>
          </a:p>
          <a:p>
            <a:pPr algn="r" defTabSz="457200">
              <a:defRPr sz="3600"/>
            </a:pPr>
          </a:p>
          <a:p>
            <a:pPr algn="r" defTabSz="457200">
              <a:defRPr sz="3600"/>
            </a:pPr>
          </a:p>
          <a:p>
            <a:pPr algn="r" defTabSz="457200">
              <a:defRPr sz="3600"/>
            </a:pPr>
          </a:p>
          <a:p>
            <a:pPr algn="r" defTabSz="457200">
              <a:defRPr sz="3600"/>
            </a:pPr>
          </a:p>
          <a:p>
            <a:pPr algn="r" defTabSz="457200">
              <a:defRPr sz="3600"/>
            </a:pPr>
            <a:r>
              <a:t>If a condition is met, </a:t>
            </a:r>
          </a:p>
          <a:p>
            <a:pPr algn="r" defTabSz="457200">
              <a:defRPr sz="3600"/>
            </a:pPr>
            <a:r>
              <a:t>perform an action:</a:t>
            </a:r>
          </a:p>
        </p:txBody>
      </p:sp>
      <p:sp>
        <p:nvSpPr>
          <p:cNvPr id="410" name="&quot;If you're hungry, let's eat lunch.&quot;…"/>
          <p:cNvSpPr/>
          <p:nvPr/>
        </p:nvSpPr>
        <p:spPr>
          <a:xfrm>
            <a:off x="5486400" y="2628900"/>
            <a:ext cx="742419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pPr>
            <a:r>
              <a:t>"</a:t>
            </a:r>
            <a:r>
              <a:rPr b="1"/>
              <a:t>If</a:t>
            </a:r>
            <a:r>
              <a:t> you're hungry, let's eat lunch."</a:t>
            </a:r>
          </a:p>
          <a:p>
            <a:pPr algn="l" defTabSz="457200">
              <a:defRPr sz="3600"/>
            </a:pPr>
          </a:p>
          <a:p>
            <a:pPr algn="l" defTabSz="457200">
              <a:defRPr sz="3600"/>
            </a:pPr>
            <a:r>
              <a:t>"</a:t>
            </a:r>
            <a:r>
              <a:rPr b="1"/>
              <a:t>If</a:t>
            </a:r>
            <a:r>
              <a:t> the trash is full, go empty it."</a:t>
            </a:r>
          </a:p>
          <a:p>
            <a:pPr algn="l" defTabSz="457200">
              <a:defRPr sz="3600"/>
            </a:pPr>
          </a:p>
          <a:p>
            <a:pPr algn="l" defTabSz="457200">
              <a:defRPr sz="3600"/>
            </a:pPr>
          </a:p>
          <a:p>
            <a:pPr algn="l" defTabSz="457200">
              <a:defRPr sz="3600">
                <a:latin typeface="Andale Mono"/>
                <a:ea typeface="Andale Mono"/>
                <a:cs typeface="Andale Mono"/>
                <a:sym typeface="Andale Mono"/>
              </a:defRPr>
            </a:pPr>
            <a:r>
              <a:rPr>
                <a:solidFill>
                  <a:srgbClr val="E63B7A"/>
                </a:solidFill>
              </a:rPr>
              <a:t>&gt;&gt;&gt;</a:t>
            </a:r>
            <a:r>
              <a:t> name = "Katie"</a:t>
            </a:r>
          </a:p>
          <a:p>
            <a:pPr algn="l" defTabSz="457200">
              <a:defRPr sz="3600">
                <a:latin typeface="Andale Mono"/>
                <a:ea typeface="Andale Mono"/>
                <a:cs typeface="Andale Mono"/>
                <a:sym typeface="Andale Mono"/>
              </a:defRPr>
            </a:pPr>
            <a:r>
              <a:rPr>
                <a:solidFill>
                  <a:srgbClr val="E63B7A"/>
                </a:solidFill>
              </a:rPr>
              <a:t>&gt;&gt;&gt;</a:t>
            </a:r>
            <a:r>
              <a:t> if name == "Katie":</a:t>
            </a:r>
          </a:p>
          <a:p>
            <a:pPr algn="l" defTabSz="457200">
              <a:defRPr sz="3600">
                <a:latin typeface="Andale Mono"/>
                <a:ea typeface="Andale Mono"/>
                <a:cs typeface="Andale Mono"/>
                <a:sym typeface="Andale Mono"/>
              </a:defRPr>
            </a:pPr>
            <a:r>
              <a:t>        print("Hi Katie!")</a:t>
            </a:r>
          </a:p>
          <a:p>
            <a:pPr algn="l" defTabSz="457200">
              <a:defRPr sz="3600">
                <a:latin typeface="Andale Mono"/>
                <a:ea typeface="Andale Mono"/>
                <a:cs typeface="Andale Mono"/>
                <a:sym typeface="Andale Mono"/>
              </a:defRPr>
            </a:pPr>
          </a:p>
          <a:p>
            <a:pPr algn="l" defTabSz="457200">
              <a:defRPr sz="3600">
                <a:latin typeface="Andale Mono"/>
                <a:ea typeface="Andale Mono"/>
                <a:cs typeface="Andale Mono"/>
                <a:sym typeface="Andale Mono"/>
              </a:defRPr>
            </a:pPr>
            <a:r>
              <a:t>Hi Katie!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15" name="Adding a choice:…"/>
          <p:cNvSpPr/>
          <p:nvPr/>
        </p:nvSpPr>
        <p:spPr>
          <a:xfrm>
            <a:off x="419100" y="2628900"/>
            <a:ext cx="37338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Adding a choice:</a:t>
            </a:r>
          </a:p>
          <a:p>
            <a:pPr algn="r" defTabSz="457200">
              <a:defRPr sz="3600"/>
            </a:pPr>
          </a:p>
          <a:p>
            <a:pPr algn="r" defTabSz="457200">
              <a:defRPr sz="3600"/>
            </a:pPr>
          </a:p>
          <a:p>
            <a:pPr algn="r" defTabSz="457200">
              <a:defRPr sz="3600"/>
            </a:pPr>
          </a:p>
          <a:p>
            <a:pPr algn="r" defTabSz="457200">
              <a:defRPr sz="3600"/>
            </a:pPr>
          </a:p>
          <a:p>
            <a:pPr algn="r" defTabSz="457200">
              <a:defRPr sz="3600"/>
            </a:pPr>
          </a:p>
          <a:p>
            <a:pPr algn="r" defTabSz="457200">
              <a:defRPr sz="3600"/>
            </a:pPr>
          </a:p>
          <a:p>
            <a:pPr algn="r" defTabSz="457200">
              <a:defRPr sz="3600"/>
            </a:pPr>
            <a:r>
              <a:t>Adding a choice in our code with the </a:t>
            </a:r>
            <a:r>
              <a:rPr i="1"/>
              <a:t>else clause</a:t>
            </a:r>
            <a:r>
              <a:t>:</a:t>
            </a:r>
          </a:p>
        </p:txBody>
      </p:sp>
      <p:sp>
        <p:nvSpPr>
          <p:cNvPr id="416" name="&quot;If you're hungry, let's eat lunch.…"/>
          <p:cNvSpPr/>
          <p:nvPr/>
        </p:nvSpPr>
        <p:spPr>
          <a:xfrm>
            <a:off x="4940300" y="2628900"/>
            <a:ext cx="79756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pPr>
            <a:r>
              <a:t>"</a:t>
            </a:r>
            <a:r>
              <a:rPr b="1"/>
              <a:t>If</a:t>
            </a:r>
            <a:r>
              <a:t> you're hungry, let's eat lunch.</a:t>
            </a:r>
          </a:p>
          <a:p>
            <a:pPr algn="l" defTabSz="457200">
              <a:defRPr sz="3600"/>
            </a:pPr>
            <a:r>
              <a:t>    Or </a:t>
            </a:r>
            <a:r>
              <a:rPr b="1"/>
              <a:t>else</a:t>
            </a:r>
            <a:r>
              <a:t> we can eat in an hour.”</a:t>
            </a:r>
          </a:p>
          <a:p>
            <a:pPr algn="l" defTabSz="457200">
              <a:defRPr sz="3600"/>
            </a:pPr>
          </a:p>
          <a:p>
            <a:pPr algn="l" defTabSz="457200">
              <a:defRPr sz="3600"/>
            </a:pPr>
            <a:r>
              <a:t>"</a:t>
            </a:r>
            <a:r>
              <a:rPr b="1"/>
              <a:t>If</a:t>
            </a:r>
            <a:r>
              <a:t> there's mint ice cream, I'll have a scoop. </a:t>
            </a:r>
          </a:p>
          <a:p>
            <a:pPr algn="l" defTabSz="457200">
              <a:defRPr sz="3600"/>
            </a:pPr>
            <a:r>
              <a:t>    Or </a:t>
            </a:r>
            <a:r>
              <a:rPr b="1"/>
              <a:t>else</a:t>
            </a:r>
            <a:r>
              <a:t> I'll take vanilla."</a:t>
            </a:r>
          </a:p>
          <a:p>
            <a:pPr algn="l" defTabSz="457200">
              <a:defRPr sz="3600"/>
            </a:pPr>
          </a:p>
          <a:p>
            <a:pPr algn="l" defTabSz="457200">
              <a:defRPr sz="3600"/>
            </a:pPr>
          </a:p>
          <a:p>
            <a:pPr algn="l" defTabSz="457200">
              <a:defRPr sz="3600">
                <a:latin typeface="Andale Mono"/>
                <a:ea typeface="Andale Mono"/>
                <a:cs typeface="Andale Mono"/>
                <a:sym typeface="Andale Mono"/>
              </a:defRPr>
            </a:pPr>
            <a:r>
              <a:rPr>
                <a:solidFill>
                  <a:srgbClr val="E63B7A"/>
                </a:solidFill>
              </a:rPr>
              <a:t>&gt;&gt;&gt;</a:t>
            </a:r>
            <a:r>
              <a:t> if name == "Katie":</a:t>
            </a:r>
          </a:p>
          <a:p>
            <a:pPr algn="l" defTabSz="457200">
              <a:defRPr sz="3600">
                <a:latin typeface="Andale Mono"/>
                <a:ea typeface="Andale Mono"/>
                <a:cs typeface="Andale Mono"/>
                <a:sym typeface="Andale Mono"/>
              </a:defRPr>
            </a:pPr>
            <a:r>
              <a:t>        print("Hi Katie!")</a:t>
            </a:r>
          </a:p>
          <a:p>
            <a:pPr algn="l" defTabSz="457200">
              <a:defRPr sz="3600">
                <a:latin typeface="Andale Mono"/>
                <a:ea typeface="Andale Mono"/>
                <a:cs typeface="Andale Mono"/>
                <a:sym typeface="Andale Mono"/>
              </a:defRPr>
            </a:pPr>
            <a:r>
              <a:t>    else:</a:t>
            </a:r>
          </a:p>
          <a:p>
            <a:pPr algn="l" defTabSz="457200">
              <a:defRPr sz="3600">
                <a:latin typeface="Andale Mono"/>
                <a:ea typeface="Andale Mono"/>
                <a:cs typeface="Andale Mono"/>
                <a:sym typeface="Andale Mono"/>
              </a:defRPr>
            </a:pPr>
            <a:r>
              <a:t>        print("Impostor!")</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21" name="Adding many choices:…"/>
          <p:cNvSpPr/>
          <p:nvPr/>
        </p:nvSpPr>
        <p:spPr>
          <a:xfrm>
            <a:off x="419100" y="2628900"/>
            <a:ext cx="37084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Adding many choices:</a:t>
            </a:r>
          </a:p>
          <a:p>
            <a:pPr algn="r" defTabSz="457200">
              <a:defRPr sz="3600"/>
            </a:pPr>
          </a:p>
          <a:p>
            <a:pPr algn="r" defTabSz="457200">
              <a:defRPr sz="3600"/>
            </a:pPr>
          </a:p>
          <a:p>
            <a:pPr algn="r" defTabSz="457200">
              <a:defRPr sz="3600"/>
            </a:pPr>
          </a:p>
          <a:p>
            <a:pPr algn="r" defTabSz="457200">
              <a:defRPr sz="3600"/>
            </a:pPr>
          </a:p>
          <a:p>
            <a:pPr algn="r" defTabSz="457200">
              <a:defRPr sz="3600"/>
            </a:pPr>
            <a:r>
              <a:t>Adding more choices in our code with the </a:t>
            </a:r>
            <a:r>
              <a:rPr i="1"/>
              <a:t>elif clause</a:t>
            </a:r>
            <a:r>
              <a:t>:</a:t>
            </a:r>
          </a:p>
        </p:txBody>
      </p:sp>
      <p:sp>
        <p:nvSpPr>
          <p:cNvPr id="422" name="&quot;If there’s mint ice cream, I'll have a scoop.…"/>
          <p:cNvSpPr/>
          <p:nvPr/>
        </p:nvSpPr>
        <p:spPr>
          <a:xfrm>
            <a:off x="4642966" y="2628900"/>
            <a:ext cx="8272934"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pPr>
            <a:r>
              <a:t>"</a:t>
            </a:r>
            <a:r>
              <a:rPr b="1"/>
              <a:t>If</a:t>
            </a:r>
            <a:r>
              <a:t> there’s mint ice cream, I'll have a scoop.</a:t>
            </a:r>
          </a:p>
          <a:p>
            <a:pPr algn="l" defTabSz="457200">
              <a:defRPr sz="3600"/>
            </a:pPr>
            <a:r>
              <a:t>    Or </a:t>
            </a:r>
            <a:r>
              <a:rPr b="1"/>
              <a:t>else</a:t>
            </a:r>
            <a:r>
              <a:t> if we have vanilla, I'll have 2!</a:t>
            </a:r>
          </a:p>
          <a:p>
            <a:pPr algn="l" defTabSz="457200">
              <a:defRPr sz="3600"/>
            </a:pPr>
            <a:r>
              <a:t>    Or </a:t>
            </a:r>
            <a:r>
              <a:rPr b="1"/>
              <a:t>else</a:t>
            </a:r>
            <a:r>
              <a:t> if there’s chocolate, give me 3!</a:t>
            </a:r>
          </a:p>
          <a:p>
            <a:pPr algn="l" defTabSz="457200">
              <a:defRPr sz="3600"/>
            </a:pPr>
            <a:r>
              <a:t>    Or I’ll just have a donut.”</a:t>
            </a:r>
          </a:p>
          <a:p>
            <a:pPr algn="l" defTabSz="457200">
              <a:defRPr sz="3600"/>
            </a:pPr>
          </a:p>
          <a:p>
            <a:pPr algn="l" defTabSz="457200">
              <a:defRPr sz="3600"/>
            </a:pPr>
            <a:r>
              <a:t>    </a:t>
            </a:r>
          </a:p>
          <a:p>
            <a:pPr algn="l" defTabSz="457200">
              <a:defRPr sz="3600">
                <a:latin typeface="Andale Mono"/>
                <a:ea typeface="Andale Mono"/>
                <a:cs typeface="Andale Mono"/>
                <a:sym typeface="Andale Mono"/>
              </a:defRPr>
            </a:pPr>
            <a:r>
              <a:rPr>
                <a:solidFill>
                  <a:srgbClr val="E63B7A"/>
                </a:solidFill>
              </a:rPr>
              <a:t>&gt;&gt;&gt;</a:t>
            </a:r>
            <a:r>
              <a:t> if name == "Katie":</a:t>
            </a:r>
          </a:p>
          <a:p>
            <a:pPr algn="l" defTabSz="457200">
              <a:defRPr sz="3600">
                <a:latin typeface="Andale Mono"/>
                <a:ea typeface="Andale Mono"/>
                <a:cs typeface="Andale Mono"/>
                <a:sym typeface="Andale Mono"/>
              </a:defRPr>
            </a:pPr>
            <a:r>
              <a:t>        print("Hi Katie!")</a:t>
            </a:r>
          </a:p>
          <a:p>
            <a:pPr algn="l" defTabSz="457200">
              <a:defRPr sz="3600">
                <a:latin typeface="Andale Mono"/>
                <a:ea typeface="Andale Mono"/>
                <a:cs typeface="Andale Mono"/>
                <a:sym typeface="Andale Mono"/>
              </a:defRPr>
            </a:pPr>
            <a:r>
              <a:t>   elif name == "Barbara":</a:t>
            </a:r>
          </a:p>
          <a:p>
            <a:pPr algn="l" defTabSz="457200">
              <a:defRPr sz="3600">
                <a:latin typeface="Andale Mono"/>
                <a:ea typeface="Andale Mono"/>
                <a:cs typeface="Andale Mono"/>
                <a:sym typeface="Andale Mono"/>
              </a:defRPr>
            </a:pPr>
            <a:r>
              <a:t>        print("Hi Barbara!")</a:t>
            </a:r>
          </a:p>
          <a:p>
            <a:pPr algn="l" defTabSz="457200">
              <a:defRPr sz="3600">
                <a:latin typeface="Andale Mono"/>
                <a:ea typeface="Andale Mono"/>
                <a:cs typeface="Andale Mono"/>
                <a:sym typeface="Andale Mono"/>
              </a:defRPr>
            </a:pPr>
            <a:r>
              <a:t>   else:</a:t>
            </a:r>
          </a:p>
          <a:p>
            <a:pPr algn="l" defTabSz="457200">
              <a:defRPr sz="3600">
                <a:latin typeface="Andale Mono"/>
                <a:ea typeface="Andale Mono"/>
                <a:cs typeface="Andale Mono"/>
                <a:sym typeface="Andale Mono"/>
              </a:defRPr>
            </a:pPr>
            <a:r>
              <a:t>        print("Who are you?")</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27" name="if/elif/else practice"/>
          <p:cNvSpPr/>
          <p:nvPr/>
        </p:nvSpPr>
        <p:spPr>
          <a:xfrm>
            <a:off x="3581400" y="2451100"/>
            <a:ext cx="5826473" cy="762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r>
              <a:rPr b="1">
                <a:latin typeface="Courier New"/>
                <a:ea typeface="Courier New"/>
                <a:cs typeface="Courier New"/>
                <a:sym typeface="Courier New"/>
              </a:rPr>
              <a:t>if/elif/else</a:t>
            </a:r>
            <a:r>
              <a:t> practice</a:t>
            </a:r>
          </a:p>
        </p:txBody>
      </p:sp>
      <p:sp>
        <p:nvSpPr>
          <p:cNvPr id="428" name="(Here’s our last example)…"/>
          <p:cNvSpPr/>
          <p:nvPr/>
        </p:nvSpPr>
        <p:spPr>
          <a:xfrm>
            <a:off x="5932842" y="3498850"/>
            <a:ext cx="6969069" cy="4000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defRPr sz="3000"/>
            </a:pPr>
            <a:r>
              <a:t>(Here’s our last example)</a:t>
            </a:r>
          </a:p>
          <a:p>
            <a:pPr algn="l" defTabSz="457200">
              <a:defRPr sz="3000">
                <a:latin typeface="Courier New"/>
                <a:ea typeface="Courier New"/>
                <a:cs typeface="Courier New"/>
                <a:sym typeface="Courier New"/>
              </a:defRPr>
            </a:pPr>
          </a:p>
          <a:p>
            <a:pPr algn="l" defTabSz="457200">
              <a:defRPr sz="3000">
                <a:latin typeface="Andale Mono"/>
                <a:ea typeface="Andale Mono"/>
                <a:cs typeface="Andale Mono"/>
                <a:sym typeface="Andale Mono"/>
              </a:defRPr>
            </a:pPr>
            <a:r>
              <a:rPr>
                <a:solidFill>
                  <a:srgbClr val="E63B7A"/>
                </a:solidFill>
              </a:rPr>
              <a:t>&gt;&gt;&gt;</a:t>
            </a:r>
            <a:r>
              <a:t> name = "Katie"</a:t>
            </a:r>
          </a:p>
          <a:p>
            <a:pPr algn="l" defTabSz="457200">
              <a:defRPr sz="3000">
                <a:latin typeface="Andale Mono"/>
                <a:ea typeface="Andale Mono"/>
                <a:cs typeface="Andale Mono"/>
                <a:sym typeface="Andale Mono"/>
              </a:defRPr>
            </a:pPr>
            <a:r>
              <a:rPr>
                <a:solidFill>
                  <a:srgbClr val="E63B7A"/>
                </a:solidFill>
              </a:rPr>
              <a:t>&gt;&gt;&gt;</a:t>
            </a:r>
            <a:r>
              <a:t> if name == "Katie":</a:t>
            </a:r>
          </a:p>
          <a:p>
            <a:pPr algn="l" defTabSz="457200">
              <a:defRPr sz="3000">
                <a:latin typeface="Andale Mono"/>
                <a:ea typeface="Andale Mono"/>
                <a:cs typeface="Andale Mono"/>
                <a:sym typeface="Andale Mono"/>
              </a:defRPr>
            </a:pPr>
            <a:r>
              <a:t>        print("Hi Katie!")</a:t>
            </a:r>
          </a:p>
          <a:p>
            <a:pPr algn="l" defTabSz="457200">
              <a:defRPr sz="3000">
                <a:latin typeface="Andale Mono"/>
                <a:ea typeface="Andale Mono"/>
                <a:cs typeface="Andale Mono"/>
                <a:sym typeface="Andale Mono"/>
              </a:defRPr>
            </a:pPr>
            <a:r>
              <a:t>   elif name == "Barbara":</a:t>
            </a:r>
          </a:p>
          <a:p>
            <a:pPr algn="l" defTabSz="457200">
              <a:defRPr sz="3000">
                <a:latin typeface="Andale Mono"/>
                <a:ea typeface="Andale Mono"/>
                <a:cs typeface="Andale Mono"/>
                <a:sym typeface="Andale Mono"/>
              </a:defRPr>
            </a:pPr>
            <a:r>
              <a:t>        print("Hi Barbara!")</a:t>
            </a:r>
          </a:p>
          <a:p>
            <a:pPr algn="l" defTabSz="457200">
              <a:defRPr sz="3000">
                <a:latin typeface="Andale Mono"/>
                <a:ea typeface="Andale Mono"/>
                <a:cs typeface="Andale Mono"/>
                <a:sym typeface="Andale Mono"/>
              </a:defRPr>
            </a:pPr>
            <a:r>
              <a:t>   else:</a:t>
            </a:r>
          </a:p>
          <a:p>
            <a:pPr algn="l" defTabSz="457200">
              <a:defRPr sz="3000">
                <a:latin typeface="Andale Mono"/>
                <a:ea typeface="Andale Mono"/>
                <a:cs typeface="Andale Mono"/>
                <a:sym typeface="Andale Mono"/>
              </a:defRPr>
            </a:pPr>
            <a:r>
              <a:t>        print("Who are you?")</a:t>
            </a:r>
          </a:p>
        </p:txBody>
      </p:sp>
      <p:sp>
        <p:nvSpPr>
          <p:cNvPr id="429" name="Write an if statement that prints &quot;Yay!&quot; if the…"/>
          <p:cNvSpPr/>
          <p:nvPr/>
        </p:nvSpPr>
        <p:spPr>
          <a:xfrm>
            <a:off x="558800" y="3352800"/>
            <a:ext cx="4635500" cy="6400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4000"/>
            </a:pPr>
            <a:r>
              <a:t>Write an if statement that prints "Yay!" if the</a:t>
            </a:r>
          </a:p>
          <a:p>
            <a:pPr algn="r" defTabSz="457200">
              <a:defRPr sz="4000"/>
            </a:pPr>
            <a:r>
              <a:t>variable named color is equal to "yellow".</a:t>
            </a:r>
          </a:p>
          <a:p>
            <a:pPr algn="r" defTabSz="457200">
              <a:defRPr sz="4000"/>
            </a:pPr>
          </a:p>
          <a:p>
            <a:pPr algn="r" defTabSz="457200">
              <a:defRPr sz="4000"/>
            </a:pPr>
            <a:r>
              <a:t>Add an </a:t>
            </a:r>
            <a:r>
              <a:rPr i="1"/>
              <a:t>elif clause</a:t>
            </a:r>
            <a:r>
              <a:t> and an </a:t>
            </a:r>
            <a:r>
              <a:rPr i="1"/>
              <a:t>else clause</a:t>
            </a:r>
            <a:r>
              <a:t> to print two different messages for other values of the variable.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32" name="if/elif/else practice"/>
          <p:cNvSpPr/>
          <p:nvPr/>
        </p:nvSpPr>
        <p:spPr>
          <a:xfrm>
            <a:off x="3581400" y="2451100"/>
            <a:ext cx="5826473" cy="762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r>
              <a:rPr b="1">
                <a:latin typeface="Courier New"/>
                <a:ea typeface="Courier New"/>
                <a:cs typeface="Courier New"/>
                <a:sym typeface="Courier New"/>
              </a:rPr>
              <a:t>if/elif/else</a:t>
            </a:r>
            <a:r>
              <a:t> practice</a:t>
            </a:r>
          </a:p>
        </p:txBody>
      </p:sp>
      <p:sp>
        <p:nvSpPr>
          <p:cNvPr id="433" name="&gt;&gt;&gt; color = &quot;blue&quot;…"/>
          <p:cNvSpPr/>
          <p:nvPr/>
        </p:nvSpPr>
        <p:spPr>
          <a:xfrm>
            <a:off x="5586710" y="3498850"/>
            <a:ext cx="7429655"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ct val="120000"/>
              </a:lnSpc>
              <a:defRPr sz="3100">
                <a:latin typeface="Andale Mono"/>
                <a:ea typeface="Andale Mono"/>
                <a:cs typeface="Andale Mono"/>
                <a:sym typeface="Andale Mono"/>
              </a:defRPr>
            </a:pPr>
            <a:r>
              <a:rPr>
                <a:solidFill>
                  <a:srgbClr val="E63B7A"/>
                </a:solidFill>
              </a:rPr>
              <a:t>&gt;&gt;&gt;</a:t>
            </a:r>
            <a:r>
              <a:t> color = "blue"</a:t>
            </a:r>
          </a:p>
          <a:p>
            <a:pPr algn="l" defTabSz="457200">
              <a:lnSpc>
                <a:spcPct val="120000"/>
              </a:lnSpc>
              <a:defRPr sz="3100">
                <a:latin typeface="Andale Mono"/>
                <a:ea typeface="Andale Mono"/>
                <a:cs typeface="Andale Mono"/>
                <a:sym typeface="Andale Mono"/>
              </a:defRPr>
            </a:pPr>
            <a:r>
              <a:rPr>
                <a:solidFill>
                  <a:srgbClr val="E63B7A"/>
                </a:solidFill>
              </a:rPr>
              <a:t>&gt;&gt;&gt;</a:t>
            </a:r>
            <a:r>
              <a:t> if color == "yellow":</a:t>
            </a:r>
          </a:p>
          <a:p>
            <a:pPr algn="l" defTabSz="457200">
              <a:lnSpc>
                <a:spcPct val="120000"/>
              </a:lnSpc>
              <a:defRPr sz="3100">
                <a:latin typeface="Andale Mono"/>
                <a:ea typeface="Andale Mono"/>
                <a:cs typeface="Andale Mono"/>
                <a:sym typeface="Andale Mono"/>
              </a:defRPr>
            </a:pPr>
            <a:r>
              <a:t>        print("Yay!")</a:t>
            </a:r>
          </a:p>
          <a:p>
            <a:pPr algn="l" defTabSz="457200">
              <a:lnSpc>
                <a:spcPct val="120000"/>
              </a:lnSpc>
              <a:defRPr sz="3100">
                <a:latin typeface="Andale Mono"/>
                <a:ea typeface="Andale Mono"/>
                <a:cs typeface="Andale Mono"/>
                <a:sym typeface="Andale Mono"/>
              </a:defRPr>
            </a:pPr>
            <a:r>
              <a:t>    elif color == "purple":</a:t>
            </a:r>
          </a:p>
          <a:p>
            <a:pPr algn="l" defTabSz="457200">
              <a:lnSpc>
                <a:spcPct val="120000"/>
              </a:lnSpc>
              <a:defRPr sz="3100">
                <a:latin typeface="Andale Mono"/>
                <a:ea typeface="Andale Mono"/>
                <a:cs typeface="Andale Mono"/>
                <a:sym typeface="Andale Mono"/>
              </a:defRPr>
            </a:pPr>
            <a:r>
              <a:t>        print("Try again!")</a:t>
            </a:r>
          </a:p>
          <a:p>
            <a:pPr algn="l" defTabSz="457200">
              <a:lnSpc>
                <a:spcPct val="120000"/>
              </a:lnSpc>
              <a:defRPr sz="3100">
                <a:latin typeface="Andale Mono"/>
                <a:ea typeface="Andale Mono"/>
                <a:cs typeface="Andale Mono"/>
                <a:sym typeface="Andale Mono"/>
              </a:defRPr>
            </a:pPr>
            <a:r>
              <a:t>    else:</a:t>
            </a:r>
          </a:p>
          <a:p>
            <a:pPr algn="l" defTabSz="457200">
              <a:lnSpc>
                <a:spcPct val="120000"/>
              </a:lnSpc>
              <a:defRPr sz="3100">
                <a:latin typeface="Andale Mono"/>
                <a:ea typeface="Andale Mono"/>
                <a:cs typeface="Andale Mono"/>
                <a:sym typeface="Andale Mono"/>
              </a:defRPr>
            </a:pPr>
            <a:r>
              <a:t>       print("We want yellow!")</a:t>
            </a:r>
          </a:p>
        </p:txBody>
      </p:sp>
      <p:sp>
        <p:nvSpPr>
          <p:cNvPr id="434" name="Write an if statement that prints &quot;Yay!&quot; if the…"/>
          <p:cNvSpPr/>
          <p:nvPr/>
        </p:nvSpPr>
        <p:spPr>
          <a:xfrm>
            <a:off x="558800" y="3352800"/>
            <a:ext cx="4635500" cy="6400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4000"/>
            </a:pPr>
            <a:r>
              <a:t>Write an if statement that prints "Yay!" if the</a:t>
            </a:r>
          </a:p>
          <a:p>
            <a:pPr algn="r" defTabSz="457200">
              <a:defRPr sz="4000"/>
            </a:pPr>
            <a:r>
              <a:t>variable named color is equal to "yellow".</a:t>
            </a:r>
          </a:p>
          <a:p>
            <a:pPr algn="r" defTabSz="457200">
              <a:defRPr sz="4000"/>
            </a:pPr>
          </a:p>
          <a:p>
            <a:pPr algn="r" defTabSz="457200">
              <a:defRPr sz="4000"/>
            </a:pPr>
            <a:r>
              <a:t>Add an </a:t>
            </a:r>
            <a:r>
              <a:rPr i="1"/>
              <a:t>elif clause</a:t>
            </a:r>
            <a:r>
              <a:t> and an </a:t>
            </a:r>
            <a:r>
              <a:rPr i="1"/>
              <a:t>else clause</a:t>
            </a:r>
            <a:r>
              <a:t> to print two different messages for other values of the variable.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Loop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38" name="arrows.png" descr="arrows.png"/>
          <p:cNvPicPr>
            <a:picLocks noChangeAspect="1"/>
          </p:cNvPicPr>
          <p:nvPr/>
        </p:nvPicPr>
        <p:blipFill>
          <a:blip r:embed="rId2">
            <a:extLst/>
          </a:blip>
          <a:stretch>
            <a:fillRect/>
          </a:stretch>
        </p:blipFill>
        <p:spPr>
          <a:xfrm>
            <a:off x="8077200" y="3187700"/>
            <a:ext cx="4406900" cy="4394200"/>
          </a:xfrm>
          <a:prstGeom prst="rect">
            <a:avLst/>
          </a:prstGeom>
          <a:ln w="12700">
            <a:miter lim="400000"/>
          </a:ln>
        </p:spPr>
      </p:pic>
      <p:sp>
        <p:nvSpPr>
          <p:cNvPr id="439" name="Loops are chunks of code…"/>
          <p:cNvSpPr/>
          <p:nvPr/>
        </p:nvSpPr>
        <p:spPr>
          <a:xfrm>
            <a:off x="381000" y="2374900"/>
            <a:ext cx="9118600" cy="7124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spcBef>
                <a:spcPts val="500"/>
              </a:spcBef>
            </a:pPr>
            <a:r>
              <a:rPr i="1"/>
              <a:t>Loops</a:t>
            </a:r>
            <a:r>
              <a:t> are chunks of code </a:t>
            </a:r>
          </a:p>
          <a:p>
            <a:pPr algn="l" defTabSz="457200">
              <a:spcBef>
                <a:spcPts val="500"/>
              </a:spcBef>
            </a:pPr>
            <a:r>
              <a:t>that repeat a task over and over again.</a:t>
            </a:r>
          </a:p>
          <a:p>
            <a:pPr algn="l" defTabSz="457200">
              <a:spcBef>
                <a:spcPts val="500"/>
              </a:spcBef>
            </a:pPr>
          </a:p>
          <a:p>
            <a:pPr algn="l" defTabSz="457200">
              <a:spcBef>
                <a:spcPts val="500"/>
              </a:spcBef>
              <a:buClr>
                <a:srgbClr val="8D51EC"/>
              </a:buClr>
              <a:buSzPct val="125000"/>
              <a:buFont typeface="Zapf Dingbats"/>
              <a:buChar char="★"/>
            </a:pPr>
            <a:r>
              <a:rPr i="1"/>
              <a:t>Counting</a:t>
            </a:r>
            <a:r>
              <a:t> loops repeat a </a:t>
            </a:r>
          </a:p>
          <a:p>
            <a:pPr algn="l" defTabSz="457200">
              <a:spcBef>
                <a:spcPts val="500"/>
              </a:spcBef>
            </a:pPr>
            <a:r>
              <a:t>   certain number of times.</a:t>
            </a:r>
          </a:p>
          <a:p>
            <a:pPr algn="l" defTabSz="457200">
              <a:spcBef>
                <a:spcPts val="500"/>
              </a:spcBef>
            </a:pPr>
          </a:p>
          <a:p>
            <a:pPr algn="l" defTabSz="457200">
              <a:spcBef>
                <a:spcPts val="500"/>
              </a:spcBef>
              <a:buClr>
                <a:srgbClr val="8D51EC"/>
              </a:buClr>
              <a:buSzPct val="125000"/>
              <a:buFont typeface="Zapf Dingbats"/>
              <a:buChar char="★"/>
            </a:pPr>
            <a:r>
              <a:rPr i="1"/>
              <a:t>Conditional</a:t>
            </a:r>
            <a:r>
              <a:t> loops keep </a:t>
            </a:r>
          </a:p>
          <a:p>
            <a:pPr algn="l" defTabSz="457200">
              <a:spcBef>
                <a:spcPts val="500"/>
              </a:spcBef>
            </a:pPr>
            <a:r>
              <a:t>   going until a certain thing happens</a:t>
            </a:r>
          </a:p>
          <a:p>
            <a:pPr algn="l" defTabSz="457200">
              <a:spcBef>
                <a:spcPts val="500"/>
              </a:spcBef>
            </a:pPr>
            <a:r>
              <a:t>   (or as long as some condition is True).</a:t>
            </a:r>
          </a:p>
        </p:txBody>
      </p:sp>
      <p:sp>
        <p:nvSpPr>
          <p:cNvPr id="440" name="Loop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gt;&gt;&gt; for mynum in [1, 2, 3, 4, 5]:…"/>
          <p:cNvSpPr/>
          <p:nvPr/>
        </p:nvSpPr>
        <p:spPr>
          <a:xfrm>
            <a:off x="1930400" y="4368800"/>
            <a:ext cx="9182100" cy="3263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latin typeface="Andale Mono"/>
                <a:ea typeface="Andale Mono"/>
                <a:cs typeface="Andale Mono"/>
                <a:sym typeface="Andale Mono"/>
              </a:defRPr>
            </a:pPr>
            <a:r>
              <a:rPr>
                <a:solidFill>
                  <a:srgbClr val="E63B7A"/>
                </a:solidFill>
              </a:rPr>
              <a:t>&gt;&gt;&gt;</a:t>
            </a:r>
            <a:r>
              <a:t> for mynum in [1, 2, 3, 4, 5]:</a:t>
            </a:r>
          </a:p>
          <a:p>
            <a:pPr algn="l" defTabSz="457200">
              <a:defRPr sz="3600">
                <a:latin typeface="Andale Mono"/>
                <a:ea typeface="Andale Mono"/>
                <a:cs typeface="Andale Mono"/>
                <a:sym typeface="Andale Mono"/>
              </a:defRPr>
            </a:pPr>
            <a:r>
              <a:t>        print("Hello", mynum)</a:t>
            </a:r>
          </a:p>
          <a:p>
            <a:pPr algn="l" defTabSz="457200">
              <a:defRPr sz="1400">
                <a:latin typeface="Andale Mono"/>
                <a:ea typeface="Andale Mono"/>
                <a:cs typeface="Andale Mono"/>
                <a:sym typeface="Andale Mono"/>
              </a:defRPr>
            </a:pPr>
          </a:p>
          <a:p>
            <a:pPr algn="l" defTabSz="457200">
              <a:defRPr sz="3600">
                <a:latin typeface="Andale Mono"/>
                <a:ea typeface="Andale Mono"/>
                <a:cs typeface="Andale Mono"/>
                <a:sym typeface="Andale Mono"/>
              </a:defRPr>
            </a:pPr>
            <a:r>
              <a:t>Hello 1</a:t>
            </a:r>
          </a:p>
          <a:p>
            <a:pPr algn="l" defTabSz="457200">
              <a:defRPr sz="3600">
                <a:latin typeface="Andale Mono"/>
                <a:ea typeface="Andale Mono"/>
                <a:cs typeface="Andale Mono"/>
                <a:sym typeface="Andale Mono"/>
              </a:defRPr>
            </a:pPr>
            <a:r>
              <a:t>Hello 2</a:t>
            </a:r>
          </a:p>
          <a:p>
            <a:pPr algn="l" defTabSz="457200">
              <a:defRPr sz="3600">
                <a:latin typeface="Andale Mono"/>
                <a:ea typeface="Andale Mono"/>
                <a:cs typeface="Andale Mono"/>
                <a:sym typeface="Andale Mono"/>
              </a:defRPr>
            </a:pPr>
            <a:r>
              <a:t>Hello 3</a:t>
            </a:r>
          </a:p>
          <a:p>
            <a:pPr algn="l" defTabSz="457200">
              <a:defRPr sz="3600">
                <a:latin typeface="Andale Mono"/>
                <a:ea typeface="Andale Mono"/>
                <a:cs typeface="Andale Mono"/>
                <a:sym typeface="Andale Mono"/>
              </a:defRPr>
            </a:pPr>
            <a:r>
              <a:t>Hello 4</a:t>
            </a:r>
          </a:p>
          <a:p>
            <a:pPr algn="l" defTabSz="457200">
              <a:defRPr sz="3600">
                <a:latin typeface="Andale Mono"/>
                <a:ea typeface="Andale Mono"/>
                <a:cs typeface="Andale Mono"/>
                <a:sym typeface="Andale Mono"/>
              </a:defRPr>
            </a:pPr>
            <a:r>
              <a:t>Hello 5</a:t>
            </a:r>
          </a:p>
        </p:txBody>
      </p:sp>
      <p:sp>
        <p:nvSpPr>
          <p:cNvPr id="443" name="Loop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
        <p:nvSpPr>
          <p:cNvPr id="444" name="Counting loops repeat a certain number of times -…"/>
          <p:cNvSpPr/>
          <p:nvPr/>
        </p:nvSpPr>
        <p:spPr>
          <a:xfrm>
            <a:off x="239799" y="2482850"/>
            <a:ext cx="12560301" cy="1155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sz="3600"/>
            </a:pPr>
            <a:r>
              <a:rPr i="1"/>
              <a:t>Counting</a:t>
            </a:r>
            <a:r>
              <a:t> loops repeat a certain number of times - </a:t>
            </a:r>
          </a:p>
          <a:p>
            <a:pPr defTabSz="457200">
              <a:defRPr sz="3600"/>
            </a:pPr>
            <a:r>
              <a:t>they keep going until they get to the end of a count.</a:t>
            </a:r>
          </a:p>
        </p:txBody>
      </p:sp>
      <p:sp>
        <p:nvSpPr>
          <p:cNvPr id="445" name="The for keyword is used to create this kind of loop,…"/>
          <p:cNvSpPr/>
          <p:nvPr/>
        </p:nvSpPr>
        <p:spPr>
          <a:xfrm>
            <a:off x="1625587" y="8362950"/>
            <a:ext cx="9797654" cy="1155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3600"/>
            </a:pPr>
            <a:r>
              <a:t>The </a:t>
            </a:r>
            <a:r>
              <a:rPr i="1"/>
              <a:t>for</a:t>
            </a:r>
            <a:r>
              <a:t> keyword is used to create this kind of loop, </a:t>
            </a:r>
          </a:p>
          <a:p>
            <a:pPr defTabSz="457200">
              <a:defRPr sz="3600"/>
            </a:pPr>
            <a:r>
              <a:t>so it is usually just called a </a:t>
            </a:r>
            <a:r>
              <a:rPr i="1"/>
              <a:t>for loop</a:t>
            </a:r>
            <a:r>
              <a:t>.</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gt;&gt;&gt; count = 0…"/>
          <p:cNvSpPr/>
          <p:nvPr/>
        </p:nvSpPr>
        <p:spPr>
          <a:xfrm>
            <a:off x="1418089" y="4140200"/>
            <a:ext cx="10465494" cy="3695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latin typeface="Andale Mono"/>
                <a:ea typeface="Andale Mono"/>
                <a:cs typeface="Andale Mono"/>
                <a:sym typeface="Andale Mono"/>
              </a:defRPr>
            </a:pPr>
            <a:r>
              <a:rPr>
                <a:solidFill>
                  <a:srgbClr val="E63B7A"/>
                </a:solidFill>
              </a:rPr>
              <a:t>&gt;&gt;&gt;</a:t>
            </a:r>
            <a:r>
              <a:t> count = 0</a:t>
            </a:r>
          </a:p>
          <a:p>
            <a:pPr algn="l" defTabSz="457200">
              <a:defRPr sz="3600">
                <a:latin typeface="Andale Mono"/>
                <a:ea typeface="Andale Mono"/>
                <a:cs typeface="Andale Mono"/>
                <a:sym typeface="Andale Mono"/>
              </a:defRPr>
            </a:pPr>
            <a:r>
              <a:rPr>
                <a:solidFill>
                  <a:srgbClr val="E63B7A"/>
                </a:solidFill>
              </a:rPr>
              <a:t>&gt;&gt;&gt;</a:t>
            </a:r>
            <a:r>
              <a:t> while (count &lt; 4):</a:t>
            </a:r>
          </a:p>
          <a:p>
            <a:pPr algn="l" defTabSz="457200">
              <a:defRPr sz="3600">
                <a:latin typeface="Andale Mono"/>
                <a:ea typeface="Andale Mono"/>
                <a:cs typeface="Andale Mono"/>
                <a:sym typeface="Andale Mono"/>
              </a:defRPr>
            </a:pPr>
            <a:r>
              <a:t>        print("The count is:", count)</a:t>
            </a:r>
          </a:p>
          <a:p>
            <a:pPr algn="l" defTabSz="457200">
              <a:defRPr sz="3600">
                <a:latin typeface="Andale Mono"/>
                <a:ea typeface="Andale Mono"/>
                <a:cs typeface="Andale Mono"/>
                <a:sym typeface="Andale Mono"/>
              </a:defRPr>
            </a:pPr>
            <a:r>
              <a:t>        count = count + 1</a:t>
            </a:r>
          </a:p>
          <a:p>
            <a:pPr algn="l" defTabSz="457200">
              <a:defRPr sz="1400">
                <a:latin typeface="Andale Mono"/>
                <a:ea typeface="Andale Mono"/>
                <a:cs typeface="Andale Mono"/>
                <a:sym typeface="Andale Mono"/>
              </a:defRPr>
            </a:pPr>
          </a:p>
          <a:p>
            <a:pPr algn="l" defTabSz="457200">
              <a:defRPr sz="3600">
                <a:latin typeface="Andale Mono"/>
                <a:ea typeface="Andale Mono"/>
                <a:cs typeface="Andale Mono"/>
                <a:sym typeface="Andale Mono"/>
              </a:defRPr>
            </a:pPr>
            <a:r>
              <a:t>The count is: 0</a:t>
            </a:r>
          </a:p>
          <a:p>
            <a:pPr algn="l" defTabSz="457200">
              <a:defRPr sz="3600">
                <a:latin typeface="Andale Mono"/>
                <a:ea typeface="Andale Mono"/>
                <a:cs typeface="Andale Mono"/>
                <a:sym typeface="Andale Mono"/>
              </a:defRPr>
            </a:pPr>
            <a:r>
              <a:t>The count is: 1</a:t>
            </a:r>
          </a:p>
          <a:p>
            <a:pPr algn="l" defTabSz="457200">
              <a:defRPr sz="3600">
                <a:latin typeface="Andale Mono"/>
                <a:ea typeface="Andale Mono"/>
                <a:cs typeface="Andale Mono"/>
                <a:sym typeface="Andale Mono"/>
              </a:defRPr>
            </a:pPr>
            <a:r>
              <a:t>The count is: 2</a:t>
            </a:r>
          </a:p>
          <a:p>
            <a:pPr algn="l" defTabSz="457200">
              <a:defRPr sz="3600">
                <a:latin typeface="Andale Mono"/>
                <a:ea typeface="Andale Mono"/>
                <a:cs typeface="Andale Mono"/>
                <a:sym typeface="Andale Mono"/>
              </a:defRPr>
            </a:pPr>
            <a:r>
              <a:t>The count is: 3</a:t>
            </a:r>
          </a:p>
        </p:txBody>
      </p:sp>
      <p:sp>
        <p:nvSpPr>
          <p:cNvPr id="450" name="Loop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
        <p:nvSpPr>
          <p:cNvPr id="451" name="Conditional loops repeat until something happens (or as long as some condition is True)."/>
          <p:cNvSpPr/>
          <p:nvPr/>
        </p:nvSpPr>
        <p:spPr>
          <a:xfrm>
            <a:off x="1877727" y="2533650"/>
            <a:ext cx="9232901" cy="1155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sz="3600"/>
            </a:pPr>
            <a:r>
              <a:rPr i="1"/>
              <a:t>Conditional</a:t>
            </a:r>
            <a:r>
              <a:t> loops repeat until something happens (or as long as some condition is True).</a:t>
            </a:r>
          </a:p>
        </p:txBody>
      </p:sp>
      <p:sp>
        <p:nvSpPr>
          <p:cNvPr id="452" name="The while keyword is used to create this kind of loop,…"/>
          <p:cNvSpPr/>
          <p:nvPr/>
        </p:nvSpPr>
        <p:spPr>
          <a:xfrm>
            <a:off x="1396987" y="8286750"/>
            <a:ext cx="10200606" cy="1155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3600"/>
            </a:pPr>
            <a:r>
              <a:t>The </a:t>
            </a:r>
            <a:r>
              <a:rPr i="1"/>
              <a:t>while</a:t>
            </a:r>
            <a:r>
              <a:t> keyword is used to create this kind of loop, </a:t>
            </a:r>
          </a:p>
          <a:p>
            <a:pPr defTabSz="457200">
              <a:defRPr sz="3600"/>
            </a:pPr>
            <a:r>
              <a:t>so it is usually just called a </a:t>
            </a:r>
            <a:r>
              <a:rPr i="1"/>
              <a:t>while loop</a:t>
            </a: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Algorithms"/>
          <p:cNvSpPr/>
          <p:nvPr>
            <p:ph type="title"/>
          </p:nvPr>
        </p:nvSpPr>
        <p:spPr>
          <a:prstGeom prst="rect">
            <a:avLst/>
          </a:prstGeom>
        </p:spPr>
        <p:txBody>
          <a:bodyPr/>
          <a:lstStyle/>
          <a:p>
            <a:pPr/>
            <a:r>
              <a:t>Algorithms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Functions"/>
          <p:cNvSpPr/>
          <p:nvPr>
            <p:ph type="title"/>
          </p:nvPr>
        </p:nvSpPr>
        <p:spPr>
          <a:prstGeom prst="rect">
            <a:avLst/>
          </a:prstGeom>
        </p:spPr>
        <p:txBody>
          <a:bodyPr/>
          <a:lstStyle/>
          <a:p>
            <a:pPr/>
            <a:r>
              <a:t>Functions</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Remember our PB&amp;J example?"/>
          <p:cNvSpPr/>
          <p:nvPr>
            <p:ph type="title"/>
          </p:nvPr>
        </p:nvSpPr>
        <p:spPr>
          <a:xfrm>
            <a:off x="215900" y="2171700"/>
            <a:ext cx="12611100" cy="1460500"/>
          </a:xfrm>
          <a:prstGeom prst="rect">
            <a:avLst/>
          </a:prstGeom>
        </p:spPr>
        <p:txBody>
          <a:bodyPr/>
          <a:lstStyle>
            <a:lvl1pPr>
              <a:defRPr sz="6400"/>
            </a:lvl1pPr>
          </a:lstStyle>
          <a:p>
            <a:pPr/>
            <a:r>
              <a:t>Remember our PB&amp;J example?</a:t>
            </a:r>
          </a:p>
        </p:txBody>
      </p:sp>
      <p:grpSp>
        <p:nvGrpSpPr>
          <p:cNvPr id="461" name="1. Get bread…"/>
          <p:cNvGrpSpPr/>
          <p:nvPr/>
        </p:nvGrpSpPr>
        <p:grpSpPr>
          <a:xfrm>
            <a:off x="692546" y="4394200"/>
            <a:ext cx="7823201" cy="3810000"/>
            <a:chOff x="0" y="0"/>
            <a:chExt cx="7823200" cy="3810000"/>
          </a:xfrm>
        </p:grpSpPr>
        <p:sp>
          <p:nvSpPr>
            <p:cNvPr id="460" name="1. Get bread…"/>
            <p:cNvSpPr/>
            <p:nvPr/>
          </p:nvSpPr>
          <p:spPr>
            <a:xfrm>
              <a:off x="215900" y="139700"/>
              <a:ext cx="7391400" cy="32512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sz="3600"/>
              </a:pPr>
              <a:r>
                <a:t>1. Get bread</a:t>
              </a:r>
            </a:p>
            <a:p>
              <a:pPr algn="l">
                <a:defRPr sz="3600"/>
              </a:pPr>
              <a:r>
                <a:t>2. Get knife</a:t>
              </a:r>
            </a:p>
            <a:p>
              <a:pPr algn="l">
                <a:defRPr sz="3600"/>
              </a:pPr>
              <a:r>
                <a:t>4. Open peanut butter</a:t>
              </a:r>
            </a:p>
            <a:p>
              <a:pPr algn="l">
                <a:defRPr sz="3600"/>
              </a:pPr>
              <a:r>
                <a:t>3. Put peanut butter on knife</a:t>
              </a:r>
            </a:p>
            <a:p>
              <a:pPr algn="l">
                <a:defRPr sz="3600"/>
              </a:pPr>
              <a:r>
                <a:t>4. Spread peanut butter on bread</a:t>
              </a:r>
            </a:p>
            <a:p>
              <a:pPr algn="l">
                <a:defRPr sz="3600"/>
              </a:pPr>
              <a:r>
                <a:t>5. ...</a:t>
              </a:r>
            </a:p>
          </p:txBody>
        </p:sp>
        <p:pic>
          <p:nvPicPr>
            <p:cNvPr id="459" name="1. Get bread…" descr="1. Get bread…"/>
            <p:cNvPicPr>
              <a:picLocks noChangeAspect="0"/>
            </p:cNvPicPr>
            <p:nvPr/>
          </p:nvPicPr>
          <p:blipFill>
            <a:blip r:embed="rId2">
              <a:extLst/>
            </a:blip>
            <a:stretch>
              <a:fillRect/>
            </a:stretch>
          </p:blipFill>
          <p:spPr>
            <a:xfrm>
              <a:off x="0" y="0"/>
              <a:ext cx="7823200" cy="3810000"/>
            </a:xfrm>
            <a:prstGeom prst="rect">
              <a:avLst/>
            </a:prstGeom>
            <a:effectLst/>
          </p:spPr>
        </p:pic>
      </p:grpSp>
      <p:grpSp>
        <p:nvGrpSpPr>
          <p:cNvPr id="464" name="1. Make PB&amp;J"/>
          <p:cNvGrpSpPr/>
          <p:nvPr/>
        </p:nvGrpSpPr>
        <p:grpSpPr>
          <a:xfrm>
            <a:off x="8928100" y="4394200"/>
            <a:ext cx="3429000" cy="3289300"/>
            <a:chOff x="0" y="0"/>
            <a:chExt cx="3429000" cy="3289300"/>
          </a:xfrm>
        </p:grpSpPr>
        <p:sp>
          <p:nvSpPr>
            <p:cNvPr id="463" name="1. Make PB&amp;J"/>
            <p:cNvSpPr/>
            <p:nvPr/>
          </p:nvSpPr>
          <p:spPr>
            <a:xfrm>
              <a:off x="215900" y="139700"/>
              <a:ext cx="2997200" cy="27305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sz="3600"/>
              </a:pPr>
              <a:r>
                <a:t>1. Make PB&amp;J</a:t>
              </a:r>
            </a:p>
            <a:p>
              <a:pPr algn="l">
                <a:defRPr sz="3600"/>
              </a:pPr>
            </a:p>
            <a:p>
              <a:pPr algn="l">
                <a:defRPr sz="3600"/>
              </a:pPr>
            </a:p>
            <a:p>
              <a:pPr algn="l">
                <a:defRPr sz="3600"/>
              </a:pPr>
            </a:p>
          </p:txBody>
        </p:sp>
        <p:pic>
          <p:nvPicPr>
            <p:cNvPr id="462" name="1. Make PB&amp;J" descr="1. Make PB&amp;J"/>
            <p:cNvPicPr>
              <a:picLocks noChangeAspect="0"/>
            </p:cNvPicPr>
            <p:nvPr/>
          </p:nvPicPr>
          <p:blipFill>
            <a:blip r:embed="rId3">
              <a:extLst/>
            </a:blip>
            <a:stretch>
              <a:fillRect/>
            </a:stretch>
          </p:blipFill>
          <p:spPr>
            <a:xfrm>
              <a:off x="0" y="0"/>
              <a:ext cx="3429000" cy="3289300"/>
            </a:xfrm>
            <a:prstGeom prst="rect">
              <a:avLst/>
            </a:prstGeom>
            <a:effectLst/>
          </p:spPr>
        </p:pic>
      </p:grpSp>
      <p:sp>
        <p:nvSpPr>
          <p:cNvPr id="465"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
        <p:nvSpPr>
          <p:cNvPr id="466" name="Which looks easier?:"/>
          <p:cNvSpPr/>
          <p:nvPr/>
        </p:nvSpPr>
        <p:spPr>
          <a:xfrm>
            <a:off x="4178839" y="3346450"/>
            <a:ext cx="458334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Which looks easier?:</a:t>
            </a:r>
          </a:p>
        </p:txBody>
      </p:sp>
      <p:sp>
        <p:nvSpPr>
          <p:cNvPr id="467" name="Functions are a way to group instructions."/>
          <p:cNvSpPr/>
          <p:nvPr/>
        </p:nvSpPr>
        <p:spPr>
          <a:xfrm>
            <a:off x="165100" y="8051800"/>
            <a:ext cx="12611100" cy="1460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800"/>
            </a:pPr>
            <a:r>
              <a:t>Functions are a way to </a:t>
            </a:r>
            <a:r>
              <a:rPr i="1"/>
              <a:t>group</a:t>
            </a:r>
            <a:r>
              <a:t> instructions.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Let's define a function in the interpreter:…"/>
          <p:cNvSpPr/>
          <p:nvPr/>
        </p:nvSpPr>
        <p:spPr>
          <a:xfrm>
            <a:off x="1403746" y="2603500"/>
            <a:ext cx="10172701" cy="615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Let's </a:t>
            </a:r>
            <a:r>
              <a:rPr u="sng"/>
              <a:t>define</a:t>
            </a:r>
            <a:r>
              <a:t> a function in the interpreter:</a:t>
            </a:r>
          </a:p>
          <a:p>
            <a:pPr algn="l"/>
          </a:p>
          <a:p>
            <a:pPr algn="l">
              <a:defRPr>
                <a:latin typeface="Andale Mono"/>
                <a:ea typeface="Andale Mono"/>
                <a:cs typeface="Andale Mono"/>
                <a:sym typeface="Andale Mono"/>
              </a:defRPr>
            </a:pPr>
            <a:r>
              <a:rPr>
                <a:solidFill>
                  <a:srgbClr val="E63B7A"/>
                </a:solidFill>
              </a:rPr>
              <a:t>&gt;&gt;&gt;</a:t>
            </a:r>
            <a:r>
              <a:t> def say_hello(): </a:t>
            </a:r>
          </a:p>
          <a:p>
            <a:pPr algn="l">
              <a:defRPr>
                <a:latin typeface="Andale Mono"/>
                <a:ea typeface="Andale Mono"/>
                <a:cs typeface="Andale Mono"/>
                <a:sym typeface="Andale Mono"/>
              </a:defRPr>
            </a:pPr>
            <a:r>
              <a:t>        print("Hello")</a:t>
            </a:r>
          </a:p>
          <a:p>
            <a:pPr algn="l">
              <a:defRPr sz="4000"/>
            </a:pPr>
          </a:p>
          <a:p>
            <a:pPr algn="l">
              <a:defRPr sz="4000"/>
            </a:pPr>
            <a:endParaRPr b="1"/>
          </a:p>
          <a:p>
            <a:pPr algn="l">
              <a:defRPr sz="4000"/>
            </a:pPr>
            <a:r>
              <a:t>Now we'll </a:t>
            </a:r>
            <a:r>
              <a:rPr u="sng"/>
              <a:t>call</a:t>
            </a:r>
            <a:r>
              <a:t> the function:</a:t>
            </a:r>
          </a:p>
          <a:p>
            <a:pPr algn="l"/>
          </a:p>
          <a:p>
            <a:pPr algn="l">
              <a:defRPr>
                <a:latin typeface="Andale Mono"/>
                <a:ea typeface="Andale Mono"/>
                <a:cs typeface="Andale Mono"/>
                <a:sym typeface="Andale Mono"/>
              </a:defRPr>
            </a:pPr>
            <a:r>
              <a:rPr>
                <a:solidFill>
                  <a:srgbClr val="E63B7A"/>
                </a:solidFill>
              </a:rPr>
              <a:t>&gt;&gt;&gt;</a:t>
            </a:r>
            <a:r>
              <a:t> say_hello()</a:t>
            </a:r>
          </a:p>
          <a:p>
            <a:pPr algn="l">
              <a:defRPr>
                <a:latin typeface="Andale Mono"/>
                <a:ea typeface="Andale Mono"/>
                <a:cs typeface="Andale Mono"/>
                <a:sym typeface="Andale Mono"/>
              </a:defRPr>
            </a:pPr>
            <a:r>
              <a:t>Hello</a:t>
            </a:r>
          </a:p>
        </p:txBody>
      </p:sp>
      <p:sp>
        <p:nvSpPr>
          <p:cNvPr id="470"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
        <p:nvSpPr>
          <p:cNvPr id="475" name="We want a function to say_bonjour.…"/>
          <p:cNvSpPr/>
          <p:nvPr/>
        </p:nvSpPr>
        <p:spPr>
          <a:xfrm>
            <a:off x="1403746" y="2603500"/>
            <a:ext cx="10172701" cy="615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We want a function to say_bonjour.</a:t>
            </a:r>
          </a:p>
          <a:p>
            <a:pPr algn="l"/>
          </a:p>
          <a:p>
            <a:pPr algn="l"/>
            <a:r>
              <a:t>How many ways can we goof it up?</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What if we wanted to make many kinds of sandwiches?…"/>
          <p:cNvSpPr/>
          <p:nvPr/>
        </p:nvSpPr>
        <p:spPr>
          <a:xfrm>
            <a:off x="527446" y="2781300"/>
            <a:ext cx="11912601" cy="5918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z="4000"/>
            </a:pPr>
            <a:r>
              <a:t>What if we wanted to make many kinds of sandwiches?</a:t>
            </a:r>
          </a:p>
          <a:p>
            <a:pPr algn="l">
              <a:defRPr sz="4000"/>
            </a:pPr>
          </a:p>
          <a:p>
            <a:pPr algn="l">
              <a:defRPr sz="4000"/>
            </a:pPr>
            <a:r>
              <a:t>        “Make a peanut butter and jelly sandwich.”</a:t>
            </a:r>
          </a:p>
          <a:p>
            <a:pPr algn="l">
              <a:defRPr sz="4000"/>
            </a:pPr>
            <a:r>
              <a:t>        “Make a cheese and mustard sandwich.”</a:t>
            </a:r>
          </a:p>
          <a:p>
            <a:pPr algn="l">
              <a:defRPr sz="4000"/>
            </a:pPr>
          </a:p>
          <a:p>
            <a:pPr algn="l">
              <a:defRPr sz="4000"/>
            </a:pPr>
            <a:r>
              <a:t>In Python, it could be expressed as:</a:t>
            </a:r>
          </a:p>
          <a:p>
            <a:pPr lvl="2" algn="l">
              <a:defRPr sz="4000">
                <a:latin typeface="Courier New"/>
                <a:ea typeface="Courier New"/>
                <a:cs typeface="Courier New"/>
                <a:sym typeface="Courier New"/>
              </a:defRPr>
            </a:pPr>
            <a:r>
              <a:t>  </a:t>
            </a:r>
          </a:p>
          <a:p>
            <a:pPr algn="l">
              <a:defRPr sz="4000">
                <a:latin typeface="Andale Mono"/>
                <a:ea typeface="Andale Mono"/>
                <a:cs typeface="Andale Mono"/>
                <a:sym typeface="Andale Mono"/>
              </a:defRPr>
            </a:pPr>
            <a:r>
              <a:t>make_sandwich(bread, filling, toppings)</a:t>
            </a:r>
          </a:p>
          <a:p>
            <a:pPr algn="l">
              <a:defRPr b="1" sz="4800">
                <a:latin typeface="Courier New"/>
                <a:ea typeface="Courier New"/>
                <a:cs typeface="Courier New"/>
                <a:sym typeface="Courier New"/>
              </a:defRPr>
            </a:pPr>
            <a:r>
              <a:t>      </a:t>
            </a:r>
            <a:r>
              <a:rPr>
                <a:solidFill>
                  <a:srgbClr val="B51A00"/>
                </a:solidFill>
              </a:rPr>
              <a:t>^      ^-----^-------^</a:t>
            </a:r>
          </a:p>
          <a:p>
            <a:pPr algn="l">
              <a:defRPr i="1" sz="4000"/>
            </a:pPr>
            <a:r>
              <a:t>       function </a:t>
            </a:r>
            <a:r>
              <a:rPr b="1"/>
              <a:t>name       </a:t>
            </a:r>
            <a:r>
              <a:t>function </a:t>
            </a:r>
            <a:r>
              <a:rPr b="1"/>
              <a:t>parameters</a:t>
            </a:r>
          </a:p>
        </p:txBody>
      </p:sp>
      <p:sp>
        <p:nvSpPr>
          <p:cNvPr id="480"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Let's define a function with parameters:…"/>
          <p:cNvSpPr/>
          <p:nvPr/>
        </p:nvSpPr>
        <p:spPr>
          <a:xfrm>
            <a:off x="1403746" y="2590800"/>
            <a:ext cx="10172701" cy="6235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Let's </a:t>
            </a:r>
            <a:r>
              <a:rPr u="sng"/>
              <a:t>define</a:t>
            </a:r>
            <a:r>
              <a:t> a function with parameters:</a:t>
            </a:r>
          </a:p>
          <a:p>
            <a:pPr algn="l"/>
          </a:p>
          <a:p>
            <a:pPr algn="l">
              <a:defRPr>
                <a:latin typeface="Andale Mono"/>
                <a:ea typeface="Andale Mono"/>
                <a:cs typeface="Andale Mono"/>
                <a:sym typeface="Andale Mono"/>
              </a:defRPr>
            </a:pPr>
            <a:r>
              <a:rPr>
                <a:solidFill>
                  <a:srgbClr val="E63B7A"/>
                </a:solidFill>
              </a:rPr>
              <a:t>&gt;&gt;&gt;</a:t>
            </a:r>
            <a:r>
              <a:t> def say_hello(myname): </a:t>
            </a:r>
          </a:p>
          <a:p>
            <a:pPr algn="l">
              <a:defRPr>
                <a:latin typeface="Andale Mono"/>
                <a:ea typeface="Andale Mono"/>
                <a:cs typeface="Andale Mono"/>
                <a:sym typeface="Andale Mono"/>
              </a:defRPr>
            </a:pPr>
            <a:r>
              <a:t>        print("Hello", myname)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say_hello("Katie")</a:t>
            </a:r>
          </a:p>
          <a:p>
            <a:pPr algn="l">
              <a:defRPr>
                <a:latin typeface="Andale Mono"/>
                <a:ea typeface="Andale Mono"/>
                <a:cs typeface="Andale Mono"/>
                <a:sym typeface="Andale Mono"/>
              </a:defRPr>
            </a:pPr>
            <a:r>
              <a:t>Hello Katie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say_hello("Barbara")</a:t>
            </a:r>
          </a:p>
          <a:p>
            <a:pPr algn="l">
              <a:defRPr>
                <a:latin typeface="Andale Mono"/>
                <a:ea typeface="Andale Mono"/>
                <a:cs typeface="Andale Mono"/>
                <a:sym typeface="Andale Mono"/>
              </a:defRPr>
            </a:pPr>
            <a:r>
              <a:t>Hello Barbara</a:t>
            </a:r>
          </a:p>
        </p:txBody>
      </p:sp>
      <p:sp>
        <p:nvSpPr>
          <p:cNvPr id="485"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gt;&gt;&gt; def say_hello(myname):…"/>
          <p:cNvSpPr/>
          <p:nvPr/>
        </p:nvSpPr>
        <p:spPr>
          <a:xfrm>
            <a:off x="1962546" y="3378200"/>
            <a:ext cx="9591504"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a:solidFill>
                  <a:srgbClr val="E63B7A"/>
                </a:solidFill>
              </a:rPr>
              <a:t>&gt;&gt;&gt;</a:t>
            </a:r>
            <a:r>
              <a:t> def say_hello(myname):</a:t>
            </a:r>
          </a:p>
          <a:p>
            <a:pPr algn="l">
              <a:defRPr sz="4000">
                <a:latin typeface="Andale Mono"/>
                <a:ea typeface="Andale Mono"/>
                <a:cs typeface="Andale Mono"/>
                <a:sym typeface="Andale Mono"/>
              </a:defRPr>
            </a:pPr>
            <a:r>
              <a:t>        print("Hello", myname)</a:t>
            </a:r>
          </a:p>
        </p:txBody>
      </p:sp>
      <p:sp>
        <p:nvSpPr>
          <p:cNvPr id="490"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
        <p:nvSpPr>
          <p:cNvPr id="491" name="def…"/>
          <p:cNvSpPr/>
          <p:nvPr/>
        </p:nvSpPr>
        <p:spPr>
          <a:xfrm>
            <a:off x="215900" y="5168900"/>
            <a:ext cx="2692400" cy="360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3600">
                <a:latin typeface="Andale Mono"/>
                <a:ea typeface="Andale Mono"/>
                <a:cs typeface="Andale Mono"/>
                <a:sym typeface="Andale Mono"/>
              </a:defRPr>
            </a:pPr>
            <a:r>
              <a:t>def</a:t>
            </a:r>
          </a:p>
          <a:p>
            <a:pPr>
              <a:defRPr sz="3600">
                <a:latin typeface="Andale Mono"/>
                <a:ea typeface="Andale Mono"/>
                <a:cs typeface="Andale Mono"/>
                <a:sym typeface="Andale Mono"/>
              </a:defRPr>
            </a:pPr>
          </a:p>
          <a:p>
            <a:pPr>
              <a:spcBef>
                <a:spcPts val="1000"/>
              </a:spcBef>
              <a:defRPr sz="3600">
                <a:latin typeface="Andale Mono"/>
                <a:ea typeface="Andale Mono"/>
                <a:cs typeface="Andale Mono"/>
                <a:sym typeface="Andale Mono"/>
              </a:defRPr>
            </a:pPr>
          </a:p>
          <a:p>
            <a:pPr>
              <a:defRPr sz="3600">
                <a:latin typeface="Andale Mono"/>
                <a:ea typeface="Andale Mono"/>
                <a:cs typeface="Andale Mono"/>
                <a:sym typeface="Andale Mono"/>
              </a:defRPr>
            </a:pPr>
            <a:r>
              <a:t>myname</a:t>
            </a:r>
          </a:p>
          <a:p>
            <a:pPr>
              <a:spcBef>
                <a:spcPts val="2000"/>
              </a:spcBef>
              <a:defRPr sz="3600">
                <a:latin typeface="Andale Mono"/>
                <a:ea typeface="Andale Mono"/>
                <a:cs typeface="Andale Mono"/>
                <a:sym typeface="Andale Mono"/>
              </a:defRPr>
            </a:pPr>
          </a:p>
          <a:p>
            <a:pPr>
              <a:defRPr sz="3600">
                <a:latin typeface="Andale Mono"/>
                <a:ea typeface="Andale Mono"/>
                <a:cs typeface="Andale Mono"/>
                <a:sym typeface="Andale Mono"/>
              </a:defRPr>
            </a:pPr>
            <a:r>
              <a:t>print(…)</a:t>
            </a:r>
          </a:p>
        </p:txBody>
      </p:sp>
      <p:sp>
        <p:nvSpPr>
          <p:cNvPr id="492" name="This is a keyword…"/>
          <p:cNvSpPr/>
          <p:nvPr/>
        </p:nvSpPr>
        <p:spPr>
          <a:xfrm>
            <a:off x="3225800" y="5143500"/>
            <a:ext cx="4229100" cy="361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latin typeface="Courier New"/>
                <a:ea typeface="Courier New"/>
                <a:cs typeface="Courier New"/>
                <a:sym typeface="Courier New"/>
              </a:defRPr>
            </a:pPr>
            <a:r>
              <a:rPr>
                <a:latin typeface="+mj-lt"/>
                <a:ea typeface="+mj-ea"/>
                <a:cs typeface="+mj-cs"/>
                <a:sym typeface="Gill Sans"/>
              </a:rPr>
              <a:t>This is a </a:t>
            </a:r>
            <a:r>
              <a:rPr b="1">
                <a:latin typeface="+mj-lt"/>
                <a:ea typeface="+mj-ea"/>
                <a:cs typeface="+mj-cs"/>
                <a:sym typeface="Gill Sans"/>
              </a:rPr>
              <a:t>keyword</a:t>
            </a:r>
            <a:endParaRPr b="1">
              <a:latin typeface="+mj-lt"/>
              <a:ea typeface="+mj-ea"/>
              <a:cs typeface="+mj-cs"/>
              <a:sym typeface="Gill Sans"/>
            </a:endParaRPr>
          </a:p>
          <a:p>
            <a:pPr algn="l">
              <a:defRPr sz="3600">
                <a:latin typeface="Courier New"/>
                <a:ea typeface="Courier New"/>
                <a:cs typeface="Courier New"/>
                <a:sym typeface="Courier New"/>
              </a:defRPr>
            </a:pPr>
            <a:endParaRPr b="1">
              <a:latin typeface="+mj-lt"/>
              <a:ea typeface="+mj-ea"/>
              <a:cs typeface="+mj-cs"/>
              <a:sym typeface="Gill Sans"/>
            </a:endParaRPr>
          </a:p>
          <a:p>
            <a:pPr algn="l">
              <a:spcBef>
                <a:spcPts val="1000"/>
              </a:spcBef>
              <a:defRPr sz="3600">
                <a:latin typeface="Courier New"/>
                <a:ea typeface="Courier New"/>
                <a:cs typeface="Courier New"/>
                <a:sym typeface="Courier New"/>
              </a:defRPr>
            </a:pPr>
          </a:p>
          <a:p>
            <a:pPr algn="l">
              <a:spcBef>
                <a:spcPts val="2000"/>
              </a:spcBef>
              <a:defRPr sz="3600">
                <a:latin typeface="Courier New"/>
                <a:ea typeface="Courier New"/>
                <a:cs typeface="Courier New"/>
                <a:sym typeface="Courier New"/>
              </a:defRPr>
            </a:pPr>
            <a:r>
              <a:rPr>
                <a:latin typeface="+mj-lt"/>
                <a:ea typeface="+mj-ea"/>
                <a:cs typeface="+mj-cs"/>
                <a:sym typeface="Gill Sans"/>
              </a:rPr>
              <a:t>This is a </a:t>
            </a:r>
            <a:r>
              <a:rPr b="1">
                <a:latin typeface="+mj-lt"/>
                <a:ea typeface="+mj-ea"/>
                <a:cs typeface="+mj-cs"/>
                <a:sym typeface="Gill Sans"/>
              </a:rPr>
              <a:t>parameter</a:t>
            </a:r>
            <a:r>
              <a:rPr>
                <a:latin typeface="+mj-lt"/>
                <a:ea typeface="+mj-ea"/>
                <a:cs typeface="+mj-cs"/>
                <a:sym typeface="Gill Sans"/>
              </a:rPr>
              <a:t> (and a </a:t>
            </a:r>
            <a:r>
              <a:rPr b="1">
                <a:latin typeface="+mj-lt"/>
                <a:ea typeface="+mj-ea"/>
                <a:cs typeface="+mj-cs"/>
                <a:sym typeface="Gill Sans"/>
              </a:rPr>
              <a:t>variable</a:t>
            </a:r>
            <a:r>
              <a:rPr>
                <a:latin typeface="+mj-lt"/>
                <a:ea typeface="+mj-ea"/>
                <a:cs typeface="+mj-cs"/>
                <a:sym typeface="Gill Sans"/>
              </a:rPr>
              <a:t>).</a:t>
            </a:r>
            <a:endParaRPr>
              <a:latin typeface="+mj-lt"/>
              <a:ea typeface="+mj-ea"/>
              <a:cs typeface="+mj-cs"/>
              <a:sym typeface="Gill Sans"/>
            </a:endParaRPr>
          </a:p>
          <a:p>
            <a:pPr algn="l">
              <a:defRPr sz="3600">
                <a:latin typeface="Courier New"/>
                <a:ea typeface="Courier New"/>
                <a:cs typeface="Courier New"/>
                <a:sym typeface="Courier New"/>
              </a:defRPr>
            </a:pPr>
            <a:r>
              <a:rPr>
                <a:latin typeface="+mj-lt"/>
                <a:ea typeface="+mj-ea"/>
                <a:cs typeface="+mj-cs"/>
                <a:sym typeface="Gill Sans"/>
              </a:rPr>
              <a:t>This is the </a:t>
            </a:r>
            <a:r>
              <a:rPr b="1">
                <a:latin typeface="+mj-lt"/>
                <a:ea typeface="+mj-ea"/>
                <a:cs typeface="+mj-cs"/>
                <a:sym typeface="Gill Sans"/>
              </a:rPr>
              <a:t>body</a:t>
            </a:r>
          </a:p>
        </p:txBody>
      </p:sp>
      <p:sp>
        <p:nvSpPr>
          <p:cNvPr id="493" name="We use this to let Python know that we’re defining a function.…"/>
          <p:cNvSpPr/>
          <p:nvPr/>
        </p:nvSpPr>
        <p:spPr>
          <a:xfrm>
            <a:off x="7594600" y="5168900"/>
            <a:ext cx="5067300" cy="414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000"/>
              </a:spcBef>
              <a:defRPr sz="3600"/>
            </a:pPr>
            <a:r>
              <a:t>We use this to let Python know that we’re defining a function.</a:t>
            </a:r>
          </a:p>
          <a:p>
            <a:pPr algn="l">
              <a:spcBef>
                <a:spcPts val="2000"/>
              </a:spcBef>
              <a:defRPr sz="3600"/>
            </a:pPr>
            <a:r>
              <a:t>We use this to represent values in the function.</a:t>
            </a:r>
          </a:p>
          <a:p>
            <a:pPr algn="l">
              <a:defRPr sz="3600"/>
            </a:pPr>
            <a:r>
              <a:t>This is where we say what the function </a:t>
            </a:r>
            <a:r>
              <a:rPr i="1"/>
              <a:t>does</a:t>
            </a:r>
            <a:r>
              <a:t>.</a:t>
            </a:r>
          </a:p>
        </p:txBody>
      </p:sp>
      <p:sp>
        <p:nvSpPr>
          <p:cNvPr id="494" name="A few things to know about functions ..."/>
          <p:cNvSpPr/>
          <p:nvPr/>
        </p:nvSpPr>
        <p:spPr>
          <a:xfrm>
            <a:off x="2133600" y="2520950"/>
            <a:ext cx="873933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 few things to know about functions ...</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1. Work alone or with a neighbor to create a function that doubles a number and prints it out."/>
          <p:cNvSpPr/>
          <p:nvPr/>
        </p:nvSpPr>
        <p:spPr>
          <a:xfrm>
            <a:off x="1073546" y="2705100"/>
            <a:ext cx="10401301" cy="198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1. Work alone or with a neighbor to create a function that </a:t>
            </a:r>
            <a:r>
              <a:rPr b="1"/>
              <a:t>doubles a number</a:t>
            </a:r>
            <a:r>
              <a:t> and prints it out.</a:t>
            </a:r>
          </a:p>
        </p:txBody>
      </p:sp>
      <p:sp>
        <p:nvSpPr>
          <p:cNvPr id="499"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00" name="(Here’s our last example)…"/>
          <p:cNvSpPr/>
          <p:nvPr/>
        </p:nvSpPr>
        <p:spPr>
          <a:xfrm>
            <a:off x="921146" y="6019800"/>
            <a:ext cx="11137901"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defRPr sz="3000"/>
            </a:pPr>
            <a:r>
              <a:t>(Here’s our last example)</a:t>
            </a:r>
          </a:p>
          <a:p>
            <a:pPr algn="l">
              <a:defRPr sz="3600">
                <a:latin typeface="Courier New"/>
                <a:ea typeface="Courier New"/>
                <a:cs typeface="Courier New"/>
                <a:sym typeface="Courier New"/>
              </a:defRPr>
            </a:pPr>
          </a:p>
          <a:p>
            <a:pPr algn="l">
              <a:defRPr sz="3600">
                <a:latin typeface="Andale Mono"/>
                <a:ea typeface="Andale Mono"/>
                <a:cs typeface="Andale Mono"/>
                <a:sym typeface="Andale Mono"/>
              </a:defRPr>
            </a:pPr>
            <a:r>
              <a:rPr>
                <a:solidFill>
                  <a:srgbClr val="E63B7A"/>
                </a:solidFill>
              </a:rPr>
              <a:t>&gt;&gt;&gt;</a:t>
            </a:r>
            <a:r>
              <a:t> def say_hello(myname):</a:t>
            </a:r>
          </a:p>
          <a:p>
            <a:pPr algn="l">
              <a:defRPr sz="3600">
                <a:latin typeface="Andale Mono"/>
                <a:ea typeface="Andale Mono"/>
                <a:cs typeface="Andale Mono"/>
                <a:sym typeface="Andale Mono"/>
              </a:defRPr>
            </a:pPr>
            <a:r>
              <a:t>        print("Hello", myname)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gt;&gt;&gt; def double(number):…"/>
          <p:cNvSpPr/>
          <p:nvPr/>
        </p:nvSpPr>
        <p:spPr>
          <a:xfrm>
            <a:off x="1301750" y="4872412"/>
            <a:ext cx="10401300"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a:solidFill>
                  <a:srgbClr val="E63B7A"/>
                </a:solidFill>
              </a:rPr>
              <a:t>&gt;&gt;&gt;</a:t>
            </a:r>
            <a:r>
              <a:t> def double(number):</a:t>
            </a:r>
          </a:p>
          <a:p>
            <a:pPr algn="l">
              <a:defRPr sz="4000">
                <a:latin typeface="Andale Mono"/>
                <a:ea typeface="Andale Mono"/>
                <a:cs typeface="Andale Mono"/>
                <a:sym typeface="Andale Mono"/>
              </a:defRPr>
            </a:pPr>
            <a:r>
              <a:t>        print(number * 2)</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double(14)</a:t>
            </a:r>
          </a:p>
          <a:p>
            <a:pPr algn="l">
              <a:defRPr sz="4000">
                <a:latin typeface="Andale Mono"/>
                <a:ea typeface="Andale Mono"/>
                <a:cs typeface="Andale Mono"/>
                <a:sym typeface="Andale Mono"/>
              </a:defRPr>
            </a:pPr>
            <a:r>
              <a:t>28</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double("hello")</a:t>
            </a:r>
          </a:p>
          <a:p>
            <a:pPr algn="l">
              <a:defRPr sz="4000">
                <a:latin typeface="Andale Mono"/>
                <a:ea typeface="Andale Mono"/>
                <a:cs typeface="Andale Mono"/>
                <a:sym typeface="Andale Mono"/>
              </a:defRPr>
            </a:pPr>
            <a:r>
              <a:t>hellohello</a:t>
            </a:r>
          </a:p>
        </p:txBody>
      </p:sp>
      <p:sp>
        <p:nvSpPr>
          <p:cNvPr id="505"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06" name="1. Work alone or with a neighbor to create a function that doubles a number and prints it out."/>
          <p:cNvSpPr/>
          <p:nvPr/>
        </p:nvSpPr>
        <p:spPr>
          <a:xfrm>
            <a:off x="1073546" y="2705100"/>
            <a:ext cx="10401301" cy="198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1. Work alone or with a neighbor to create a function that </a:t>
            </a:r>
            <a:r>
              <a:rPr b="1"/>
              <a:t>doubles a number</a:t>
            </a:r>
            <a:r>
              <a:t> and prints it out.</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2. Work alone or with a neighbor to create a function that takes two numbers, multiplies them together, and prints out the result."/>
          <p:cNvSpPr/>
          <p:nvPr/>
        </p:nvSpPr>
        <p:spPr>
          <a:xfrm>
            <a:off x="1073546" y="2705100"/>
            <a:ext cx="10401301" cy="19708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2. Work alone or with a neighbor to create a function that takes </a:t>
            </a:r>
            <a:r>
              <a:rPr b="1"/>
              <a:t>two numbers</a:t>
            </a:r>
            <a:r>
              <a:t>, multiplies them together, and prints out the result.</a:t>
            </a:r>
          </a:p>
        </p:txBody>
      </p:sp>
      <p:sp>
        <p:nvSpPr>
          <p:cNvPr id="509"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10" name="(Here’s our last example)…"/>
          <p:cNvSpPr/>
          <p:nvPr/>
        </p:nvSpPr>
        <p:spPr>
          <a:xfrm>
            <a:off x="921146" y="6019800"/>
            <a:ext cx="11137901" cy="326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defRPr sz="3000"/>
            </a:pPr>
            <a:r>
              <a:t>(Here’s our last example)</a:t>
            </a:r>
          </a:p>
          <a:p>
            <a:pPr algn="l">
              <a:defRPr sz="3600">
                <a:latin typeface="Courier New"/>
                <a:ea typeface="Courier New"/>
                <a:cs typeface="Courier New"/>
                <a:sym typeface="Courier New"/>
              </a:defRPr>
            </a:pPr>
          </a:p>
          <a:p>
            <a:pPr algn="l">
              <a:lnSpc>
                <a:spcPct val="80000"/>
              </a:lnSpc>
              <a:defRPr sz="3600">
                <a:latin typeface="Andale Mono"/>
                <a:ea typeface="Andale Mono"/>
                <a:cs typeface="Andale Mono"/>
                <a:sym typeface="Andale Mono"/>
              </a:defRPr>
            </a:pPr>
            <a:r>
              <a:rPr>
                <a:solidFill>
                  <a:srgbClr val="E63B7A"/>
                </a:solidFill>
              </a:rPr>
              <a:t>&gt;&gt;&gt;</a:t>
            </a:r>
            <a:r>
              <a:t> def double(number):</a:t>
            </a:r>
          </a:p>
          <a:p>
            <a:pPr algn="l">
              <a:lnSpc>
                <a:spcPct val="80000"/>
              </a:lnSpc>
              <a:defRPr sz="3600">
                <a:latin typeface="Andale Mono"/>
                <a:ea typeface="Andale Mono"/>
                <a:cs typeface="Andale Mono"/>
                <a:sym typeface="Andale Mono"/>
              </a:defRPr>
            </a:pPr>
            <a:r>
              <a:t>        print(number * 2)</a:t>
            </a:r>
          </a:p>
          <a:p>
            <a:pPr algn="l">
              <a:lnSpc>
                <a:spcPct val="80000"/>
              </a:lnSpc>
              <a:defRPr sz="3600">
                <a:latin typeface="Andale Mono"/>
                <a:ea typeface="Andale Mono"/>
                <a:cs typeface="Andale Mono"/>
                <a:sym typeface="Andale Mono"/>
              </a:defRPr>
            </a:pPr>
          </a:p>
          <a:p>
            <a:pPr algn="l">
              <a:lnSpc>
                <a:spcPct val="80000"/>
              </a:lnSpc>
              <a:defRPr sz="3600">
                <a:latin typeface="Andale Mono"/>
                <a:ea typeface="Andale Mono"/>
                <a:cs typeface="Andale Mono"/>
                <a:sym typeface="Andale Mono"/>
              </a:defRPr>
            </a:pPr>
            <a:r>
              <a:rPr>
                <a:solidFill>
                  <a:srgbClr val="E63B7A"/>
                </a:solidFill>
              </a:rPr>
              <a:t>&gt;&gt;&gt;</a:t>
            </a:r>
            <a:r>
              <a:t> double(14)</a:t>
            </a:r>
          </a:p>
          <a:p>
            <a:pPr algn="l">
              <a:lnSpc>
                <a:spcPct val="80000"/>
              </a:lnSpc>
              <a:defRPr sz="3600">
                <a:latin typeface="Andale Mono"/>
                <a:ea typeface="Andale Mono"/>
                <a:cs typeface="Andale Mono"/>
                <a:sym typeface="Andale Mono"/>
              </a:defRPr>
            </a:pPr>
            <a:r>
              <a:t>28</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97 Simple Steps to a PB&amp;J"/>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97 Simple Steps to a PB&amp;J</a:t>
            </a:r>
          </a:p>
        </p:txBody>
      </p:sp>
      <p:sp>
        <p:nvSpPr>
          <p:cNvPr id="179" name="Is making PB&amp;J difficult?…"/>
          <p:cNvSpPr/>
          <p:nvPr/>
        </p:nvSpPr>
        <p:spPr>
          <a:xfrm>
            <a:off x="2876946" y="3111500"/>
            <a:ext cx="7288115" cy="1968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Is making PB&amp;J difficult?</a:t>
            </a:r>
          </a:p>
          <a:p>
            <a:pPr algn="l"/>
          </a:p>
          <a:p>
            <a:pPr algn="l"/>
            <a:r>
              <a:t>How many steps does it feel like?</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 name="2. Work alone or with a neighbor to create a function that takes two numbers, multiplies them together, and prints out the result."/>
          <p:cNvSpPr/>
          <p:nvPr/>
        </p:nvSpPr>
        <p:spPr>
          <a:xfrm>
            <a:off x="1073546" y="2705100"/>
            <a:ext cx="10401301" cy="679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2. Work alone or with a neighbor to create a function that takes </a:t>
            </a:r>
            <a:r>
              <a:rPr b="1"/>
              <a:t>two numbers</a:t>
            </a:r>
            <a:r>
              <a:t>, multiplies them together, and prints out the result.</a:t>
            </a:r>
          </a:p>
        </p:txBody>
      </p:sp>
      <p:sp>
        <p:nvSpPr>
          <p:cNvPr id="515"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16" name="&gt;&gt;&gt; def multiply(num1, num2):…"/>
          <p:cNvSpPr/>
          <p:nvPr/>
        </p:nvSpPr>
        <p:spPr>
          <a:xfrm>
            <a:off x="1644302" y="4924213"/>
            <a:ext cx="9259790"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latin typeface="Andale Mono"/>
                <a:ea typeface="Andale Mono"/>
                <a:cs typeface="Andale Mono"/>
                <a:sym typeface="Andale Mono"/>
              </a:defRPr>
            </a:pPr>
            <a:r>
              <a:rPr>
                <a:solidFill>
                  <a:srgbClr val="E63B7A"/>
                </a:solidFill>
              </a:rPr>
              <a:t>&gt;&gt;&gt;</a:t>
            </a:r>
            <a:r>
              <a:t> def multiply(num1, num2):</a:t>
            </a:r>
          </a:p>
          <a:p>
            <a:pPr algn="l">
              <a:defRPr sz="4000">
                <a:latin typeface="Andale Mono"/>
                <a:ea typeface="Andale Mono"/>
                <a:cs typeface="Andale Mono"/>
                <a:sym typeface="Andale Mono"/>
              </a:defRPr>
            </a:pPr>
            <a:r>
              <a:t>        print(num1 * num2)</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multiply(4, 5)</a:t>
            </a:r>
          </a:p>
          <a:p>
            <a:pPr algn="l">
              <a:defRPr sz="4000">
                <a:latin typeface="Andale Mono"/>
                <a:ea typeface="Andale Mono"/>
                <a:cs typeface="Andale Mono"/>
                <a:sym typeface="Andale Mono"/>
              </a:defRPr>
            </a:pPr>
            <a:r>
              <a:t>20</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multiply("hello", 5)</a:t>
            </a:r>
          </a:p>
          <a:p>
            <a:pPr algn="l">
              <a:defRPr sz="4000">
                <a:latin typeface="Andale Mono"/>
                <a:ea typeface="Andale Mono"/>
                <a:cs typeface="Andale Mono"/>
                <a:sym typeface="Andale Mono"/>
              </a:defRPr>
            </a:pPr>
            <a:r>
              <a:t>hello hello hello hello hello</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8"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19" name="print displays something to the screen.…"/>
          <p:cNvSpPr/>
          <p:nvPr/>
        </p:nvSpPr>
        <p:spPr>
          <a:xfrm>
            <a:off x="381000" y="2635250"/>
            <a:ext cx="5067300" cy="6388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sz="3600"/>
            </a:pPr>
            <a:r>
              <a:rPr>
                <a:latin typeface="Courier New"/>
                <a:ea typeface="Courier New"/>
                <a:cs typeface="Courier New"/>
                <a:sym typeface="Courier New"/>
              </a:rPr>
              <a:t>print</a:t>
            </a:r>
            <a:r>
              <a:t> displays something to the screen. </a:t>
            </a:r>
          </a:p>
          <a:p>
            <a:pPr algn="r">
              <a:defRPr sz="3600"/>
            </a:pPr>
          </a:p>
          <a:p>
            <a:pPr algn="r">
              <a:defRPr sz="3600"/>
            </a:pPr>
            <a:r>
              <a:t>We call the function, passing it the number 12:</a:t>
            </a:r>
          </a:p>
          <a:p>
            <a:pPr algn="r">
              <a:defRPr sz="3600"/>
            </a:pPr>
          </a:p>
          <a:p>
            <a:pPr algn="r">
              <a:defRPr sz="3600"/>
            </a:pPr>
            <a:r>
              <a:t>We call the function again, passing it the number 12 and assigning it to the variable new_number:</a:t>
            </a:r>
          </a:p>
          <a:p>
            <a:pPr algn="r">
              <a:defRPr sz="3600"/>
            </a:pPr>
          </a:p>
          <a:p>
            <a:pPr algn="r">
              <a:defRPr sz="3600"/>
            </a:pPr>
            <a:r>
              <a:t>But what happens here?</a:t>
            </a:r>
          </a:p>
        </p:txBody>
      </p:sp>
      <p:sp>
        <p:nvSpPr>
          <p:cNvPr id="520" name="&gt;&gt;&gt; def double(number):…"/>
          <p:cNvSpPr/>
          <p:nvPr/>
        </p:nvSpPr>
        <p:spPr>
          <a:xfrm>
            <a:off x="5747146" y="2882900"/>
            <a:ext cx="7136401" cy="589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double(number):</a:t>
            </a:r>
          </a:p>
          <a:p>
            <a:pPr algn="l">
              <a:defRPr sz="3400">
                <a:latin typeface="Andale Mono"/>
                <a:ea typeface="Andale Mono"/>
                <a:cs typeface="Andale Mono"/>
                <a:sym typeface="Andale Mono"/>
              </a:defRPr>
            </a:pPr>
            <a:r>
              <a:t>        </a:t>
            </a:r>
            <a:r>
              <a:t>print</a:t>
            </a:r>
            <a:r>
              <a:t>(number * 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double(12)</a:t>
            </a:r>
          </a:p>
          <a:p>
            <a:pPr algn="l">
              <a:defRPr sz="3400">
                <a:latin typeface="Andale Mono"/>
                <a:ea typeface="Andale Mono"/>
                <a:cs typeface="Andale Mono"/>
                <a:sym typeface="Andale Mono"/>
              </a:defRPr>
            </a:pPr>
            <a:r>
              <a:t>24</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 = double(12)</a:t>
            </a:r>
          </a:p>
          <a:p>
            <a:pPr algn="l">
              <a:defRPr sz="3400">
                <a:latin typeface="Andale Mono"/>
                <a:ea typeface="Andale Mono"/>
                <a:cs typeface="Andale Mono"/>
                <a:sym typeface="Andale Mono"/>
              </a:defRPr>
            </a:pPr>
            <a:r>
              <a:t>24</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25" name="&gt;&gt;&gt; def double(number):…"/>
          <p:cNvSpPr/>
          <p:nvPr/>
        </p:nvSpPr>
        <p:spPr>
          <a:xfrm>
            <a:off x="5766851" y="2679238"/>
            <a:ext cx="7136400" cy="492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double(number):</a:t>
            </a:r>
          </a:p>
          <a:p>
            <a:pPr algn="l">
              <a:defRPr sz="3400">
                <a:latin typeface="Andale Mono"/>
                <a:ea typeface="Andale Mono"/>
                <a:cs typeface="Andale Mono"/>
                <a:sym typeface="Andale Mono"/>
              </a:defRPr>
            </a:pPr>
            <a:r>
              <a:t>        </a:t>
            </a:r>
            <a:r>
              <a:t>return</a:t>
            </a:r>
            <a:r>
              <a:t> number * 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double(12)</a:t>
            </a:r>
          </a:p>
          <a:p>
            <a:pPr algn="l">
              <a:defRPr sz="3400">
                <a:latin typeface="Andale Mono"/>
                <a:ea typeface="Andale Mono"/>
                <a:cs typeface="Andale Mono"/>
                <a:sym typeface="Andale Mono"/>
              </a:defRPr>
            </a:pPr>
            <a:r>
              <a:t>24</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 = double(12)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a:t>
            </a:r>
          </a:p>
        </p:txBody>
      </p:sp>
      <p:sp>
        <p:nvSpPr>
          <p:cNvPr id="526" name="This time let’s use return instead of print.…"/>
          <p:cNvSpPr/>
          <p:nvPr/>
        </p:nvSpPr>
        <p:spPr>
          <a:xfrm>
            <a:off x="232525" y="2514600"/>
            <a:ext cx="5181601" cy="6324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a:defRPr sz="3600"/>
            </a:pPr>
            <a:r>
              <a:t>This time let’s use </a:t>
            </a:r>
            <a:r>
              <a:rPr>
                <a:latin typeface="Courier New"/>
                <a:ea typeface="Courier New"/>
                <a:cs typeface="Courier New"/>
                <a:sym typeface="Courier New"/>
              </a:rPr>
              <a:t>return</a:t>
            </a:r>
            <a:r>
              <a:t> instead of </a:t>
            </a:r>
            <a:r>
              <a:rPr>
                <a:latin typeface="Courier New"/>
                <a:ea typeface="Courier New"/>
                <a:cs typeface="Courier New"/>
                <a:sym typeface="Courier New"/>
              </a:rPr>
              <a:t>print</a:t>
            </a:r>
            <a:r>
              <a:t>. </a:t>
            </a:r>
          </a:p>
          <a:p>
            <a:pPr algn="r">
              <a:defRPr sz="3600"/>
            </a:pPr>
          </a:p>
          <a:p>
            <a:pPr algn="r">
              <a:defRPr sz="3600"/>
            </a:pPr>
            <a:r>
              <a:t>We call the function, passing it the number 12:</a:t>
            </a:r>
          </a:p>
          <a:p>
            <a:pPr algn="r">
              <a:defRPr sz="3600"/>
            </a:pPr>
          </a:p>
          <a:p>
            <a:pPr algn="r">
              <a:defRPr sz="3600"/>
            </a:pPr>
            <a:r>
              <a:t>We call the function again, passing it the number 12 assigning the value to the variable new_number:</a:t>
            </a:r>
          </a:p>
          <a:p>
            <a:pPr algn="r">
              <a:defRPr sz="3600"/>
            </a:pPr>
          </a:p>
          <a:p>
            <a:pPr algn="r">
              <a:defRPr sz="3600"/>
            </a:pPr>
            <a:r>
              <a:t>Now what happens?</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31" name="&gt;&gt;&gt; def double(number):…"/>
          <p:cNvSpPr/>
          <p:nvPr/>
        </p:nvSpPr>
        <p:spPr>
          <a:xfrm>
            <a:off x="1250667" y="2679238"/>
            <a:ext cx="11652584" cy="541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double(number):</a:t>
            </a:r>
          </a:p>
          <a:p>
            <a:pPr algn="l">
              <a:defRPr sz="3400">
                <a:latin typeface="Andale Mono"/>
                <a:ea typeface="Andale Mono"/>
                <a:cs typeface="Andale Mono"/>
                <a:sym typeface="Andale Mono"/>
              </a:defRPr>
            </a:pPr>
            <a:r>
              <a:t>        </a:t>
            </a:r>
            <a:r>
              <a:t>return</a:t>
            </a:r>
            <a:r>
              <a:t> number * 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 def hellos(number):</a:t>
            </a:r>
            <a:endParaRPr>
              <a:solidFill>
                <a:srgbClr val="E63B7A"/>
              </a:solidFill>
            </a:endParaRPr>
          </a:p>
          <a:p>
            <a:pPr algn="l">
              <a:defRPr sz="3400">
                <a:latin typeface="Andale Mono"/>
                <a:ea typeface="Andale Mono"/>
                <a:cs typeface="Andale Mono"/>
                <a:sym typeface="Andale Mono"/>
              </a:defRPr>
            </a:pPr>
            <a:r>
              <a:rPr>
                <a:solidFill>
                  <a:srgbClr val="E63B7A"/>
                </a:solidFill>
              </a:rPr>
              <a:t>        return ‘hello ‘ * number</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big_number = double(2)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hellos(big_number)</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t>‘hello hello hello hello’</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36" name="&gt;&gt;&gt; def plus_a(word):…"/>
          <p:cNvSpPr/>
          <p:nvPr/>
        </p:nvSpPr>
        <p:spPr>
          <a:xfrm>
            <a:off x="1250667" y="2679238"/>
            <a:ext cx="11652584" cy="347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plus_a(word):</a:t>
            </a:r>
          </a:p>
          <a:p>
            <a:pPr algn="l">
              <a:defRPr sz="3400">
                <a:latin typeface="Andale Mono"/>
                <a:ea typeface="Andale Mono"/>
                <a:cs typeface="Andale Mono"/>
                <a:sym typeface="Andale Mono"/>
              </a:defRPr>
            </a:pPr>
            <a:r>
              <a:t>        </a:t>
            </a:r>
            <a:r>
              <a:t>return</a:t>
            </a:r>
            <a:r>
              <a:t> word + ‘A’</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 def plus_b(word):</a:t>
            </a:r>
            <a:endParaRPr>
              <a:solidFill>
                <a:srgbClr val="E63B7A"/>
              </a:solidFill>
            </a:endParaRPr>
          </a:p>
          <a:p>
            <a:pPr algn="l">
              <a:defRPr sz="3400">
                <a:latin typeface="Andale Mono"/>
                <a:ea typeface="Andale Mono"/>
                <a:cs typeface="Andale Mono"/>
                <a:sym typeface="Andale Mono"/>
              </a:defRPr>
            </a:pPr>
            <a:r>
              <a:rPr>
                <a:solidFill>
                  <a:srgbClr val="E63B7A"/>
                </a:solidFill>
              </a:rPr>
              <a:t>        return word + ‘B’</a:t>
            </a:r>
            <a:endParaRPr>
              <a:solidFill>
                <a:srgbClr val="E63B7A"/>
              </a:solidFill>
            </a:endParaRPr>
          </a:p>
          <a:p>
            <a:pPr algn="l">
              <a:defRPr sz="3400">
                <a:latin typeface="Andale Mono"/>
                <a:ea typeface="Andale Mono"/>
                <a:cs typeface="Andale Mono"/>
                <a:sym typeface="Andale Mono"/>
              </a:defRPr>
            </a:pPr>
            <a:endParaRPr>
              <a:solidFill>
                <a:srgbClr val="E63B7A"/>
              </a:solidFill>
            </a:endParaRPr>
          </a:p>
          <a:p>
            <a:pPr algn="l">
              <a:defRPr sz="3400">
                <a:latin typeface="Andale Mono"/>
                <a:ea typeface="Andale Mono"/>
                <a:cs typeface="Andale Mono"/>
                <a:sym typeface="Andale Mono"/>
              </a:defRPr>
            </a:pPr>
            <a:r>
              <a:rPr>
                <a:solidFill>
                  <a:srgbClr val="E63B7A"/>
                </a:solidFill>
              </a:rPr>
              <a:t>&gt;&gt;&gt; plus_a(plus_b(‘Portland’))</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Functions are defined using def.…"/>
          <p:cNvSpPr/>
          <p:nvPr/>
        </p:nvSpPr>
        <p:spPr>
          <a:xfrm>
            <a:off x="209946" y="3251200"/>
            <a:ext cx="12560301" cy="5168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762000" indent="-762000" algn="l">
              <a:spcBef>
                <a:spcPts val="4000"/>
              </a:spcBef>
              <a:buClr>
                <a:srgbClr val="8D51EC"/>
              </a:buClr>
              <a:buSzPct val="125000"/>
              <a:buFont typeface="Zapf Dingbats"/>
              <a:buChar char="★"/>
              <a:defRPr sz="4000"/>
            </a:pPr>
            <a:r>
              <a:t>Functions are </a:t>
            </a:r>
            <a:r>
              <a:rPr b="1"/>
              <a:t>defined</a:t>
            </a:r>
            <a:r>
              <a:t> using </a:t>
            </a:r>
            <a:r>
              <a:rPr b="1">
                <a:latin typeface="Courier New"/>
                <a:ea typeface="Courier New"/>
                <a:cs typeface="Courier New"/>
                <a:sym typeface="Courier New"/>
              </a:rPr>
              <a:t>def</a:t>
            </a:r>
            <a:r>
              <a:t>.</a:t>
            </a:r>
          </a:p>
          <a:p>
            <a:pPr marL="762000" indent="-762000" algn="l">
              <a:spcBef>
                <a:spcPts val="4000"/>
              </a:spcBef>
              <a:buClr>
                <a:srgbClr val="8D51EC"/>
              </a:buClr>
              <a:buSzPct val="125000"/>
              <a:buFont typeface="Zapf Dingbats"/>
              <a:buChar char="★"/>
              <a:defRPr sz="4000"/>
            </a:pPr>
            <a:r>
              <a:t>Functions are </a:t>
            </a:r>
            <a:r>
              <a:rPr b="1"/>
              <a:t>called</a:t>
            </a:r>
            <a:r>
              <a:t> using </a:t>
            </a:r>
            <a:r>
              <a:rPr b="1"/>
              <a:t>parentheses ()</a:t>
            </a:r>
            <a:r>
              <a:t>.</a:t>
            </a:r>
          </a:p>
          <a:p>
            <a:pPr marL="762000" indent="-762000" algn="l">
              <a:spcBef>
                <a:spcPts val="4000"/>
              </a:spcBef>
              <a:buClr>
                <a:srgbClr val="8D51EC"/>
              </a:buClr>
              <a:buSzPct val="125000"/>
              <a:buFont typeface="Zapf Dingbats"/>
              <a:buChar char="★"/>
              <a:defRPr sz="4000"/>
            </a:pPr>
            <a:r>
              <a:t>Functions take </a:t>
            </a:r>
            <a:r>
              <a:rPr b="1"/>
              <a:t>parameters</a:t>
            </a:r>
            <a:r>
              <a:t> and can return </a:t>
            </a:r>
            <a:r>
              <a:rPr b="1"/>
              <a:t>outputs</a:t>
            </a:r>
            <a:r>
              <a:t>.</a:t>
            </a:r>
          </a:p>
          <a:p>
            <a:pPr marL="762000" indent="-762000" algn="l">
              <a:spcBef>
                <a:spcPts val="4000"/>
              </a:spcBef>
              <a:buClr>
                <a:srgbClr val="8D51EC"/>
              </a:buClr>
              <a:buSzPct val="125000"/>
              <a:buFont typeface="Zapf Dingbats"/>
              <a:buChar char="★"/>
              <a:defRPr sz="4000"/>
            </a:pPr>
            <a:r>
              <a:rPr>
                <a:latin typeface="Courier New"/>
                <a:ea typeface="Courier New"/>
                <a:cs typeface="Courier New"/>
                <a:sym typeface="Courier New"/>
              </a:rPr>
              <a:t>print</a:t>
            </a:r>
            <a:r>
              <a:t> </a:t>
            </a:r>
            <a:r>
              <a:rPr i="1"/>
              <a:t>displays</a:t>
            </a:r>
            <a:r>
              <a:t> information, but does not give a value</a:t>
            </a:r>
          </a:p>
          <a:p>
            <a:pPr marL="762000" indent="-762000" algn="l">
              <a:spcBef>
                <a:spcPts val="4000"/>
              </a:spcBef>
              <a:buClr>
                <a:srgbClr val="8D51EC"/>
              </a:buClr>
              <a:buSzPct val="125000"/>
              <a:buFont typeface="Zapf Dingbats"/>
              <a:buChar char="★"/>
              <a:defRPr sz="4000"/>
            </a:pPr>
            <a:r>
              <a:rPr>
                <a:latin typeface="Courier New"/>
                <a:ea typeface="Courier New"/>
                <a:cs typeface="Courier New"/>
                <a:sym typeface="Courier New"/>
              </a:rPr>
              <a:t>return</a:t>
            </a:r>
            <a:r>
              <a:t> gives a </a:t>
            </a:r>
            <a:r>
              <a:rPr b="1"/>
              <a:t>value</a:t>
            </a:r>
            <a:r>
              <a:t> to the caller (that’s you!)</a:t>
            </a:r>
          </a:p>
        </p:txBody>
      </p:sp>
      <p:sp>
        <p:nvSpPr>
          <p:cNvPr id="541"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Input"/>
          <p:cNvSpPr/>
          <p:nvPr>
            <p:ph type="title"/>
          </p:nvPr>
        </p:nvSpPr>
        <p:spPr>
          <a:prstGeom prst="rect">
            <a:avLst/>
          </a:prstGeom>
        </p:spPr>
        <p:txBody>
          <a:bodyPr/>
          <a:lstStyle/>
          <a:p>
            <a:pPr/>
            <a:r>
              <a:t>Input</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Input is information we pass to a function so that we can do something with it.…"/>
          <p:cNvSpPr/>
          <p:nvPr/>
        </p:nvSpPr>
        <p:spPr>
          <a:xfrm>
            <a:off x="121046" y="2679700"/>
            <a:ext cx="4687065" cy="63269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r>
              <a:rPr b="1"/>
              <a:t>Input</a:t>
            </a:r>
            <a:r>
              <a:t> is information we pass to a function so that we can do something with it.</a:t>
            </a:r>
          </a:p>
          <a:p>
            <a:pPr algn="r"/>
          </a:p>
          <a:p>
            <a:pPr algn="r"/>
            <a:r>
              <a:t>In this example, the string “Katie” is the input, represented by the variable myname.</a:t>
            </a:r>
          </a:p>
        </p:txBody>
      </p:sp>
      <p:sp>
        <p:nvSpPr>
          <p:cNvPr id="548"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49" name="&gt;&gt;&gt; def hello_there(myname):…"/>
          <p:cNvSpPr/>
          <p:nvPr/>
        </p:nvSpPr>
        <p:spPr>
          <a:xfrm>
            <a:off x="5176789" y="3810000"/>
            <a:ext cx="7802611" cy="327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500"/>
              </a:spcBef>
              <a:defRPr sz="3400">
                <a:latin typeface="Andale Mono"/>
                <a:ea typeface="Andale Mono"/>
                <a:cs typeface="Andale Mono"/>
                <a:sym typeface="Andale Mono"/>
              </a:defRPr>
            </a:pPr>
            <a:r>
              <a:rPr>
                <a:solidFill>
                  <a:srgbClr val="E63B7A"/>
                </a:solidFill>
              </a:rPr>
              <a:t>&gt;&gt;&gt;</a:t>
            </a:r>
            <a:r>
              <a:t> def hello_there(myname):</a:t>
            </a:r>
          </a:p>
          <a:p>
            <a:pPr algn="l">
              <a:spcBef>
                <a:spcPts val="1500"/>
              </a:spcBef>
              <a:defRPr sz="3400">
                <a:latin typeface="Andale Mono"/>
                <a:ea typeface="Andale Mono"/>
                <a:cs typeface="Andale Mono"/>
                <a:sym typeface="Andale Mono"/>
              </a:defRPr>
            </a:pPr>
            <a:r>
              <a:t>      print("Hello", myname)</a:t>
            </a:r>
          </a:p>
          <a:p>
            <a:pPr algn="l">
              <a:spcBef>
                <a:spcPts val="1500"/>
              </a:spcBef>
              <a:defRPr sz="3400">
                <a:latin typeface="Andale Mono"/>
                <a:ea typeface="Andale Mono"/>
                <a:cs typeface="Andale Mono"/>
                <a:sym typeface="Andale Mono"/>
              </a:defRPr>
            </a:pPr>
          </a:p>
          <a:p>
            <a:pPr algn="l">
              <a:spcBef>
                <a:spcPts val="1500"/>
              </a:spcBef>
              <a:defRPr sz="3400">
                <a:latin typeface="Andale Mono"/>
                <a:ea typeface="Andale Mono"/>
                <a:cs typeface="Andale Mono"/>
                <a:sym typeface="Andale Mono"/>
              </a:defRPr>
            </a:pPr>
            <a:r>
              <a:rPr>
                <a:solidFill>
                  <a:srgbClr val="E63B7A"/>
                </a:solidFill>
              </a:rPr>
              <a:t>&gt;&gt;&gt;</a:t>
            </a:r>
            <a:r>
              <a:t> hello_there("</a:t>
            </a:r>
            <a:r>
              <a:t>Katie</a:t>
            </a:r>
            <a:r>
              <a:t>")</a:t>
            </a:r>
          </a:p>
          <a:p>
            <a:pPr algn="l">
              <a:spcBef>
                <a:spcPts val="1500"/>
              </a:spcBef>
              <a:defRPr sz="3400">
                <a:latin typeface="Andale Mono"/>
                <a:ea typeface="Andale Mono"/>
                <a:cs typeface="Andale Mono"/>
                <a:sym typeface="Andale Mono"/>
              </a:defRPr>
            </a:pPr>
            <a:r>
              <a:t>‘Hello there Katie’</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The input() function takes input from the user - you give that input to the function by typing it."/>
          <p:cNvSpPr/>
          <p:nvPr/>
        </p:nvSpPr>
        <p:spPr>
          <a:xfrm>
            <a:off x="209946" y="2489200"/>
            <a:ext cx="12560301" cy="1384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The </a:t>
            </a:r>
            <a:r>
              <a:rPr>
                <a:latin typeface="Courier New"/>
                <a:ea typeface="Courier New"/>
                <a:cs typeface="Courier New"/>
                <a:sym typeface="Courier New"/>
              </a:rPr>
              <a:t>input()</a:t>
            </a:r>
            <a:r>
              <a:t> function takes </a:t>
            </a:r>
            <a:r>
              <a:rPr i="1"/>
              <a:t>input</a:t>
            </a:r>
            <a:r>
              <a:t> from the user - you give that input to the function by typing it.</a:t>
            </a:r>
          </a:p>
        </p:txBody>
      </p:sp>
      <p:sp>
        <p:nvSpPr>
          <p:cNvPr id="552"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53" name="&gt;&gt;&gt; def hello_there():…"/>
          <p:cNvSpPr/>
          <p:nvPr/>
        </p:nvSpPr>
        <p:spPr>
          <a:xfrm>
            <a:off x="939800" y="5035550"/>
            <a:ext cx="11475181" cy="2755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500"/>
              </a:spcBef>
              <a:defRPr sz="3600">
                <a:latin typeface="Andale Mono"/>
                <a:ea typeface="Andale Mono"/>
                <a:cs typeface="Andale Mono"/>
                <a:sym typeface="Andale Mono"/>
              </a:defRPr>
            </a:pPr>
            <a:r>
              <a:rPr>
                <a:solidFill>
                  <a:srgbClr val="E63B7A"/>
                </a:solidFill>
              </a:rPr>
              <a:t>&gt;&gt;&gt;</a:t>
            </a:r>
            <a:r>
              <a:t> def hello_there():</a:t>
            </a:r>
          </a:p>
          <a:p>
            <a:pPr algn="l">
              <a:spcBef>
                <a:spcPts val="1500"/>
              </a:spcBef>
              <a:defRPr sz="3600">
                <a:latin typeface="Andale Mono"/>
                <a:ea typeface="Andale Mono"/>
                <a:cs typeface="Andale Mono"/>
                <a:sym typeface="Andale Mono"/>
              </a:defRPr>
            </a:pPr>
            <a:r>
              <a:t>        print "Type your name:"</a:t>
            </a:r>
          </a:p>
          <a:p>
            <a:pPr algn="l">
              <a:spcBef>
                <a:spcPts val="1500"/>
              </a:spcBef>
              <a:defRPr sz="3600">
                <a:latin typeface="Andale Mono"/>
                <a:ea typeface="Andale Mono"/>
                <a:cs typeface="Andale Mono"/>
                <a:sym typeface="Andale Mono"/>
              </a:defRPr>
            </a:pPr>
            <a:r>
              <a:t>        name = input()</a:t>
            </a:r>
          </a:p>
          <a:p>
            <a:pPr algn="l">
              <a:spcBef>
                <a:spcPts val="1500"/>
              </a:spcBef>
              <a:defRPr sz="3600">
                <a:latin typeface="Andale Mono"/>
                <a:ea typeface="Andale Mono"/>
                <a:cs typeface="Andale Mono"/>
                <a:sym typeface="Andale Mono"/>
              </a:defRPr>
            </a:pPr>
            <a:r>
              <a:t>        print("Hi", name, "how are you?")</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7"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58" name="&gt;&gt;&gt; def hello_there():…"/>
          <p:cNvSpPr/>
          <p:nvPr/>
        </p:nvSpPr>
        <p:spPr>
          <a:xfrm>
            <a:off x="393700" y="2527300"/>
            <a:ext cx="12230100" cy="681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500"/>
              </a:spcBef>
              <a:defRPr sz="3600">
                <a:latin typeface="Andale Mono"/>
                <a:ea typeface="Andale Mono"/>
                <a:cs typeface="Andale Mono"/>
                <a:sym typeface="Andale Mono"/>
              </a:defRPr>
            </a:pPr>
            <a:r>
              <a:rPr>
                <a:solidFill>
                  <a:srgbClr val="E63B7A"/>
                </a:solidFill>
              </a:rPr>
              <a:t>&gt;&gt;&gt;</a:t>
            </a:r>
            <a:r>
              <a:t> def hello_there():</a:t>
            </a:r>
          </a:p>
          <a:p>
            <a:pPr algn="l">
              <a:spcBef>
                <a:spcPts val="1500"/>
              </a:spcBef>
              <a:defRPr sz="3600">
                <a:latin typeface="Andale Mono"/>
                <a:ea typeface="Andale Mono"/>
                <a:cs typeface="Andale Mono"/>
                <a:sym typeface="Andale Mono"/>
              </a:defRPr>
            </a:pPr>
            <a:r>
              <a:t>        print "Type your name:"</a:t>
            </a:r>
          </a:p>
          <a:p>
            <a:pPr algn="l">
              <a:spcBef>
                <a:spcPts val="1500"/>
              </a:spcBef>
              <a:defRPr sz="3600">
                <a:latin typeface="Andale Mono"/>
                <a:ea typeface="Andale Mono"/>
                <a:cs typeface="Andale Mono"/>
                <a:sym typeface="Andale Mono"/>
              </a:defRPr>
            </a:pPr>
            <a:r>
              <a:t>        name = input()</a:t>
            </a:r>
          </a:p>
          <a:p>
            <a:pPr algn="l">
              <a:spcBef>
                <a:spcPts val="1500"/>
              </a:spcBef>
              <a:defRPr sz="3600">
                <a:latin typeface="Andale Mono"/>
                <a:ea typeface="Andale Mono"/>
                <a:cs typeface="Andale Mono"/>
                <a:sym typeface="Andale Mono"/>
              </a:defRPr>
            </a:pPr>
            <a:r>
              <a:t>        print("Hi", name, "how are you?")</a:t>
            </a:r>
          </a:p>
          <a:p>
            <a:pPr algn="l">
              <a:spcBef>
                <a:spcPts val="1500"/>
              </a:spcBef>
              <a:defRPr sz="3600">
                <a:latin typeface="Andale Mono"/>
                <a:ea typeface="Andale Mono"/>
                <a:cs typeface="Andale Mono"/>
                <a:sym typeface="Andale Mono"/>
              </a:defRPr>
            </a:pPr>
          </a:p>
          <a:p>
            <a:pPr algn="l">
              <a:spcBef>
                <a:spcPts val="2000"/>
              </a:spcBef>
              <a:defRPr sz="3600">
                <a:latin typeface="Andale Mono"/>
                <a:ea typeface="Andale Mono"/>
                <a:cs typeface="Andale Mono"/>
                <a:sym typeface="Andale Mono"/>
              </a:defRPr>
            </a:pPr>
            <a:r>
              <a:rPr>
                <a:solidFill>
                  <a:srgbClr val="E63B7A"/>
                </a:solidFill>
              </a:rPr>
              <a:t>&gt;&gt;&gt;</a:t>
            </a:r>
            <a:r>
              <a:t> hello_there()</a:t>
            </a:r>
          </a:p>
          <a:p>
            <a:pPr algn="l">
              <a:spcBef>
                <a:spcPts val="2000"/>
              </a:spcBef>
              <a:defRPr sz="3600">
                <a:latin typeface="Andale Mono"/>
                <a:ea typeface="Andale Mono"/>
                <a:cs typeface="Andale Mono"/>
                <a:sym typeface="Andale Mono"/>
              </a:defRPr>
            </a:pPr>
            <a:r>
              <a:t>Type your name:</a:t>
            </a:r>
          </a:p>
          <a:p>
            <a:pPr algn="l">
              <a:spcBef>
                <a:spcPts val="2000"/>
              </a:spcBef>
              <a:defRPr sz="3600">
                <a:latin typeface="Andale Mono"/>
                <a:ea typeface="Andale Mono"/>
                <a:cs typeface="Andale Mono"/>
                <a:sym typeface="Andale Mono"/>
              </a:defRPr>
            </a:pPr>
            <a:r>
              <a:t>Barbara</a:t>
            </a:r>
          </a:p>
          <a:p>
            <a:pPr algn="l">
              <a:spcBef>
                <a:spcPts val="2000"/>
              </a:spcBef>
              <a:defRPr sz="3600">
                <a:latin typeface="Andale Mono"/>
                <a:ea typeface="Andale Mono"/>
                <a:cs typeface="Andale Mono"/>
                <a:sym typeface="Andale Mono"/>
              </a:defRPr>
            </a:pPr>
            <a:r>
              <a:t>Hi Barbara how are you?</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Let’s talk to Python!"/>
          <p:cNvSpPr/>
          <p:nvPr>
            <p:ph type="title"/>
          </p:nvPr>
        </p:nvSpPr>
        <p:spPr>
          <a:prstGeom prst="rect">
            <a:avLst/>
          </a:prstGeom>
        </p:spPr>
        <p:txBody>
          <a:bodyPr/>
          <a:lstStyle/>
          <a:p>
            <a:pPr/>
            <a:r>
              <a:t>Let’s talk to Python!</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61" name="A shortcut:…"/>
          <p:cNvSpPr/>
          <p:nvPr/>
        </p:nvSpPr>
        <p:spPr>
          <a:xfrm>
            <a:off x="520700" y="2514600"/>
            <a:ext cx="11950700" cy="6845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2000"/>
              </a:spcBef>
            </a:pPr>
            <a:r>
              <a:t>A shortcut:</a:t>
            </a:r>
          </a:p>
          <a:p>
            <a:pPr algn="l">
              <a:spcBef>
                <a:spcPts val="2000"/>
              </a:spcBef>
              <a:defRPr sz="3000"/>
            </a:pPr>
          </a:p>
          <a:p>
            <a:pPr algn="l">
              <a:spcBef>
                <a:spcPts val="2000"/>
              </a:spcBef>
              <a:defRPr sz="3600">
                <a:latin typeface="Andale Mono"/>
                <a:ea typeface="Andale Mono"/>
                <a:cs typeface="Andale Mono"/>
                <a:sym typeface="Andale Mono"/>
              </a:defRPr>
            </a:pPr>
            <a:r>
              <a:rPr>
                <a:solidFill>
                  <a:srgbClr val="E63B7A"/>
                </a:solidFill>
              </a:rPr>
              <a:t>&gt;&gt;&gt;</a:t>
            </a:r>
            <a:r>
              <a:t> def hello_there():</a:t>
            </a:r>
          </a:p>
          <a:p>
            <a:pPr algn="l">
              <a:spcBef>
                <a:spcPts val="2000"/>
              </a:spcBef>
              <a:defRPr sz="3600">
                <a:latin typeface="Andale Mono"/>
                <a:ea typeface="Andale Mono"/>
                <a:cs typeface="Andale Mono"/>
                <a:sym typeface="Andale Mono"/>
              </a:defRPr>
            </a:pPr>
            <a:r>
              <a:t>       name = input("Type your name: ")</a:t>
            </a:r>
          </a:p>
          <a:p>
            <a:pPr algn="l">
              <a:spcBef>
                <a:spcPts val="2000"/>
              </a:spcBef>
              <a:defRPr sz="3600">
                <a:latin typeface="Andale Mono"/>
                <a:ea typeface="Andale Mono"/>
                <a:cs typeface="Andale Mono"/>
                <a:sym typeface="Andale Mono"/>
              </a:defRPr>
            </a:pPr>
            <a:r>
              <a:t>       print ("Hi", name, "how are you?")</a:t>
            </a:r>
          </a:p>
          <a:p>
            <a:pPr algn="l">
              <a:spcBef>
                <a:spcPts val="2000"/>
              </a:spcBef>
              <a:defRPr sz="3600">
                <a:latin typeface="Andale Mono"/>
                <a:ea typeface="Andale Mono"/>
                <a:cs typeface="Andale Mono"/>
                <a:sym typeface="Andale Mono"/>
              </a:defRPr>
            </a:pPr>
          </a:p>
          <a:p>
            <a:pPr algn="l">
              <a:spcBef>
                <a:spcPts val="2000"/>
              </a:spcBef>
              <a:defRPr sz="3600">
                <a:latin typeface="Andale Mono"/>
                <a:ea typeface="Andale Mono"/>
                <a:cs typeface="Andale Mono"/>
                <a:sym typeface="Andale Mono"/>
              </a:defRPr>
            </a:pPr>
            <a:r>
              <a:rPr>
                <a:solidFill>
                  <a:srgbClr val="E63B7A"/>
                </a:solidFill>
              </a:rPr>
              <a:t>&gt;&gt;&gt;</a:t>
            </a:r>
            <a:r>
              <a:t> hello_there()</a:t>
            </a:r>
          </a:p>
          <a:p>
            <a:pPr algn="l">
              <a:spcBef>
                <a:spcPts val="2000"/>
              </a:spcBef>
              <a:defRPr sz="3600">
                <a:latin typeface="Andale Mono"/>
                <a:ea typeface="Andale Mono"/>
                <a:cs typeface="Andale Mono"/>
                <a:sym typeface="Andale Mono"/>
              </a:defRPr>
            </a:pPr>
            <a:r>
              <a:t>Type your name: Barbara</a:t>
            </a:r>
          </a:p>
          <a:p>
            <a:pPr algn="l">
              <a:spcBef>
                <a:spcPts val="2000"/>
              </a:spcBef>
              <a:defRPr sz="3600">
                <a:latin typeface="Andale Mono"/>
                <a:ea typeface="Andale Mono"/>
                <a:cs typeface="Andale Mono"/>
                <a:sym typeface="Andale Mono"/>
              </a:defRPr>
            </a:pPr>
            <a:r>
              <a:t>Hi Barbara how are you?</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Modules"/>
          <p:cNvSpPr/>
          <p:nvPr>
            <p:ph type="title"/>
          </p:nvPr>
        </p:nvSpPr>
        <p:spPr>
          <a:prstGeom prst="rect">
            <a:avLst/>
          </a:prstGeom>
        </p:spPr>
        <p:txBody>
          <a:bodyPr/>
          <a:lstStyle/>
          <a:p>
            <a:pPr/>
            <a:r>
              <a:t>Modules</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5"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pic>
        <p:nvPicPr>
          <p:cNvPr id="566" name="f63c61ef0d4c786449c21e30bcb452ed.png" descr="f63c61ef0d4c786449c21e30bcb452ed.png"/>
          <p:cNvPicPr>
            <a:picLocks noChangeAspect="1"/>
          </p:cNvPicPr>
          <p:nvPr/>
        </p:nvPicPr>
        <p:blipFill>
          <a:blip r:embed="rId3">
            <a:extLst/>
          </a:blip>
          <a:stretch>
            <a:fillRect/>
          </a:stretch>
        </p:blipFill>
        <p:spPr>
          <a:xfrm>
            <a:off x="215900" y="3302000"/>
            <a:ext cx="4114800" cy="4114800"/>
          </a:xfrm>
          <a:prstGeom prst="rect">
            <a:avLst/>
          </a:prstGeom>
          <a:ln w="12700">
            <a:miter lim="400000"/>
          </a:ln>
        </p:spPr>
      </p:pic>
      <p:sp>
        <p:nvSpPr>
          <p:cNvPr id="567" name="A module is a block of code that can be combined with other blocks to build a program.…"/>
          <p:cNvSpPr/>
          <p:nvPr/>
        </p:nvSpPr>
        <p:spPr>
          <a:xfrm>
            <a:off x="4457700" y="3302000"/>
            <a:ext cx="8064500" cy="533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000"/>
              </a:spcBef>
            </a:pPr>
            <a:r>
              <a:t>A module is a block of code that can be combined with other blocks to build a program.</a:t>
            </a:r>
          </a:p>
          <a:p>
            <a:pPr algn="l">
              <a:spcBef>
                <a:spcPts val="1000"/>
              </a:spcBef>
            </a:pPr>
          </a:p>
          <a:p>
            <a:pPr algn="l">
              <a:spcBef>
                <a:spcPts val="1000"/>
              </a:spcBef>
            </a:pPr>
            <a:r>
              <a:t>You can use different combinations of modules to do different jobs, just like you can combine the same LEGO blocks in many different ways.</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sp>
        <p:nvSpPr>
          <p:cNvPr id="572" name="Lots of modules are included in the Python Standard Library.…"/>
          <p:cNvSpPr/>
          <p:nvPr/>
        </p:nvSpPr>
        <p:spPr>
          <a:xfrm>
            <a:off x="457200" y="2590800"/>
            <a:ext cx="12039600" cy="127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Lots of modules are included in the </a:t>
            </a:r>
            <a:r>
              <a:rPr u="sng"/>
              <a:t>Python Standard Library</a:t>
            </a:r>
            <a:r>
              <a:t>.</a:t>
            </a:r>
            <a:endParaRPr u="sng"/>
          </a:p>
          <a:p>
            <a:pPr algn="l">
              <a:spcBef>
                <a:spcPts val="1000"/>
              </a:spcBef>
              <a:defRPr sz="3600"/>
            </a:pPr>
            <a:r>
              <a:t>Here’s how </a:t>
            </a:r>
            <a:r>
              <a:t>you can use a few of these modules:</a:t>
            </a:r>
          </a:p>
        </p:txBody>
      </p:sp>
      <p:sp>
        <p:nvSpPr>
          <p:cNvPr id="573" name="&gt;&gt;&gt; import random…"/>
          <p:cNvSpPr/>
          <p:nvPr/>
        </p:nvSpPr>
        <p:spPr>
          <a:xfrm>
            <a:off x="5815522" y="4563110"/>
            <a:ext cx="6784957" cy="44627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30000"/>
              </a:lnSpc>
              <a:defRPr sz="3000">
                <a:latin typeface="Andale Mono"/>
                <a:ea typeface="Andale Mono"/>
                <a:cs typeface="Andale Mono"/>
                <a:sym typeface="Andale Mono"/>
              </a:defRPr>
            </a:pPr>
            <a:r>
              <a:rPr>
                <a:solidFill>
                  <a:srgbClr val="E63B7A"/>
                </a:solidFill>
              </a:rPr>
              <a:t>&gt;&gt;&gt;</a:t>
            </a:r>
            <a:r>
              <a:t> import random</a:t>
            </a:r>
          </a:p>
          <a:p>
            <a:pPr algn="l">
              <a:lnSpc>
                <a:spcPct val="130000"/>
              </a:lnSpc>
              <a:defRPr sz="3000">
                <a:latin typeface="Andale Mono"/>
                <a:ea typeface="Andale Mono"/>
                <a:cs typeface="Andale Mono"/>
                <a:sym typeface="Andale Mono"/>
              </a:defRPr>
            </a:pPr>
            <a:r>
              <a:rPr>
                <a:solidFill>
                  <a:srgbClr val="E63B7A"/>
                </a:solidFill>
              </a:rPr>
              <a:t>&gt;&gt;&gt;</a:t>
            </a:r>
            <a:r>
              <a:t> random.randint(1,100)</a:t>
            </a:r>
          </a:p>
          <a:p>
            <a:pPr algn="l">
              <a:lnSpc>
                <a:spcPct val="130000"/>
              </a:lnSpc>
              <a:defRPr sz="3000">
                <a:latin typeface="Andale Mono"/>
                <a:ea typeface="Andale Mono"/>
                <a:cs typeface="Andale Mono"/>
                <a:sym typeface="Andale Mono"/>
              </a:defRPr>
            </a:pPr>
          </a:p>
          <a:p>
            <a:pPr algn="l">
              <a:lnSpc>
                <a:spcPct val="130000"/>
              </a:lnSpc>
              <a:defRPr sz="3000">
                <a:latin typeface="Andale Mono"/>
                <a:ea typeface="Andale Mono"/>
                <a:cs typeface="Andale Mono"/>
                <a:sym typeface="Andale Mono"/>
              </a:defRPr>
            </a:pPr>
            <a:r>
              <a:rPr>
                <a:solidFill>
                  <a:srgbClr val="E63B7A"/>
                </a:solidFill>
              </a:rPr>
              <a:t>&gt;&gt;&gt;</a:t>
            </a:r>
            <a:r>
              <a:t> import time</a:t>
            </a:r>
          </a:p>
          <a:p>
            <a:pPr algn="l">
              <a:lnSpc>
                <a:spcPct val="130000"/>
              </a:lnSpc>
              <a:defRPr sz="3000">
                <a:latin typeface="Andale Mono"/>
                <a:ea typeface="Andale Mono"/>
                <a:cs typeface="Andale Mono"/>
                <a:sym typeface="Andale Mono"/>
              </a:defRPr>
            </a:pPr>
            <a:r>
              <a:rPr>
                <a:solidFill>
                  <a:srgbClr val="E63B7A"/>
                </a:solidFill>
              </a:rPr>
              <a:t>&gt;&gt;&gt;</a:t>
            </a:r>
            <a:r>
              <a:t> time.tzname</a:t>
            </a:r>
          </a:p>
          <a:p>
            <a:pPr algn="l">
              <a:lnSpc>
                <a:spcPct val="130000"/>
              </a:lnSpc>
              <a:defRPr sz="3000">
                <a:latin typeface="Andale Mono"/>
                <a:ea typeface="Andale Mono"/>
                <a:cs typeface="Andale Mono"/>
                <a:sym typeface="Andale Mono"/>
              </a:defRPr>
            </a:pPr>
          </a:p>
          <a:p>
            <a:pPr algn="l">
              <a:lnSpc>
                <a:spcPct val="130000"/>
              </a:lnSpc>
              <a:defRPr sz="3000">
                <a:latin typeface="Andale Mono"/>
                <a:ea typeface="Andale Mono"/>
                <a:cs typeface="Andale Mono"/>
                <a:sym typeface="Andale Mono"/>
              </a:defRPr>
            </a:pPr>
            <a:r>
              <a:rPr>
                <a:solidFill>
                  <a:srgbClr val="E63B7A"/>
                </a:solidFill>
              </a:rPr>
              <a:t>&gt;&gt;&gt;</a:t>
            </a:r>
            <a:r>
              <a:t> import calendar</a:t>
            </a:r>
          </a:p>
          <a:p>
            <a:pPr algn="l">
              <a:lnSpc>
                <a:spcPct val="130000"/>
              </a:lnSpc>
              <a:defRPr sz="3000">
                <a:latin typeface="Andale Mono"/>
                <a:ea typeface="Andale Mono"/>
                <a:cs typeface="Andale Mono"/>
                <a:sym typeface="Andale Mono"/>
              </a:defRPr>
            </a:pPr>
            <a:r>
              <a:rPr>
                <a:solidFill>
                  <a:srgbClr val="E63B7A"/>
                </a:solidFill>
              </a:rPr>
              <a:t>&gt;&gt;&gt;</a:t>
            </a:r>
            <a:r>
              <a:t> calendar.prmonth(2016, 6)</a:t>
            </a:r>
          </a:p>
        </p:txBody>
      </p:sp>
      <p:sp>
        <p:nvSpPr>
          <p:cNvPr id="574" name="Generate a random number between 1-100:"/>
          <p:cNvSpPr/>
          <p:nvPr/>
        </p:nvSpPr>
        <p:spPr>
          <a:xfrm>
            <a:off x="442268" y="4483100"/>
            <a:ext cx="4571231" cy="1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600"/>
            </a:lvl1pPr>
          </a:lstStyle>
          <a:p>
            <a:pPr/>
            <a:r>
              <a:t>Generate a random number between 1-100:</a:t>
            </a:r>
          </a:p>
        </p:txBody>
      </p:sp>
      <p:sp>
        <p:nvSpPr>
          <p:cNvPr id="575" name="What timezone does your computer think it’s in?:"/>
          <p:cNvSpPr/>
          <p:nvPr/>
        </p:nvSpPr>
        <p:spPr>
          <a:xfrm>
            <a:off x="0" y="6159500"/>
            <a:ext cx="5013499" cy="1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600"/>
            </a:lvl1pPr>
          </a:lstStyle>
          <a:p>
            <a:pPr/>
            <a:r>
              <a:t>What timezone does your computer think it’s in?:</a:t>
            </a:r>
          </a:p>
        </p:txBody>
      </p:sp>
      <p:sp>
        <p:nvSpPr>
          <p:cNvPr id="576" name="Print a calendar for this month!:"/>
          <p:cNvSpPr/>
          <p:nvPr/>
        </p:nvSpPr>
        <p:spPr>
          <a:xfrm>
            <a:off x="442268" y="7886700"/>
            <a:ext cx="4571231" cy="1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600"/>
            </a:lvl1pPr>
          </a:lstStyle>
          <a:p>
            <a:pPr/>
            <a:r>
              <a:t>Print a calendar for this month!:</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sp>
        <p:nvSpPr>
          <p:cNvPr id="581" name="&gt;&gt;&gt; import os…"/>
          <p:cNvSpPr/>
          <p:nvPr/>
        </p:nvSpPr>
        <p:spPr>
          <a:xfrm>
            <a:off x="1937175" y="3859258"/>
            <a:ext cx="9537701" cy="16560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30000"/>
              </a:lnSpc>
              <a:defRPr sz="3000">
                <a:latin typeface="Andale Mono"/>
                <a:ea typeface="Andale Mono"/>
                <a:cs typeface="Andale Mono"/>
                <a:sym typeface="Andale Mono"/>
              </a:defRPr>
            </a:pPr>
            <a:r>
              <a:rPr>
                <a:solidFill>
                  <a:srgbClr val="E63B7A"/>
                </a:solidFill>
              </a:rPr>
              <a:t>&gt;&gt;&gt;</a:t>
            </a:r>
            <a:r>
              <a:t> import os</a:t>
            </a:r>
          </a:p>
          <a:p>
            <a:pPr algn="l">
              <a:lnSpc>
                <a:spcPct val="130000"/>
              </a:lnSpc>
              <a:defRPr sz="3000">
                <a:latin typeface="Andale Mono"/>
                <a:ea typeface="Andale Mono"/>
                <a:cs typeface="Andale Mono"/>
                <a:sym typeface="Andale Mono"/>
              </a:defRPr>
            </a:pPr>
            <a:r>
              <a:rPr>
                <a:solidFill>
                  <a:srgbClr val="E63B7A"/>
                </a:solidFill>
              </a:rPr>
              <a:t>&gt;&gt;&gt;</a:t>
            </a:r>
            <a:r>
              <a:t> for file in os.listdir("/home/pi"):</a:t>
            </a:r>
          </a:p>
          <a:p>
            <a:pPr algn="l">
              <a:lnSpc>
                <a:spcPct val="130000"/>
              </a:lnSpc>
              <a:defRPr sz="3000">
                <a:latin typeface="Andale Mono"/>
                <a:ea typeface="Andale Mono"/>
                <a:cs typeface="Andale Mono"/>
                <a:sym typeface="Andale Mono"/>
              </a:defRPr>
            </a:pPr>
            <a:r>
              <a:t>        print(file)</a:t>
            </a:r>
          </a:p>
        </p:txBody>
      </p:sp>
      <p:sp>
        <p:nvSpPr>
          <p:cNvPr id="582" name="Print the names of all the files in a directory:"/>
          <p:cNvSpPr/>
          <p:nvPr/>
        </p:nvSpPr>
        <p:spPr>
          <a:xfrm>
            <a:off x="195125" y="2390557"/>
            <a:ext cx="4490567"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400"/>
            </a:lvl1pPr>
          </a:lstStyle>
          <a:p>
            <a:pPr/>
            <a:r>
              <a:t>Print the names of all the files in a directory:</a:t>
            </a:r>
          </a:p>
        </p:txBody>
      </p:sp>
      <p:sp>
        <p:nvSpPr>
          <p:cNvPr id="583" name="Open a web page…"/>
          <p:cNvSpPr/>
          <p:nvPr/>
        </p:nvSpPr>
        <p:spPr>
          <a:xfrm>
            <a:off x="215900" y="5891838"/>
            <a:ext cx="4490566"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sz="3400"/>
            </a:pPr>
            <a:r>
              <a:t>Open a web page </a:t>
            </a:r>
          </a:p>
          <a:p>
            <a:pPr algn="r">
              <a:defRPr sz="3400"/>
            </a:pPr>
            <a:r>
              <a:t>and read it:</a:t>
            </a:r>
          </a:p>
        </p:txBody>
      </p:sp>
      <p:sp>
        <p:nvSpPr>
          <p:cNvPr id="584" name="&gt;&gt;&gt; import urllib.request…"/>
          <p:cNvSpPr/>
          <p:nvPr/>
        </p:nvSpPr>
        <p:spPr>
          <a:xfrm>
            <a:off x="1937175" y="7215596"/>
            <a:ext cx="11292168" cy="22174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30000"/>
              </a:lnSpc>
              <a:defRPr sz="3000">
                <a:latin typeface="Andale Mono"/>
                <a:ea typeface="Andale Mono"/>
                <a:cs typeface="Andale Mono"/>
                <a:sym typeface="Andale Mono"/>
              </a:defRPr>
            </a:pPr>
            <a:r>
              <a:rPr>
                <a:solidFill>
                  <a:srgbClr val="E63B7A"/>
                </a:solidFill>
              </a:rPr>
              <a:t>&gt;&gt;&gt;</a:t>
            </a:r>
            <a:r>
              <a:t> import urllib.request</a:t>
            </a:r>
          </a:p>
          <a:p>
            <a:pPr algn="l">
              <a:lnSpc>
                <a:spcPct val="130000"/>
              </a:lnSpc>
              <a:defRPr sz="3000">
                <a:latin typeface="Andale Mono"/>
                <a:ea typeface="Andale Mono"/>
                <a:cs typeface="Andale Mono"/>
                <a:sym typeface="Andale Mono"/>
              </a:defRPr>
            </a:pPr>
            <a:r>
              <a:rPr>
                <a:solidFill>
                  <a:srgbClr val="E63B7A"/>
                </a:solidFill>
              </a:rPr>
              <a:t>&gt;&gt;&gt;</a:t>
            </a:r>
            <a:r>
              <a:t> myurl = "http://www.google.com"</a:t>
            </a:r>
          </a:p>
          <a:p>
            <a:pPr algn="l">
              <a:lnSpc>
                <a:spcPct val="130000"/>
              </a:lnSpc>
              <a:defRPr sz="3000">
                <a:latin typeface="Andale Mono"/>
                <a:ea typeface="Andale Mono"/>
                <a:cs typeface="Andale Mono"/>
                <a:sym typeface="Andale Mono"/>
              </a:defRPr>
            </a:pPr>
            <a:r>
              <a:rPr>
                <a:solidFill>
                  <a:srgbClr val="E63B7A"/>
                </a:solidFill>
              </a:rPr>
              <a:t>&gt;&gt;&gt;</a:t>
            </a:r>
            <a:r>
              <a:t> data = urllib.request.urlopen(myurl).read()</a:t>
            </a:r>
          </a:p>
          <a:p>
            <a:pPr algn="l">
              <a:lnSpc>
                <a:spcPct val="130000"/>
              </a:lnSpc>
              <a:defRPr sz="3000">
                <a:latin typeface="Andale Mono"/>
                <a:ea typeface="Andale Mono"/>
                <a:cs typeface="Andale Mono"/>
                <a:sym typeface="Andale Mono"/>
              </a:defRPr>
            </a:pPr>
            <a:r>
              <a:rPr>
                <a:solidFill>
                  <a:srgbClr val="E63B7A"/>
                </a:solidFill>
              </a:rPr>
              <a:t>&gt;&gt;&gt; </a:t>
            </a:r>
            <a:r>
              <a:t>print(data)</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sp>
        <p:nvSpPr>
          <p:cNvPr id="589" name="Turtles!…"/>
          <p:cNvSpPr/>
          <p:nvPr/>
        </p:nvSpPr>
        <p:spPr>
          <a:xfrm>
            <a:off x="292100" y="2692400"/>
            <a:ext cx="12420600" cy="5829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Turtles!</a:t>
            </a:r>
          </a:p>
          <a:p>
            <a:pPr algn="l">
              <a:defRPr sz="3600">
                <a:latin typeface="Courier New"/>
                <a:ea typeface="Courier New"/>
                <a:cs typeface="Courier New"/>
                <a:sym typeface="Courier New"/>
              </a:defRPr>
            </a:pPr>
          </a:p>
          <a:p>
            <a:pPr algn="l">
              <a:defRPr sz="3600">
                <a:latin typeface="Andale Mono"/>
                <a:ea typeface="Andale Mono"/>
                <a:cs typeface="Andale Mono"/>
                <a:sym typeface="Andale Mono"/>
              </a:defRPr>
            </a:pPr>
            <a:r>
              <a:rPr>
                <a:solidFill>
                  <a:srgbClr val="E63B7A"/>
                </a:solidFill>
              </a:rPr>
              <a:t>&gt;&gt;&gt;</a:t>
            </a:r>
            <a:r>
              <a:t> import turtle</a:t>
            </a:r>
          </a:p>
          <a:p>
            <a:pPr algn="l">
              <a:defRPr sz="3600">
                <a:latin typeface="Andale Mono"/>
                <a:ea typeface="Andale Mono"/>
                <a:cs typeface="Andale Mono"/>
                <a:sym typeface="Andale Mono"/>
              </a:defRPr>
            </a:pPr>
            <a:r>
              <a:rPr>
                <a:solidFill>
                  <a:srgbClr val="E63B7A"/>
                </a:solidFill>
              </a:rPr>
              <a:t>&gt;&gt;&gt;</a:t>
            </a:r>
            <a:r>
              <a:t> turtle.reset()</a:t>
            </a:r>
          </a:p>
          <a:p>
            <a:pPr algn="l">
              <a:defRPr sz="3600">
                <a:latin typeface="Andale Mono"/>
                <a:ea typeface="Andale Mono"/>
                <a:cs typeface="Andale Mono"/>
                <a:sym typeface="Andale Mono"/>
              </a:defRPr>
            </a:pPr>
            <a:r>
              <a:rPr>
                <a:solidFill>
                  <a:srgbClr val="E63B7A"/>
                </a:solidFill>
              </a:rPr>
              <a:t>&gt;&gt;&gt;</a:t>
            </a:r>
            <a:r>
              <a:t> turtle.forward(20)</a:t>
            </a:r>
          </a:p>
          <a:p>
            <a:pPr algn="l">
              <a:defRPr sz="3600">
                <a:latin typeface="Andale Mono"/>
                <a:ea typeface="Andale Mono"/>
                <a:cs typeface="Andale Mono"/>
                <a:sym typeface="Andale Mono"/>
              </a:defRPr>
            </a:pPr>
            <a:r>
              <a:rPr>
                <a:solidFill>
                  <a:srgbClr val="E63B7A"/>
                </a:solidFill>
              </a:rPr>
              <a:t>&gt;&gt;&gt;</a:t>
            </a:r>
            <a:r>
              <a:t> turtle.right(20)</a:t>
            </a:r>
          </a:p>
          <a:p>
            <a:pPr algn="l">
              <a:defRPr sz="3600">
                <a:latin typeface="Andale Mono"/>
                <a:ea typeface="Andale Mono"/>
                <a:cs typeface="Andale Mono"/>
                <a:sym typeface="Andale Mono"/>
              </a:defRPr>
            </a:pPr>
            <a:r>
              <a:rPr>
                <a:solidFill>
                  <a:srgbClr val="E63B7A"/>
                </a:solidFill>
              </a:rPr>
              <a:t>&gt;&gt;&gt;</a:t>
            </a:r>
            <a:r>
              <a:t> turtle.forward(20)</a:t>
            </a:r>
          </a:p>
          <a:p>
            <a:pPr algn="l">
              <a:defRPr sz="3600">
                <a:latin typeface="Andale Mono"/>
                <a:ea typeface="Andale Mono"/>
                <a:cs typeface="Andale Mono"/>
                <a:sym typeface="Andale Mono"/>
              </a:defRPr>
            </a:pPr>
            <a:r>
              <a:rPr>
                <a:solidFill>
                  <a:srgbClr val="E63B7A"/>
                </a:solidFill>
              </a:rPr>
              <a:t>&gt;&gt;&gt;</a:t>
            </a:r>
            <a:r>
              <a:t> turtle.bye()</a:t>
            </a:r>
          </a:p>
          <a:p>
            <a:pPr algn="l">
              <a:defRPr sz="3600">
                <a:latin typeface="Courier New"/>
                <a:ea typeface="Courier New"/>
                <a:cs typeface="Courier New"/>
                <a:sym typeface="Courier New"/>
              </a:defRPr>
            </a:pPr>
          </a:p>
          <a:p>
            <a:pPr algn="l">
              <a:defRPr sz="3600">
                <a:latin typeface="Courier New"/>
                <a:ea typeface="Courier New"/>
                <a:cs typeface="Courier New"/>
                <a:sym typeface="Courier New"/>
              </a:defRPr>
            </a:pPr>
          </a:p>
          <a:p>
            <a:pPr algn="l">
              <a:defRPr sz="3600"/>
            </a:pPr>
            <a:r>
              <a:t>You can find out about other modules at: </a:t>
            </a:r>
            <a:r>
              <a:rPr u="sng">
                <a:hlinkClick r:id="rId3" invalidUrl="" action="" tgtFrame="" tooltip="" history="1" highlightClick="0" endSnd="0"/>
              </a:rPr>
              <a:t>http://docs.python.org</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Let’s make a game!"/>
          <p:cNvSpPr/>
          <p:nvPr>
            <p:ph type="title"/>
          </p:nvPr>
        </p:nvSpPr>
        <p:spPr>
          <a:prstGeom prst="rect">
            <a:avLst/>
          </a:prstGeom>
        </p:spPr>
        <p:txBody>
          <a:bodyPr/>
          <a:lstStyle/>
          <a:p>
            <a:pPr/>
            <a:r>
              <a:t>Let’s make a game!</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 name="Gam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Games!</a:t>
            </a:r>
          </a:p>
        </p:txBody>
      </p:sp>
      <p:sp>
        <p:nvSpPr>
          <p:cNvPr id="598" name="Open a new window (File &gt; New File) and type these lines:…"/>
          <p:cNvSpPr/>
          <p:nvPr/>
        </p:nvSpPr>
        <p:spPr>
          <a:xfrm>
            <a:off x="171450" y="2710795"/>
            <a:ext cx="12661900" cy="6400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z="3400"/>
            </a:pPr>
            <a:r>
              <a:t>Open a new window (File &gt; New File) and type these lines:</a:t>
            </a:r>
          </a:p>
          <a:p>
            <a:pPr algn="l">
              <a:defRPr sz="3400">
                <a:latin typeface="Courier New"/>
                <a:ea typeface="Courier New"/>
                <a:cs typeface="Courier New"/>
                <a:sym typeface="Courier New"/>
              </a:defRPr>
            </a:pPr>
          </a:p>
          <a:p>
            <a:pPr algn="l">
              <a:defRPr sz="3400">
                <a:latin typeface="Courier New"/>
                <a:ea typeface="Courier New"/>
                <a:cs typeface="Courier New"/>
                <a:sym typeface="Courier New"/>
              </a:defRPr>
            </a:pPr>
          </a:p>
          <a:p>
            <a:pPr algn="l">
              <a:defRPr sz="3000">
                <a:latin typeface="Andale Mono"/>
                <a:ea typeface="Andale Mono"/>
                <a:cs typeface="Andale Mono"/>
                <a:sym typeface="Andale Mono"/>
              </a:defRPr>
            </a:pPr>
            <a:r>
              <a:t>secret_number = 7</a:t>
            </a:r>
          </a:p>
          <a:p>
            <a:pPr algn="l">
              <a:defRPr sz="3000">
                <a:latin typeface="Andale Mono"/>
                <a:ea typeface="Andale Mono"/>
                <a:cs typeface="Andale Mono"/>
                <a:sym typeface="Andale Mono"/>
              </a:defRPr>
            </a:pPr>
          </a:p>
          <a:p>
            <a:pPr algn="l">
              <a:defRPr sz="3000">
                <a:latin typeface="Andale Mono"/>
                <a:ea typeface="Andale Mono"/>
                <a:cs typeface="Andale Mono"/>
                <a:sym typeface="Andale Mono"/>
              </a:defRPr>
            </a:pPr>
            <a:r>
              <a:t>guess = input("What number am I thinking of? ")</a:t>
            </a:r>
          </a:p>
          <a:p>
            <a:pPr algn="l">
              <a:defRPr sz="3000">
                <a:latin typeface="Andale Mono"/>
                <a:ea typeface="Andale Mono"/>
                <a:cs typeface="Andale Mono"/>
                <a:sym typeface="Andale Mono"/>
              </a:defRPr>
            </a:pPr>
          </a:p>
          <a:p>
            <a:pPr algn="l">
              <a:defRPr sz="3000">
                <a:latin typeface="Andale Mono"/>
                <a:ea typeface="Andale Mono"/>
                <a:cs typeface="Andale Mono"/>
                <a:sym typeface="Andale Mono"/>
              </a:defRPr>
            </a:pPr>
            <a:r>
              <a:t>if secret_number == guess:</a:t>
            </a:r>
          </a:p>
          <a:p>
            <a:pPr algn="l">
              <a:defRPr sz="3000">
                <a:latin typeface="Andale Mono"/>
                <a:ea typeface="Andale Mono"/>
                <a:cs typeface="Andale Mono"/>
                <a:sym typeface="Andale Mono"/>
              </a:defRPr>
            </a:pPr>
            <a:r>
              <a:t>    print("Yay! You got it.")</a:t>
            </a:r>
          </a:p>
          <a:p>
            <a:pPr algn="l">
              <a:defRPr sz="3000">
                <a:latin typeface="Andale Mono"/>
                <a:ea typeface="Andale Mono"/>
                <a:cs typeface="Andale Mono"/>
                <a:sym typeface="Andale Mono"/>
              </a:defRPr>
            </a:pPr>
            <a:r>
              <a:t>else:</a:t>
            </a:r>
          </a:p>
          <a:p>
            <a:pPr algn="l">
              <a:defRPr sz="3000">
                <a:latin typeface="Andale Mono"/>
                <a:ea typeface="Andale Mono"/>
                <a:cs typeface="Andale Mono"/>
                <a:sym typeface="Andale Mono"/>
              </a:defRPr>
            </a:pPr>
            <a:r>
              <a:t>    print("No, that's not it.")</a:t>
            </a:r>
          </a:p>
          <a:p>
            <a:pPr algn="l">
              <a:defRPr sz="3400"/>
            </a:pPr>
          </a:p>
          <a:p>
            <a:pPr algn="l">
              <a:defRPr sz="3400"/>
            </a:pPr>
          </a:p>
          <a:p>
            <a:pPr algn="l">
              <a:defRPr sz="3400"/>
            </a:pPr>
            <a:r>
              <a:t>Choose Run &gt; Run Module. Save to Desktop as ‘guess.py’.</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Gam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Games!</a:t>
            </a:r>
          </a:p>
        </p:txBody>
      </p:sp>
      <p:sp>
        <p:nvSpPr>
          <p:cNvPr id="603" name="Open a new window (File &gt; New File) and type these lines:…"/>
          <p:cNvSpPr/>
          <p:nvPr/>
        </p:nvSpPr>
        <p:spPr>
          <a:xfrm>
            <a:off x="406400" y="2397221"/>
            <a:ext cx="12192000" cy="70332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defRPr sz="3400"/>
            </a:pPr>
            <a:r>
              <a:t>Open a new window (File &gt; New File) and type these lines:</a:t>
            </a:r>
          </a:p>
          <a:p>
            <a:pPr algn="l">
              <a:lnSpc>
                <a:spcPct val="90000"/>
              </a:lnSpc>
              <a:defRPr sz="3400">
                <a:latin typeface="Courier New"/>
                <a:ea typeface="Courier New"/>
                <a:cs typeface="Courier New"/>
                <a:sym typeface="Courier New"/>
              </a:defRPr>
            </a:pPr>
          </a:p>
          <a:p>
            <a:pPr algn="l">
              <a:lnSpc>
                <a:spcPct val="90000"/>
              </a:lnSpc>
              <a:defRPr sz="3400">
                <a:latin typeface="Courier New"/>
                <a:ea typeface="Courier New"/>
                <a:cs typeface="Courier New"/>
                <a:sym typeface="Courier New"/>
              </a:defRPr>
            </a:pPr>
          </a:p>
          <a:p>
            <a:pPr algn="l" defTabSz="457200">
              <a:lnSpc>
                <a:spcPct val="90000"/>
              </a:lnSpc>
              <a:defRPr sz="2900">
                <a:latin typeface="Andale Mono"/>
                <a:ea typeface="Andale Mono"/>
                <a:cs typeface="Andale Mono"/>
                <a:sym typeface="Andale Mono"/>
              </a:defRPr>
            </a:pPr>
            <a:r>
              <a:t>from random import randint</a:t>
            </a:r>
          </a:p>
          <a:p>
            <a:pPr algn="l" defTabSz="457200">
              <a:lnSpc>
                <a:spcPct val="90000"/>
              </a:lnSpc>
              <a:defRPr sz="2900">
                <a:latin typeface="Andale Mono"/>
                <a:ea typeface="Andale Mono"/>
                <a:cs typeface="Andale Mono"/>
                <a:sym typeface="Andale Mono"/>
              </a:defRPr>
            </a:pPr>
          </a:p>
          <a:p>
            <a:pPr algn="l" defTabSz="457200">
              <a:lnSpc>
                <a:spcPct val="90000"/>
              </a:lnSpc>
              <a:defRPr sz="2900">
                <a:latin typeface="Andale Mono"/>
                <a:ea typeface="Andale Mono"/>
                <a:cs typeface="Andale Mono"/>
                <a:sym typeface="Andale Mono"/>
              </a:defRPr>
            </a:pPr>
            <a:r>
              <a:t>secret_number = randint(1, 10)</a:t>
            </a:r>
          </a:p>
          <a:p>
            <a:pPr algn="l" defTabSz="457200">
              <a:lnSpc>
                <a:spcPct val="90000"/>
              </a:lnSpc>
              <a:defRPr sz="2900">
                <a:latin typeface="Andale Mono"/>
                <a:ea typeface="Andale Mono"/>
                <a:cs typeface="Andale Mono"/>
                <a:sym typeface="Andale Mono"/>
              </a:defRPr>
            </a:pPr>
          </a:p>
          <a:p>
            <a:pPr algn="l" defTabSz="457200">
              <a:lnSpc>
                <a:spcPct val="90000"/>
              </a:lnSpc>
              <a:defRPr sz="2900">
                <a:latin typeface="Andale Mono"/>
                <a:ea typeface="Andale Mono"/>
                <a:cs typeface="Andale Mono"/>
                <a:sym typeface="Andale Mono"/>
              </a:defRPr>
            </a:pPr>
            <a:r>
              <a:t>while True:</a:t>
            </a:r>
          </a:p>
          <a:p>
            <a:pPr algn="l" defTabSz="457200">
              <a:lnSpc>
                <a:spcPct val="90000"/>
              </a:lnSpc>
              <a:defRPr sz="2900">
                <a:latin typeface="Andale Mono"/>
                <a:ea typeface="Andale Mono"/>
                <a:cs typeface="Andale Mono"/>
                <a:sym typeface="Andale Mono"/>
              </a:defRPr>
            </a:pPr>
            <a:r>
              <a:t>    guess = input("What number am I thinking of? ")</a:t>
            </a:r>
          </a:p>
          <a:p>
            <a:pPr algn="l" defTabSz="457200">
              <a:lnSpc>
                <a:spcPct val="90000"/>
              </a:lnSpc>
              <a:defRPr sz="2900">
                <a:latin typeface="Andale Mono"/>
                <a:ea typeface="Andale Mono"/>
                <a:cs typeface="Andale Mono"/>
                <a:sym typeface="Andale Mono"/>
              </a:defRPr>
            </a:pPr>
          </a:p>
          <a:p>
            <a:pPr algn="l" defTabSz="457200">
              <a:lnSpc>
                <a:spcPct val="90000"/>
              </a:lnSpc>
              <a:defRPr sz="2900">
                <a:latin typeface="Andale Mono"/>
                <a:ea typeface="Andale Mono"/>
                <a:cs typeface="Andale Mono"/>
                <a:sym typeface="Andale Mono"/>
              </a:defRPr>
            </a:pPr>
            <a:r>
              <a:t>    if secret_number == guess:</a:t>
            </a:r>
          </a:p>
          <a:p>
            <a:pPr algn="l" defTabSz="457200">
              <a:lnSpc>
                <a:spcPct val="90000"/>
              </a:lnSpc>
              <a:defRPr sz="2900">
                <a:latin typeface="Andale Mono"/>
                <a:ea typeface="Andale Mono"/>
                <a:cs typeface="Andale Mono"/>
                <a:sym typeface="Andale Mono"/>
              </a:defRPr>
            </a:pPr>
            <a:r>
              <a:t>        print("Yay! You got it.")</a:t>
            </a:r>
          </a:p>
          <a:p>
            <a:pPr algn="l" defTabSz="457200">
              <a:lnSpc>
                <a:spcPct val="90000"/>
              </a:lnSpc>
              <a:defRPr sz="2900">
                <a:latin typeface="Andale Mono"/>
                <a:ea typeface="Andale Mono"/>
                <a:cs typeface="Andale Mono"/>
                <a:sym typeface="Andale Mono"/>
              </a:defRPr>
            </a:pPr>
            <a:r>
              <a:t>        break</a:t>
            </a:r>
          </a:p>
          <a:p>
            <a:pPr algn="l" defTabSz="457200">
              <a:lnSpc>
                <a:spcPct val="90000"/>
              </a:lnSpc>
              <a:defRPr sz="2900">
                <a:latin typeface="Andale Mono"/>
                <a:ea typeface="Andale Mono"/>
                <a:cs typeface="Andale Mono"/>
                <a:sym typeface="Andale Mono"/>
              </a:defRPr>
            </a:pPr>
            <a:r>
              <a:t>    else:</a:t>
            </a:r>
          </a:p>
          <a:p>
            <a:pPr algn="l" defTabSz="457200">
              <a:lnSpc>
                <a:spcPct val="90000"/>
              </a:lnSpc>
              <a:defRPr sz="2900">
                <a:latin typeface="Andale Mono"/>
                <a:ea typeface="Andale Mono"/>
                <a:cs typeface="Andale Mono"/>
                <a:sym typeface="Andale Mono"/>
              </a:defRPr>
            </a:pPr>
            <a:r>
              <a:t>        print("No, that's not it.")</a:t>
            </a:r>
          </a:p>
          <a:p>
            <a:pPr algn="l" defTabSz="457200">
              <a:lnSpc>
                <a:spcPct val="90000"/>
              </a:lnSpc>
              <a:defRPr sz="3000">
                <a:latin typeface="Andale Mono"/>
                <a:ea typeface="Andale Mono"/>
                <a:cs typeface="Andale Mono"/>
                <a:sym typeface="Andale Mono"/>
              </a:defRPr>
            </a:pPr>
          </a:p>
          <a:p>
            <a:pPr algn="l">
              <a:lnSpc>
                <a:spcPct val="90000"/>
              </a:lnSpc>
              <a:defRPr sz="3400"/>
            </a:pPr>
          </a:p>
          <a:p>
            <a:pPr algn="l">
              <a:lnSpc>
                <a:spcPct val="90000"/>
              </a:lnSpc>
              <a:defRPr sz="3400"/>
            </a:pPr>
            <a:r>
              <a:t>Choose Run &gt; Run Module.  Save to Desktop as ‘guess2.py’.</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Gam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Games!</a:t>
            </a:r>
          </a:p>
        </p:txBody>
      </p:sp>
      <p:sp>
        <p:nvSpPr>
          <p:cNvPr id="608" name="Open a new window (File &gt; New File) and type these lines:…"/>
          <p:cNvSpPr/>
          <p:nvPr/>
        </p:nvSpPr>
        <p:spPr>
          <a:xfrm>
            <a:off x="406400" y="2329795"/>
            <a:ext cx="12192000" cy="716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z="3400"/>
            </a:pPr>
            <a:r>
              <a:t>Open a new window (File &gt; New File) and type these lines:</a:t>
            </a:r>
          </a:p>
          <a:p>
            <a:pPr algn="l">
              <a:defRPr sz="3400"/>
            </a:pPr>
          </a:p>
          <a:p>
            <a:pPr algn="l" defTabSz="457200">
              <a:defRPr sz="2700">
                <a:latin typeface="Andale Mono"/>
                <a:ea typeface="Andale Mono"/>
                <a:cs typeface="Andale Mono"/>
                <a:sym typeface="Andale Mono"/>
              </a:defRPr>
            </a:pPr>
            <a:r>
              <a:t>from random import randint</a:t>
            </a:r>
          </a:p>
          <a:p>
            <a:pPr algn="l" defTabSz="457200">
              <a:defRPr sz="2700">
                <a:latin typeface="Andale Mono"/>
                <a:ea typeface="Andale Mono"/>
                <a:cs typeface="Andale Mono"/>
                <a:sym typeface="Andale Mono"/>
              </a:defRPr>
            </a:pPr>
          </a:p>
          <a:p>
            <a:pPr algn="l" defTabSz="457200">
              <a:defRPr sz="2700">
                <a:latin typeface="Andale Mono"/>
                <a:ea typeface="Andale Mono"/>
                <a:cs typeface="Andale Mono"/>
                <a:sym typeface="Andale Mono"/>
              </a:defRPr>
            </a:pPr>
            <a:r>
              <a:t>secret_number = randint(1, 10)</a:t>
            </a:r>
          </a:p>
          <a:p>
            <a:pPr algn="l" defTabSz="457200">
              <a:defRPr sz="2700">
                <a:latin typeface="Andale Mono"/>
                <a:ea typeface="Andale Mono"/>
                <a:cs typeface="Andale Mono"/>
                <a:sym typeface="Andale Mono"/>
              </a:defRPr>
            </a:pPr>
          </a:p>
          <a:p>
            <a:pPr algn="l" defTabSz="457200">
              <a:defRPr sz="2700">
                <a:latin typeface="Andale Mono"/>
                <a:ea typeface="Andale Mono"/>
                <a:cs typeface="Andale Mono"/>
                <a:sym typeface="Andale Mono"/>
              </a:defRPr>
            </a:pPr>
            <a:r>
              <a:t>while True:</a:t>
            </a:r>
          </a:p>
          <a:p>
            <a:pPr algn="l" defTabSz="457200">
              <a:defRPr sz="2700">
                <a:latin typeface="Andale Mono"/>
                <a:ea typeface="Andale Mono"/>
                <a:cs typeface="Andale Mono"/>
                <a:sym typeface="Andale Mono"/>
              </a:defRPr>
            </a:pPr>
            <a:r>
              <a:t>    guess = input("What number am I thinking of? ")</a:t>
            </a:r>
          </a:p>
          <a:p>
            <a:pPr algn="l" defTabSz="457200">
              <a:defRPr sz="2700">
                <a:latin typeface="Andale Mono"/>
                <a:ea typeface="Andale Mono"/>
                <a:cs typeface="Andale Mono"/>
                <a:sym typeface="Andale Mono"/>
              </a:defRPr>
            </a:pPr>
          </a:p>
          <a:p>
            <a:pPr algn="l" defTabSz="457200">
              <a:defRPr sz="2700">
                <a:latin typeface="Andale Mono"/>
                <a:ea typeface="Andale Mono"/>
                <a:cs typeface="Andale Mono"/>
                <a:sym typeface="Andale Mono"/>
              </a:defRPr>
            </a:pPr>
            <a:r>
              <a:t>    if secret_number == guess:</a:t>
            </a:r>
          </a:p>
          <a:p>
            <a:pPr algn="l" defTabSz="457200">
              <a:defRPr sz="2700">
                <a:latin typeface="Andale Mono"/>
                <a:ea typeface="Andale Mono"/>
                <a:cs typeface="Andale Mono"/>
                <a:sym typeface="Andale Mono"/>
              </a:defRPr>
            </a:pPr>
            <a:r>
              <a:t>        print("Yay! You got it.")</a:t>
            </a:r>
          </a:p>
          <a:p>
            <a:pPr algn="l" defTabSz="457200">
              <a:defRPr sz="2700">
                <a:latin typeface="Andale Mono"/>
                <a:ea typeface="Andale Mono"/>
                <a:cs typeface="Andale Mono"/>
                <a:sym typeface="Andale Mono"/>
              </a:defRPr>
            </a:pPr>
            <a:r>
              <a:t>        break</a:t>
            </a:r>
          </a:p>
          <a:p>
            <a:pPr algn="l" defTabSz="457200">
              <a:defRPr sz="2700">
                <a:latin typeface="Andale Mono"/>
                <a:ea typeface="Andale Mono"/>
                <a:cs typeface="Andale Mono"/>
                <a:sym typeface="Andale Mono"/>
              </a:defRPr>
            </a:pPr>
            <a:r>
              <a:t>    elif secret_number &gt; guess:</a:t>
            </a:r>
          </a:p>
          <a:p>
            <a:pPr algn="l" defTabSz="457200">
              <a:defRPr sz="2700">
                <a:latin typeface="Andale Mono"/>
                <a:ea typeface="Andale Mono"/>
                <a:cs typeface="Andale Mono"/>
                <a:sym typeface="Andale Mono"/>
              </a:defRPr>
            </a:pPr>
            <a:r>
              <a:t>        print("No, that's too low.")</a:t>
            </a:r>
          </a:p>
          <a:p>
            <a:pPr algn="l" defTabSz="457200">
              <a:defRPr sz="2700">
                <a:latin typeface="Andale Mono"/>
                <a:ea typeface="Andale Mono"/>
                <a:cs typeface="Andale Mono"/>
                <a:sym typeface="Andale Mono"/>
              </a:defRPr>
            </a:pPr>
            <a:r>
              <a:t>    else:</a:t>
            </a:r>
          </a:p>
          <a:p>
            <a:pPr algn="l" defTabSz="457200">
              <a:defRPr sz="2700">
                <a:latin typeface="Andale Mono"/>
                <a:ea typeface="Andale Mono"/>
                <a:cs typeface="Andale Mono"/>
                <a:sym typeface="Andale Mono"/>
              </a:defRPr>
            </a:pPr>
            <a:r>
              <a:t>        print("No, that's too high.")</a:t>
            </a:r>
          </a:p>
          <a:p>
            <a:pPr algn="l">
              <a:defRPr sz="2400">
                <a:latin typeface="Courier New"/>
                <a:ea typeface="Courier New"/>
                <a:cs typeface="Courier New"/>
                <a:sym typeface="Courier New"/>
              </a:defRPr>
            </a:pPr>
          </a:p>
          <a:p>
            <a:pPr algn="l">
              <a:lnSpc>
                <a:spcPct val="90000"/>
              </a:lnSpc>
              <a:defRPr sz="3400"/>
            </a:pPr>
            <a:r>
              <a:t>Choose Run &gt; Run Module.  Save to Desktop as ‘guess3.py’.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calcltr.png" descr="calcltr.png"/>
          <p:cNvPicPr>
            <a:picLocks noChangeAspect="1"/>
          </p:cNvPicPr>
          <p:nvPr/>
        </p:nvPicPr>
        <p:blipFill>
          <a:blip r:embed="rId3">
            <a:extLst/>
          </a:blip>
          <a:stretch>
            <a:fillRect/>
          </a:stretch>
        </p:blipFill>
        <p:spPr>
          <a:xfrm>
            <a:off x="8636000" y="3708400"/>
            <a:ext cx="4953000" cy="3810000"/>
          </a:xfrm>
          <a:prstGeom prst="rect">
            <a:avLst/>
          </a:prstGeom>
          <a:ln w="12700">
            <a:miter lim="400000"/>
          </a:ln>
        </p:spPr>
      </p:pic>
      <p:sp>
        <p:nvSpPr>
          <p:cNvPr id="188" name="Math"/>
          <p:cNvSpPr/>
          <p:nvPr>
            <p:ph type="title"/>
          </p:nvPr>
        </p:nvSpPr>
        <p:spPr>
          <a:prstGeom prst="rect">
            <a:avLst/>
          </a:prstGeom>
        </p:spPr>
        <p:txBody>
          <a:bodyPr/>
          <a:lstStyle/>
          <a:p>
            <a:pPr/>
            <a:r>
              <a:t>Math</a:t>
            </a:r>
          </a:p>
        </p:txBody>
      </p:sp>
      <p:sp>
        <p:nvSpPr>
          <p:cNvPr id="189" name="Try doing some math at the prompt:…"/>
          <p:cNvSpPr/>
          <p:nvPr>
            <p:ph type="body" idx="4294967295"/>
          </p:nvPr>
        </p:nvSpPr>
        <p:spPr>
          <a:xfrm>
            <a:off x="1854200" y="2641600"/>
            <a:ext cx="8928100" cy="6400800"/>
          </a:xfrm>
          <a:prstGeom prst="rect">
            <a:avLst/>
          </a:prstGeom>
        </p:spPr>
        <p:txBody>
          <a:bodyPr lIns="0" tIns="0" rIns="0" bIns="0" anchor="t"/>
          <a:lstStyle/>
          <a:p>
            <a:pPr marL="0" indent="0">
              <a:spcBef>
                <a:spcPts val="3000"/>
              </a:spcBef>
              <a:buClrTx/>
              <a:buSzTx/>
              <a:buNone/>
              <a:defRPr>
                <a:solidFill>
                  <a:srgbClr val="000000"/>
                </a:solidFill>
                <a:latin typeface="+mj-lt"/>
                <a:ea typeface="+mj-ea"/>
                <a:cs typeface="+mj-cs"/>
                <a:sym typeface="Gill Sans"/>
              </a:defRPr>
            </a:pPr>
            <a:r>
              <a:t>Try doing some math at the prompt:</a:t>
            </a: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1 + 2</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12 - 3</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9 + 5 - 15</a:t>
            </a:r>
          </a:p>
          <a:p>
            <a:pPr marL="0" indent="0">
              <a:spcBef>
                <a:spcPts val="3500"/>
              </a:spcBef>
              <a:buClrTx/>
              <a:buSzTx/>
              <a:buNone/>
              <a:defRPr>
                <a:solidFill>
                  <a:srgbClr val="000000"/>
                </a:solidFill>
                <a:latin typeface="+mj-lt"/>
                <a:ea typeface="+mj-ea"/>
                <a:cs typeface="+mj-cs"/>
                <a:sym typeface="Gill Sans"/>
              </a:defRPr>
            </a:pPr>
            <a:r>
              <a:t>Operators:</a:t>
            </a:r>
          </a:p>
          <a:p>
            <a:pPr marL="0" indent="0">
              <a:spcBef>
                <a:spcPts val="1000"/>
              </a:spcBef>
              <a:buClrTx/>
              <a:buSzTx/>
              <a:buNone/>
              <a:defRPr>
                <a:solidFill>
                  <a:srgbClr val="000000"/>
                </a:solidFill>
                <a:latin typeface="+mj-lt"/>
                <a:ea typeface="+mj-ea"/>
                <a:cs typeface="+mj-cs"/>
                <a:sym typeface="Gill Sans"/>
              </a:defRPr>
            </a:pPr>
            <a:r>
              <a:t>add:           +</a:t>
            </a:r>
          </a:p>
          <a:p>
            <a:pPr marL="0" indent="0">
              <a:spcBef>
                <a:spcPts val="1000"/>
              </a:spcBef>
              <a:buClrTx/>
              <a:buSzTx/>
              <a:buNone/>
              <a:defRPr>
                <a:solidFill>
                  <a:srgbClr val="000000"/>
                </a:solidFill>
                <a:latin typeface="+mj-lt"/>
                <a:ea typeface="+mj-ea"/>
                <a:cs typeface="+mj-cs"/>
                <a:sym typeface="Gill Sans"/>
              </a:defRPr>
            </a:pPr>
            <a:r>
              <a:t>subtract:     -</a:t>
            </a:r>
          </a:p>
          <a:p>
            <a:pPr marL="0" indent="0">
              <a:spcBef>
                <a:spcPts val="1000"/>
              </a:spcBef>
              <a:buClrTx/>
              <a:buSzTx/>
              <a:buNone/>
              <a:defRPr>
                <a:solidFill>
                  <a:srgbClr val="000000"/>
                </a:solidFill>
                <a:latin typeface="+mj-lt"/>
                <a:ea typeface="+mj-ea"/>
                <a:cs typeface="+mj-cs"/>
                <a:sym typeface="Gill Sans"/>
              </a:defRPr>
            </a:pP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2" name="Minecraft!"/>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Minecraft!</a:t>
            </a:r>
          </a:p>
        </p:txBody>
      </p:sp>
      <p:pic>
        <p:nvPicPr>
          <p:cNvPr id="613" name="mcpi-idle.png" descr="mcpi-idle.png"/>
          <p:cNvPicPr>
            <a:picLocks noChangeAspect="1"/>
          </p:cNvPicPr>
          <p:nvPr/>
        </p:nvPicPr>
        <p:blipFill>
          <a:blip r:embed="rId3">
            <a:extLst/>
          </a:blip>
          <a:stretch>
            <a:fillRect/>
          </a:stretch>
        </p:blipFill>
        <p:spPr>
          <a:xfrm>
            <a:off x="133350" y="2972461"/>
            <a:ext cx="12700000" cy="5867401"/>
          </a:xfrm>
          <a:prstGeom prst="rect">
            <a:avLst/>
          </a:prstGeom>
          <a:ln w="12700">
            <a:miter lim="400000"/>
          </a:ln>
        </p:spPr>
      </p:pic>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7" name="Minecraft!"/>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Minecraft!</a:t>
            </a:r>
          </a:p>
        </p:txBody>
      </p:sp>
      <p:sp>
        <p:nvSpPr>
          <p:cNvPr id="618" name="&gt;&gt;&gt; from mcpi import minecraft…"/>
          <p:cNvSpPr/>
          <p:nvPr/>
        </p:nvSpPr>
        <p:spPr>
          <a:xfrm>
            <a:off x="244971" y="2740659"/>
            <a:ext cx="10470158" cy="6299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150000"/>
              </a:lnSpc>
              <a:defRPr sz="2800">
                <a:latin typeface="Andale Mono"/>
                <a:ea typeface="Andale Mono"/>
                <a:cs typeface="Andale Mono"/>
                <a:sym typeface="Andale Mono"/>
              </a:defRPr>
            </a:pPr>
            <a:r>
              <a:rPr>
                <a:solidFill>
                  <a:srgbClr val="E63B7A"/>
                </a:solidFill>
              </a:rPr>
              <a:t>&gt;&gt;&gt;</a:t>
            </a:r>
            <a:r>
              <a:t> from mcpi import minecraft</a:t>
            </a:r>
          </a:p>
          <a:p>
            <a:pPr algn="l">
              <a:lnSpc>
                <a:spcPct val="150000"/>
              </a:lnSpc>
              <a:defRPr sz="2800">
                <a:latin typeface="Andale Mono"/>
                <a:ea typeface="Andale Mono"/>
                <a:cs typeface="Andale Mono"/>
                <a:sym typeface="Andale Mono"/>
              </a:defRPr>
            </a:pPr>
            <a:r>
              <a:rPr>
                <a:solidFill>
                  <a:srgbClr val="E63B7A"/>
                </a:solidFill>
              </a:rPr>
              <a:t>&gt;&gt;&gt;</a:t>
            </a:r>
            <a:r>
              <a:t> mc = minecraft.Minecraft.create()</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mc.postToChat("Hello world")</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pos = mc.player.getPos()</a:t>
            </a:r>
          </a:p>
          <a:p>
            <a:pPr algn="l">
              <a:lnSpc>
                <a:spcPct val="150000"/>
              </a:lnSpc>
              <a:defRPr sz="2800">
                <a:latin typeface="Andale Mono"/>
                <a:ea typeface="Andale Mono"/>
                <a:cs typeface="Andale Mono"/>
                <a:sym typeface="Andale Mono"/>
              </a:defRPr>
            </a:pPr>
            <a:r>
              <a:rPr>
                <a:solidFill>
                  <a:srgbClr val="E63B7A"/>
                </a:solidFill>
              </a:rPr>
              <a:t>&gt;&gt;&gt;</a:t>
            </a:r>
            <a:r>
              <a:t> print pos.x, pos.y, pos.z</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mc.player.setPos(pos.x, pos.y+100, pos.z)</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mc.setBlock(pos.x+1, pos.y, pos.z, </a:t>
            </a:r>
            <a:r>
              <a:t>1</a:t>
            </a:r>
            <a:r>
              <a:t>)</a:t>
            </a:r>
          </a:p>
        </p:txBody>
      </p:sp>
      <p:sp>
        <p:nvSpPr>
          <p:cNvPr id="619" name="(Air:  0, Grass: 2, Dirt:  3)"/>
          <p:cNvSpPr/>
          <p:nvPr/>
        </p:nvSpPr>
        <p:spPr>
          <a:xfrm>
            <a:off x="9466406" y="9129337"/>
            <a:ext cx="3384502"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2800"/>
            </a:lvl1pPr>
          </a:lstStyle>
          <a:p>
            <a:pPr/>
            <a:r>
              <a:t>(Air:  0, Grass: 2, Dirt:  3)</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3" name="Minecraft!"/>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Minecraft!</a:t>
            </a:r>
          </a:p>
        </p:txBody>
      </p:sp>
      <p:sp>
        <p:nvSpPr>
          <p:cNvPr id="624" name="&gt;&gt;&gt; from mcpi import block…"/>
          <p:cNvSpPr/>
          <p:nvPr/>
        </p:nvSpPr>
        <p:spPr>
          <a:xfrm>
            <a:off x="252214" y="2711450"/>
            <a:ext cx="12462273" cy="6299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150000"/>
              </a:lnSpc>
              <a:defRPr sz="2800">
                <a:latin typeface="Andale Mono"/>
                <a:ea typeface="Andale Mono"/>
                <a:cs typeface="Andale Mono"/>
                <a:sym typeface="Andale Mono"/>
              </a:defRPr>
            </a:pPr>
            <a:r>
              <a:rPr>
                <a:solidFill>
                  <a:srgbClr val="E63B7A"/>
                </a:solidFill>
              </a:rPr>
              <a:t>&gt;&gt;&gt;</a:t>
            </a:r>
            <a:r>
              <a:t> from mcpi import block</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dirt = block.DIRT.id</a:t>
            </a:r>
          </a:p>
          <a:p>
            <a:pPr algn="l">
              <a:lnSpc>
                <a:spcPct val="150000"/>
              </a:lnSpc>
              <a:defRPr sz="2800">
                <a:latin typeface="Andale Mono"/>
                <a:ea typeface="Andale Mono"/>
                <a:cs typeface="Andale Mono"/>
                <a:sym typeface="Andale Mono"/>
              </a:defRPr>
            </a:pPr>
            <a:r>
              <a:rPr>
                <a:solidFill>
                  <a:srgbClr val="E63B7A"/>
                </a:solidFill>
              </a:rPr>
              <a:t>&gt;&gt;&gt;</a:t>
            </a:r>
            <a:r>
              <a:t> mc.setBlock(x, y, z, dirt)</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stone = block.STONE.id</a:t>
            </a:r>
          </a:p>
          <a:p>
            <a:pPr algn="l">
              <a:lnSpc>
                <a:spcPct val="150000"/>
              </a:lnSpc>
              <a:defRPr sz="2800">
                <a:latin typeface="Andale Mono"/>
                <a:ea typeface="Andale Mono"/>
                <a:cs typeface="Andale Mono"/>
                <a:sym typeface="Andale Mono"/>
              </a:defRPr>
            </a:pPr>
            <a:r>
              <a:rPr>
                <a:solidFill>
                  <a:srgbClr val="E63B7A"/>
                </a:solidFill>
              </a:rPr>
              <a:t>&gt;&gt;&gt;</a:t>
            </a:r>
            <a:r>
              <a:t> mc.setBlocks(x+1, y+1, z+1, x+11, y+11, z+11, stone)</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tnt = 46</a:t>
            </a:r>
          </a:p>
          <a:p>
            <a:pPr algn="l">
              <a:lnSpc>
                <a:spcPct val="150000"/>
              </a:lnSpc>
              <a:defRPr sz="2800">
                <a:latin typeface="Andale Mono"/>
                <a:ea typeface="Andale Mono"/>
                <a:cs typeface="Andale Mono"/>
                <a:sym typeface="Andale Mono"/>
              </a:defRPr>
            </a:pPr>
            <a:r>
              <a:rPr>
                <a:solidFill>
                  <a:srgbClr val="E63B7A"/>
                </a:solidFill>
              </a:rPr>
              <a:t>&gt;&gt;&gt;</a:t>
            </a:r>
            <a:r>
              <a:t> mc.setBlocks(x+1, y+1, z+1, x+11, y+11, z+11, tnt) </a:t>
            </a:r>
          </a:p>
          <a:p>
            <a:pPr algn="l">
              <a:lnSpc>
                <a:spcPct val="150000"/>
              </a:lnSpc>
              <a:defRPr sz="2800">
                <a:latin typeface="Andale Mono"/>
                <a:ea typeface="Andale Mono"/>
                <a:cs typeface="Andale Mono"/>
                <a:sym typeface="Andale Mono"/>
              </a:defRPr>
            </a:pPr>
            <a:r>
              <a:rPr>
                <a:solidFill>
                  <a:srgbClr val="E63B7A"/>
                </a:solidFill>
              </a:rPr>
              <a:t>&gt;&gt;&gt;</a:t>
            </a:r>
            <a:r>
              <a:t> mc.setBlocks(x+1, y+1, z+1, x+11, y+11, z+11, tnt, </a:t>
            </a:r>
            <a:r>
              <a:t>1</a:t>
            </a:r>
            <a:r>
              <a:t>)</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Congratulations!"/>
          <p:cNvSpPr/>
          <p:nvPr>
            <p:ph type="title"/>
          </p:nvPr>
        </p:nvSpPr>
        <p:spPr>
          <a:xfrm>
            <a:off x="215900" y="3086100"/>
            <a:ext cx="12560300" cy="1905000"/>
          </a:xfrm>
          <a:prstGeom prst="rect">
            <a:avLst/>
          </a:prstGeom>
        </p:spPr>
        <p:txBody>
          <a:bodyPr/>
          <a:lstStyle/>
          <a:p>
            <a:pPr/>
            <a:r>
              <a:t>Congratulations!</a:t>
            </a:r>
          </a:p>
        </p:txBody>
      </p:sp>
      <p:sp>
        <p:nvSpPr>
          <p:cNvPr id="629" name="You’re now a Pythonista!"/>
          <p:cNvSpPr/>
          <p:nvPr/>
        </p:nvSpPr>
        <p:spPr>
          <a:xfrm>
            <a:off x="215900" y="47498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You’re now a Pythonista!</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3" name="What can YOU do with Python?…"/>
          <p:cNvSpPr/>
          <p:nvPr>
            <p:ph type="body" idx="1"/>
          </p:nvPr>
        </p:nvSpPr>
        <p:spPr>
          <a:xfrm>
            <a:off x="800100" y="1765300"/>
            <a:ext cx="10033000" cy="6223000"/>
          </a:xfrm>
          <a:prstGeom prst="rect">
            <a:avLst/>
          </a:prstGeom>
        </p:spPr>
        <p:txBody>
          <a:bodyPr lIns="0" tIns="0" rIns="0" bIns="0" anchor="t"/>
          <a:lstStyle/>
          <a:p>
            <a:pPr marL="0" indent="0">
              <a:spcBef>
                <a:spcPts val="2000"/>
              </a:spcBef>
              <a:buSzTx/>
              <a:buFont typeface="Zapf Dingbats"/>
              <a:buNone/>
              <a:defRPr i="1">
                <a:solidFill>
                  <a:srgbClr val="000000"/>
                </a:solidFill>
                <a:latin typeface="+mj-lt"/>
                <a:ea typeface="+mj-ea"/>
                <a:cs typeface="+mj-cs"/>
                <a:sym typeface="Gill Sans"/>
              </a:defRPr>
            </a:pPr>
            <a:r>
              <a:t>What can YOU do with Python?</a:t>
            </a:r>
          </a:p>
          <a:p>
            <a:pPr marL="635000" indent="-635000">
              <a:spcBef>
                <a:spcPts val="2000"/>
              </a:spcBef>
              <a:buFont typeface="Zapf Dingbats"/>
              <a:defRPr>
                <a:solidFill>
                  <a:srgbClr val="000000"/>
                </a:solidFill>
                <a:latin typeface="+mj-lt"/>
                <a:ea typeface="+mj-ea"/>
                <a:cs typeface="+mj-cs"/>
                <a:sym typeface="Gill Sans"/>
              </a:defRPr>
            </a:pPr>
            <a:r>
              <a:t>Make more games</a:t>
            </a:r>
          </a:p>
          <a:p>
            <a:pPr marL="635000" indent="-635000">
              <a:spcBef>
                <a:spcPts val="2000"/>
              </a:spcBef>
              <a:buFont typeface="Zapf Dingbats"/>
              <a:defRPr>
                <a:solidFill>
                  <a:srgbClr val="000000"/>
                </a:solidFill>
                <a:latin typeface="+mj-lt"/>
                <a:ea typeface="+mj-ea"/>
                <a:cs typeface="+mj-cs"/>
                <a:sym typeface="Gill Sans"/>
              </a:defRPr>
            </a:pPr>
            <a:r>
              <a:t>Edit music and videos</a:t>
            </a:r>
          </a:p>
          <a:p>
            <a:pPr marL="635000" indent="-635000">
              <a:spcBef>
                <a:spcPts val="2000"/>
              </a:spcBef>
              <a:buFont typeface="Zapf Dingbats"/>
              <a:defRPr>
                <a:solidFill>
                  <a:srgbClr val="000000"/>
                </a:solidFill>
                <a:latin typeface="+mj-lt"/>
                <a:ea typeface="+mj-ea"/>
                <a:cs typeface="+mj-cs"/>
                <a:sym typeface="Gill Sans"/>
              </a:defRPr>
            </a:pPr>
            <a:r>
              <a:t>Build web sites</a:t>
            </a:r>
          </a:p>
          <a:p>
            <a:pPr marL="635000" indent="-635000">
              <a:spcBef>
                <a:spcPts val="2000"/>
              </a:spcBef>
              <a:buFont typeface="Zapf Dingbats"/>
              <a:defRPr>
                <a:solidFill>
                  <a:srgbClr val="000000"/>
                </a:solidFill>
                <a:latin typeface="+mj-lt"/>
                <a:ea typeface="+mj-ea"/>
                <a:cs typeface="+mj-cs"/>
                <a:sym typeface="Gill Sans"/>
              </a:defRPr>
            </a:pPr>
            <a:r>
              <a:t>“Scrape” (automatically read) web</a:t>
            </a:r>
          </a:p>
          <a:p>
            <a:pPr marL="635000" indent="-635000">
              <a:spcBef>
                <a:spcPts val="2000"/>
              </a:spcBef>
              <a:buFont typeface="Zapf Dingbats"/>
              <a:defRPr>
                <a:solidFill>
                  <a:srgbClr val="000000"/>
                </a:solidFill>
                <a:latin typeface="+mj-lt"/>
                <a:ea typeface="+mj-ea"/>
                <a:cs typeface="+mj-cs"/>
                <a:sym typeface="Gill Sans"/>
              </a:defRPr>
            </a:pPr>
            <a:r>
              <a:t>Crunch data</a:t>
            </a:r>
          </a:p>
          <a:p>
            <a:pPr marL="635000" indent="-635000">
              <a:spcBef>
                <a:spcPts val="2000"/>
              </a:spcBef>
              <a:buFont typeface="Zapf Dingbats"/>
              <a:defRPr>
                <a:solidFill>
                  <a:srgbClr val="000000"/>
                </a:solidFill>
                <a:latin typeface="+mj-lt"/>
                <a:ea typeface="+mj-ea"/>
                <a:cs typeface="+mj-cs"/>
                <a:sym typeface="Gill Sans"/>
              </a:defRPr>
            </a:pPr>
            <a:r>
              <a:t>What are some other ideas?</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7" name="Online learning"/>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Online learning</a:t>
            </a:r>
          </a:p>
        </p:txBody>
      </p:sp>
      <p:sp>
        <p:nvSpPr>
          <p:cNvPr id="638" name="python.org -&gt; Docs -&gt; Beginners’ Guide…"/>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rPr u="sng">
                <a:hlinkClick r:id="rId3" invalidUrl="" action="" tgtFrame="" tooltip="" history="1" highlightClick="0" endSnd="0"/>
              </a:rPr>
              <a:t>python.org</a:t>
            </a:r>
            <a:r>
              <a:t> -&gt; Docs -&gt; Beginners’ Guide</a:t>
            </a:r>
          </a:p>
          <a:p>
            <a:pPr marL="635000" indent="-635000">
              <a:spcBef>
                <a:spcPts val="2000"/>
              </a:spcBef>
              <a:buFont typeface="Zapf Dingbats"/>
              <a:defRPr>
                <a:solidFill>
                  <a:srgbClr val="000000"/>
                </a:solidFill>
                <a:latin typeface="+mj-lt"/>
                <a:ea typeface="+mj-ea"/>
                <a:cs typeface="+mj-cs"/>
                <a:sym typeface="Gill Sans"/>
              </a:defRPr>
            </a:pPr>
            <a:r>
              <a:t>learnpython.org</a:t>
            </a:r>
          </a:p>
          <a:p>
            <a:pPr marL="635000" indent="-635000">
              <a:spcBef>
                <a:spcPts val="2000"/>
              </a:spcBef>
              <a:buFont typeface="Zapf Dingbats"/>
              <a:defRPr>
                <a:solidFill>
                  <a:srgbClr val="000000"/>
                </a:solidFill>
                <a:latin typeface="+mj-lt"/>
                <a:ea typeface="+mj-ea"/>
                <a:cs typeface="+mj-cs"/>
                <a:sym typeface="Gill Sans"/>
              </a:defRPr>
            </a:pPr>
            <a:r>
              <a:rPr u="sng">
                <a:hlinkClick r:id="rId4" invalidUrl="" action="" tgtFrame="" tooltip="" history="1" highlightClick="0" endSnd="0"/>
              </a:rPr>
              <a:t>CodeAcademy.com</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2" name="Online coding"/>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Online coding</a:t>
            </a:r>
          </a:p>
        </p:txBody>
      </p:sp>
      <p:sp>
        <p:nvSpPr>
          <p:cNvPr id="643" name="PythonAnywhere.com…"/>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rPr u="sng">
                <a:hlinkClick r:id="rId3" invalidUrl="" action="" tgtFrame="" tooltip="" history="1" highlightClick="0" endSnd="0"/>
              </a:rPr>
              <a:t>PythonAnywhere.com</a:t>
            </a:r>
          </a:p>
          <a:p>
            <a:pPr marL="635000" indent="-635000">
              <a:spcBef>
                <a:spcPts val="2000"/>
              </a:spcBef>
              <a:buFont typeface="Zapf Dingbats"/>
              <a:defRPr>
                <a:solidFill>
                  <a:srgbClr val="000000"/>
                </a:solidFill>
                <a:latin typeface="+mj-lt"/>
                <a:ea typeface="+mj-ea"/>
                <a:cs typeface="+mj-cs"/>
                <a:sym typeface="Gill Sans"/>
              </a:defRPr>
            </a:pPr>
            <a:r>
              <a:t>AppMill</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Getting help"/>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Getting help</a:t>
            </a:r>
          </a:p>
        </p:txBody>
      </p:sp>
      <p:sp>
        <p:nvSpPr>
          <p:cNvPr id="648" name="python-learners’ mailing list…"/>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t>python-learners’ mailing list</a:t>
            </a:r>
          </a:p>
          <a:p>
            <a:pPr marL="635000" indent="-635000">
              <a:spcBef>
                <a:spcPts val="2000"/>
              </a:spcBef>
              <a:buFont typeface="Zapf Dingbats"/>
              <a:defRPr>
                <a:solidFill>
                  <a:srgbClr val="000000"/>
                </a:solidFill>
                <a:latin typeface="+mj-lt"/>
                <a:ea typeface="+mj-ea"/>
                <a:cs typeface="+mj-cs"/>
                <a:sym typeface="Gill Sans"/>
              </a:defRPr>
            </a:pPr>
          </a:p>
          <a:p>
            <a:pPr marL="635000" indent="-635000">
              <a:spcBef>
                <a:spcPts val="2000"/>
              </a:spcBef>
              <a:buFont typeface="Zapf Dingbats"/>
              <a:defRPr>
                <a:solidFill>
                  <a:srgbClr val="000000"/>
                </a:solidFill>
                <a:latin typeface="+mj-lt"/>
                <a:ea typeface="+mj-ea"/>
                <a:cs typeface="+mj-cs"/>
                <a:sym typeface="Gill Sans"/>
              </a:defRPr>
            </a:pPr>
            <a:r>
              <a:t>web search</a:t>
            </a:r>
          </a:p>
          <a:p>
            <a:pPr marL="635000" indent="-635000">
              <a:spcBef>
                <a:spcPts val="2000"/>
              </a:spcBef>
              <a:buFont typeface="Zapf Dingbats"/>
              <a:defRPr>
                <a:solidFill>
                  <a:srgbClr val="000000"/>
                </a:solidFill>
                <a:latin typeface="+mj-lt"/>
                <a:ea typeface="+mj-ea"/>
                <a:cs typeface="+mj-cs"/>
                <a:sym typeface="Gill Sans"/>
              </a:defRPr>
            </a:pPr>
            <a:r>
              <a:t>Stay in touch!</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 name="Portland &lt;3 you"/>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Portland &lt;3 you</a:t>
            </a:r>
          </a:p>
        </p:txBody>
      </p:sp>
      <p:sp>
        <p:nvSpPr>
          <p:cNvPr id="653" name="PyPDX…"/>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t>PyPDX</a:t>
            </a:r>
          </a:p>
          <a:p>
            <a:pPr marL="635000" indent="-635000">
              <a:spcBef>
                <a:spcPts val="2000"/>
              </a:spcBef>
              <a:buFont typeface="Zapf Dingbats"/>
              <a:defRPr>
                <a:solidFill>
                  <a:srgbClr val="000000"/>
                </a:solidFill>
                <a:latin typeface="+mj-lt"/>
                <a:ea typeface="+mj-ea"/>
                <a:cs typeface="+mj-cs"/>
                <a:sym typeface="Gill Sans"/>
              </a:defRPr>
            </a:pPr>
            <a:r>
              <a:t>PyLadies</a:t>
            </a:r>
          </a:p>
          <a:p>
            <a:pPr marL="635000" indent="-635000">
              <a:spcBef>
                <a:spcPts val="2000"/>
              </a:spcBef>
              <a:buFont typeface="Zapf Dingbats"/>
              <a:defRPr>
                <a:solidFill>
                  <a:srgbClr val="000000"/>
                </a:solidFill>
                <a:latin typeface="+mj-lt"/>
                <a:ea typeface="+mj-ea"/>
                <a:cs typeface="+mj-cs"/>
                <a:sym typeface="Gill Sans"/>
              </a:defRPr>
            </a:pPr>
            <a:r>
              <a:t>GirlDevelopIt</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Raspberry Pi"/>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Raspberry Pi</a:t>
            </a:r>
          </a:p>
        </p:txBody>
      </p:sp>
      <p:sp>
        <p:nvSpPr>
          <p:cNvPr id="658" name="http://www.raspberrypi.org/quick-start-guide"/>
          <p:cNvSpPr/>
          <p:nvPr/>
        </p:nvSpPr>
        <p:spPr>
          <a:xfrm>
            <a:off x="416983" y="4292600"/>
            <a:ext cx="8445501" cy="5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800"/>
            </a:lvl1pPr>
          </a:lstStyle>
          <a:p>
            <a:pPr/>
            <a:r>
              <a:t>http://www.raspberrypi.org/quick-start-guide</a:t>
            </a:r>
          </a:p>
        </p:txBody>
      </p:sp>
      <p:sp>
        <p:nvSpPr>
          <p:cNvPr id="659" name="Help setting up your new computer:"/>
          <p:cNvSpPr/>
          <p:nvPr/>
        </p:nvSpPr>
        <p:spPr>
          <a:xfrm>
            <a:off x="2279650" y="3407833"/>
            <a:ext cx="844550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lvl1pPr>
          </a:lstStyle>
          <a:p>
            <a:pPr/>
            <a:r>
              <a:t>Help setting up your new computer:</a:t>
            </a:r>
          </a:p>
        </p:txBody>
      </p:sp>
      <p:sp>
        <p:nvSpPr>
          <p:cNvPr id="660" name="https://www.raspberrypi.org/learning/getting-started-with-minecraft-pi/worksheet/"/>
          <p:cNvSpPr/>
          <p:nvPr/>
        </p:nvSpPr>
        <p:spPr>
          <a:xfrm>
            <a:off x="416983" y="6718300"/>
            <a:ext cx="12170834" cy="5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800"/>
            </a:lvl1pPr>
          </a:lstStyle>
          <a:p>
            <a:pPr/>
            <a:r>
              <a:t>https://www.raspberrypi.org/learning/getting-started-with-minecraft-pi/worksheet/</a:t>
            </a:r>
          </a:p>
        </p:txBody>
      </p:sp>
      <p:sp>
        <p:nvSpPr>
          <p:cNvPr id="661" name="Minecraft on your new Raspberry Pi:"/>
          <p:cNvSpPr/>
          <p:nvPr/>
        </p:nvSpPr>
        <p:spPr>
          <a:xfrm>
            <a:off x="2279650" y="5863166"/>
            <a:ext cx="844550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lvl1pPr>
          </a:lstStyle>
          <a:p>
            <a:pPr/>
            <a:r>
              <a:t>Minecraft on your new Raspberry Pi:</a:t>
            </a:r>
          </a:p>
        </p:txBody>
      </p:sp>
      <p:sp>
        <p:nvSpPr>
          <p:cNvPr id="662" name="http://www.stuffaboutcode.com/p/minecraft-api-reference.html"/>
          <p:cNvSpPr/>
          <p:nvPr/>
        </p:nvSpPr>
        <p:spPr>
          <a:xfrm>
            <a:off x="416982" y="7535333"/>
            <a:ext cx="12170835"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800"/>
            </a:lvl1pPr>
          </a:lstStyle>
          <a:p>
            <a:pPr/>
            <a:r>
              <a:t>http://www.stuffaboutcode.com/p/minecraft-api-reference.html</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