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5" r:id="rId6"/>
    <p:sldId id="320" r:id="rId7"/>
    <p:sldId id="313" r:id="rId8"/>
    <p:sldId id="317" r:id="rId9"/>
    <p:sldId id="311" r:id="rId10"/>
    <p:sldId id="318"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41" d="100"/>
          <a:sy n="41" d="100"/>
        </p:scale>
        <p:origin x="1628" y="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639098"/>
            <a:ext cx="4957176" cy="2652760"/>
          </a:xfrm>
        </p:spPr>
        <p:txBody>
          <a:bodyPr>
            <a:normAutofit/>
          </a:bodyPr>
          <a:lstStyle/>
          <a:p>
            <a:r>
              <a:rPr lang="en-US" dirty="0"/>
              <a:t>Birth Rate Decline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2202354"/>
          </a:xfrm>
        </p:spPr>
        <p:txBody>
          <a:bodyPr>
            <a:normAutofit lnSpcReduction="10000"/>
          </a:bodyPr>
          <a:lstStyle/>
          <a:p>
            <a:r>
              <a:rPr lang="en-US" dirty="0"/>
              <a:t>Sy Tran</a:t>
            </a:r>
          </a:p>
          <a:p>
            <a:r>
              <a:rPr lang="en-US" dirty="0"/>
              <a:t>Billye Merritts</a:t>
            </a:r>
          </a:p>
          <a:p>
            <a:r>
              <a:rPr lang="en-US" dirty="0"/>
              <a:t>Catherine Hwang</a:t>
            </a:r>
          </a:p>
          <a:p>
            <a:r>
              <a:rPr lang="en-US" dirty="0"/>
              <a:t>Tristan Nguyen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5300419"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EE803E-F1FB-43E7-A182-7BAB4512C5DF}"/>
              </a:ext>
            </a:extLst>
          </p:cNvPr>
          <p:cNvPicPr>
            <a:picLocks noChangeAspect="1"/>
          </p:cNvPicPr>
          <p:nvPr/>
        </p:nvPicPr>
        <p:blipFill>
          <a:blip r:embed="rId4"/>
          <a:stretch>
            <a:fillRect/>
          </a:stretch>
        </p:blipFill>
        <p:spPr>
          <a:xfrm>
            <a:off x="0" y="-1"/>
            <a:ext cx="5300420" cy="6857989"/>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6790-E559-43FC-808C-3C49F93F104D}"/>
              </a:ext>
            </a:extLst>
          </p:cNvPr>
          <p:cNvSpPr>
            <a:spLocks noGrp="1"/>
          </p:cNvSpPr>
          <p:nvPr>
            <p:ph type="title"/>
          </p:nvPr>
        </p:nvSpPr>
        <p:spPr/>
        <p:txBody>
          <a:bodyPr/>
          <a:lstStyle/>
          <a:p>
            <a:r>
              <a:rPr lang="en-US" dirty="0"/>
              <a:t>Introduction</a:t>
            </a:r>
          </a:p>
        </p:txBody>
      </p:sp>
      <p:pic>
        <p:nvPicPr>
          <p:cNvPr id="5" name="Content Placeholder 4" descr="Businessperson on a computer">
            <a:extLst>
              <a:ext uri="{FF2B5EF4-FFF2-40B4-BE49-F238E27FC236}">
                <a16:creationId xmlns:a16="http://schemas.microsoft.com/office/drawing/2014/main" id="{7E982010-DDFA-417B-9466-EDF9DBA858C9}"/>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1997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Content Placeholder 7" descr="Chart, line chart&#10;&#10;Description automatically generated">
            <a:extLst>
              <a:ext uri="{FF2B5EF4-FFF2-40B4-BE49-F238E27FC236}">
                <a16:creationId xmlns:a16="http://schemas.microsoft.com/office/drawing/2014/main" id="{30CC4098-6E7D-41DA-98D0-13E81E94BE70}"/>
              </a:ext>
            </a:extLst>
          </p:cNvPr>
          <p:cNvPicPr>
            <a:picLocks noGrp="1" noChangeAspect="1"/>
          </p:cNvPicPr>
          <p:nvPr>
            <p:ph idx="1"/>
          </p:nvPr>
        </p:nvPicPr>
        <p:blipFill>
          <a:blip r:embed="rId2"/>
          <a:stretch>
            <a:fillRect/>
          </a:stretch>
        </p:blipFill>
        <p:spPr>
          <a:xfrm>
            <a:off x="1080525" y="640080"/>
            <a:ext cx="5382615" cy="5577840"/>
          </a:xfrm>
          <a:prstGeom prst="rect">
            <a:avLst/>
          </a:prstGeom>
        </p:spPr>
      </p:pic>
      <p:sp>
        <p:nvSpPr>
          <p:cNvPr id="71" name="Rectangle 7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3D3F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sz="4400"/>
              <a:t>Fertility</a:t>
            </a:r>
          </a:p>
        </p:txBody>
      </p:sp>
      <p:cxnSp>
        <p:nvCxnSpPr>
          <p:cNvPr id="73" name="Straight Connector 7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10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345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3F71B2-6385-4BCC-9B1A-926C60B4D3F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Adjusted Gross</a:t>
            </a: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4BFECAE-B5F3-47C1-BEDA-205572D5E5D4}"/>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Lower birth rates and falling working-age populations also mean that there are fewer consumers. This reduces the opportunities to generate growth on the domestic market, leaving those countries with low birth rates more exposed to external shocks</a:t>
            </a:r>
            <a:endParaRPr lang="en-US"/>
          </a:p>
        </p:txBody>
      </p:sp>
      <p:pic>
        <p:nvPicPr>
          <p:cNvPr id="25" name="Content Placeholder 24" descr="Chart, line chart&#10;&#10;Description automatically generated">
            <a:extLst>
              <a:ext uri="{FF2B5EF4-FFF2-40B4-BE49-F238E27FC236}">
                <a16:creationId xmlns:a16="http://schemas.microsoft.com/office/drawing/2014/main" id="{C14778B8-6E67-4556-8A17-F4C535C06E8D}"/>
              </a:ext>
            </a:extLst>
          </p:cNvPr>
          <p:cNvPicPr>
            <a:picLocks noGrp="1" noChangeAspect="1"/>
          </p:cNvPicPr>
          <p:nvPr>
            <p:ph idx="1"/>
          </p:nvPr>
        </p:nvPicPr>
        <p:blipFill>
          <a:blip r:embed="rId2"/>
          <a:stretch>
            <a:fillRect/>
          </a:stretch>
        </p:blipFill>
        <p:spPr>
          <a:xfrm>
            <a:off x="5359111" y="640080"/>
            <a:ext cx="5563894" cy="5577840"/>
          </a:xfrm>
          <a:prstGeom prst="rect">
            <a:avLst/>
          </a:prstGeom>
        </p:spPr>
      </p:pic>
    </p:spTree>
    <p:extLst>
      <p:ext uri="{BB962C8B-B14F-4D97-AF65-F5344CB8AC3E}">
        <p14:creationId xmlns:p14="http://schemas.microsoft.com/office/powerpoint/2010/main" val="359780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Education</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92A4C7F-AEEA-46AC-BC4E-21B1E09F719F}"/>
              </a:ext>
            </a:extLst>
          </p:cNvPr>
          <p:cNvSpPr>
            <a:spLocks noGrp="1"/>
          </p:cNvSpPr>
          <p:nvPr>
            <p:ph type="body" sz="half" idx="2"/>
          </p:nvPr>
        </p:nvSpPr>
        <p:spPr>
          <a:xfrm>
            <a:off x="571752" y="2799654"/>
            <a:ext cx="3005462" cy="3440280"/>
          </a:xfrm>
        </p:spPr>
        <p:txBody>
          <a:bodyPr vert="horz" lIns="0" tIns="45720" rIns="0" bIns="45720" rtlCol="0">
            <a:normAutofit/>
          </a:bodyPr>
          <a:lstStyle/>
          <a:p>
            <a:pPr>
              <a:lnSpc>
                <a:spcPct val="100000"/>
              </a:lnSpc>
            </a:pPr>
            <a:r>
              <a:rPr lang="en-US" dirty="0"/>
              <a:t>These are large effects, suggesting that women with eight years of schooling would have a fertility rate 53 percentage points lower than those with no schooling at all, and are consistent with observed data. ... Female education has a greater impact on age of marriage and delayed fertility than male education</a:t>
            </a:r>
          </a:p>
        </p:txBody>
      </p:sp>
      <p:pic>
        <p:nvPicPr>
          <p:cNvPr id="6" name="Content Placeholder 5">
            <a:extLst>
              <a:ext uri="{FF2B5EF4-FFF2-40B4-BE49-F238E27FC236}">
                <a16:creationId xmlns:a16="http://schemas.microsoft.com/office/drawing/2014/main" id="{F201B199-6258-409D-B5E7-8B900AFA27BB}"/>
              </a:ext>
            </a:extLst>
          </p:cNvPr>
          <p:cNvPicPr>
            <a:picLocks noGrp="1" noChangeAspect="1"/>
          </p:cNvPicPr>
          <p:nvPr>
            <p:ph idx="1"/>
          </p:nvPr>
        </p:nvPicPr>
        <p:blipFill>
          <a:blip r:embed="rId2"/>
          <a:stretch>
            <a:fillRect/>
          </a:stretch>
        </p:blipFill>
        <p:spPr>
          <a:xfrm>
            <a:off x="5599642" y="812800"/>
            <a:ext cx="5647267" cy="5294313"/>
          </a:xfrm>
          <a:prstGeom prst="rect">
            <a:avLst/>
          </a:prstGeom>
        </p:spPr>
      </p:pic>
    </p:spTree>
    <p:extLst>
      <p:ext uri="{BB962C8B-B14F-4D97-AF65-F5344CB8AC3E}">
        <p14:creationId xmlns:p14="http://schemas.microsoft.com/office/powerpoint/2010/main" val="41502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Housing Cost</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92A4C7F-AEEA-46AC-BC4E-21B1E09F719F}"/>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Rising home values have a negative impact on birth rates because they represent, on average, the largest component of the cost of raising a child: larger than food, child care, or education</a:t>
            </a:r>
            <a:endParaRPr lang="en-US"/>
          </a:p>
        </p:txBody>
      </p:sp>
      <p:pic>
        <p:nvPicPr>
          <p:cNvPr id="34" name="Content Placeholder 33" descr="Chart, line chart&#10;&#10;Description automatically generated">
            <a:extLst>
              <a:ext uri="{FF2B5EF4-FFF2-40B4-BE49-F238E27FC236}">
                <a16:creationId xmlns:a16="http://schemas.microsoft.com/office/drawing/2014/main" id="{EC410AAE-30C2-41F8-97FF-C4288B65A13B}"/>
              </a:ext>
            </a:extLst>
          </p:cNvPr>
          <p:cNvPicPr>
            <a:picLocks noGrp="1" noChangeAspect="1"/>
          </p:cNvPicPr>
          <p:nvPr>
            <p:ph idx="1"/>
          </p:nvPr>
        </p:nvPicPr>
        <p:blipFill>
          <a:blip r:embed="rId2"/>
          <a:stretch>
            <a:fillRect/>
          </a:stretch>
        </p:blipFill>
        <p:spPr>
          <a:xfrm>
            <a:off x="5561307" y="640080"/>
            <a:ext cx="5159501" cy="5577840"/>
          </a:xfrm>
          <a:prstGeom prst="rect">
            <a:avLst/>
          </a:prstGeom>
        </p:spPr>
      </p:pic>
    </p:spTree>
    <p:extLst>
      <p:ext uri="{BB962C8B-B14F-4D97-AF65-F5344CB8AC3E}">
        <p14:creationId xmlns:p14="http://schemas.microsoft.com/office/powerpoint/2010/main" val="282314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345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3F71B2-6385-4BCC-9B1A-926C60B4D3F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National Debt</a:t>
            </a: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4BFECAE-B5F3-47C1-BEDA-205572D5E5D4}"/>
              </a:ext>
            </a:extLst>
          </p:cNvPr>
          <p:cNvSpPr>
            <a:spLocks noGrp="1"/>
          </p:cNvSpPr>
          <p:nvPr>
            <p:ph type="body" sz="half" idx="2"/>
          </p:nvPr>
        </p:nvSpPr>
        <p:spPr>
          <a:xfrm>
            <a:off x="571752" y="2799654"/>
            <a:ext cx="3005462" cy="3189665"/>
          </a:xfrm>
        </p:spPr>
        <p:txBody>
          <a:bodyPr vert="horz" lIns="0" tIns="45720" rIns="0" bIns="45720" rtlCol="0">
            <a:normAutofit fontScale="92500" lnSpcReduction="10000"/>
          </a:bodyPr>
          <a:lstStyle/>
          <a:p>
            <a:pPr>
              <a:lnSpc>
                <a:spcPct val="100000"/>
              </a:lnSpc>
            </a:pPr>
            <a:r>
              <a:rPr lang="en-US" dirty="0"/>
              <a:t>Interestingly, we show that the higher the cost of rearing children, the less likely is that a recovery of fertility is induced by debt reduction policy. This means that the debt tightening objectives being currently pursued by several developed countries can go hand in hand with the recovery of fertility provided that the child bearing costs are sufficiently low or reduced accordingly.</a:t>
            </a:r>
          </a:p>
        </p:txBody>
      </p:sp>
      <p:pic>
        <p:nvPicPr>
          <p:cNvPr id="10" name="Content Placeholder 9" descr="Chart, line chart&#10;&#10;Description automatically generated">
            <a:extLst>
              <a:ext uri="{FF2B5EF4-FFF2-40B4-BE49-F238E27FC236}">
                <a16:creationId xmlns:a16="http://schemas.microsoft.com/office/drawing/2014/main" id="{5A6484F6-8FE3-4CDB-85E1-8AEA4E52E351}"/>
              </a:ext>
            </a:extLst>
          </p:cNvPr>
          <p:cNvPicPr>
            <a:picLocks noGrp="1" noChangeAspect="1"/>
          </p:cNvPicPr>
          <p:nvPr>
            <p:ph idx="1"/>
          </p:nvPr>
        </p:nvPicPr>
        <p:blipFill>
          <a:blip r:embed="rId2"/>
          <a:stretch>
            <a:fillRect/>
          </a:stretch>
        </p:blipFill>
        <p:spPr>
          <a:xfrm>
            <a:off x="5856081" y="812800"/>
            <a:ext cx="5134389" cy="5294313"/>
          </a:xfrm>
        </p:spPr>
      </p:pic>
    </p:spTree>
    <p:extLst>
      <p:ext uri="{BB962C8B-B14F-4D97-AF65-F5344CB8AC3E}">
        <p14:creationId xmlns:p14="http://schemas.microsoft.com/office/powerpoint/2010/main" val="267832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2309-1462-44A6-A5A7-2A78BDF41C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9C38D62-0164-4704-A783-27503AD0F1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69306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{E59702E2-8EB7-4285-9571-EA1FD8521114}tf11437505_win32</Template>
  <TotalTime>89</TotalTime>
  <Words>217</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Birth Rate Decline</vt:lpstr>
      <vt:lpstr>Introduction</vt:lpstr>
      <vt:lpstr>Fertility</vt:lpstr>
      <vt:lpstr>Adjusted Gross</vt:lpstr>
      <vt:lpstr>Education</vt:lpstr>
      <vt:lpstr>Housing Cost</vt:lpstr>
      <vt:lpstr>National Debt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Rate Decline</dc:title>
  <dc:creator>Billye Merritts</dc:creator>
  <cp:lastModifiedBy>Billye Merritts</cp:lastModifiedBy>
  <cp:revision>11</cp:revision>
  <dcterms:created xsi:type="dcterms:W3CDTF">2021-04-29T23:06:35Z</dcterms:created>
  <dcterms:modified xsi:type="dcterms:W3CDTF">2021-04-30T00:36:01Z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