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9"/>
  </p:notesMasterIdLst>
  <p:sldIdLst>
    <p:sldId id="256" r:id="rId4"/>
    <p:sldId id="357" r:id="rId5"/>
    <p:sldId id="262" r:id="rId6"/>
    <p:sldId id="261" r:id="rId7"/>
    <p:sldId id="285" r:id="rId8"/>
    <p:sldId id="358" r:id="rId9"/>
    <p:sldId id="307" r:id="rId10"/>
    <p:sldId id="286" r:id="rId11"/>
    <p:sldId id="355" r:id="rId12"/>
    <p:sldId id="321" r:id="rId13"/>
    <p:sldId id="359" r:id="rId14"/>
    <p:sldId id="360" r:id="rId15"/>
    <p:sldId id="363" r:id="rId16"/>
    <p:sldId id="36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2" autoAdjust="0"/>
    <p:restoredTop sz="94390" autoAdjust="0"/>
  </p:normalViewPr>
  <p:slideViewPr>
    <p:cSldViewPr snapToGrid="0">
      <p:cViewPr varScale="1">
        <p:scale>
          <a:sx n="92" d="100"/>
          <a:sy n="92" d="100"/>
        </p:scale>
        <p:origin x="72" y="234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6:49:56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0,'0'0,"0"0,0 0,-1 1,1-1,0 0,-1 0,1 0,0 0,0 0,-1 1,1-1,0 0,0 0,0 0,-1 1,1-1,0 0,0 0,0 1,0-1,-1 0,1 0,0 1,0-1,0 0,0 1,0-1,0 0,0 1,0-1,0 0,0 1,0 12,0-12,17 188,-13 261,-5-256,1-175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15:29.621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10,'1'1,"-1"-1,1 0,-1 1,1-1,-1 0,1 1,-1-1,1 1,-1-1,0 0,1 1,-1-1,0 1,1-1,-1 1,0 0,0-1,0 1,1-1,-1 2,2 3,24 58,-3 0,15 73,0-5,239 640,-277-771,7 19,2-1,19 32,-28-49,1 0,-1 0,1 0,0 0,-1 0,1 0,0 0,0 0,0 0,0-1,-1 1,1 0,0 0,0-1,0 1,1-1,-1 1,0-1,0 0,0 1,0-1,0 0,2 0,-1 0,-1-1,0 0,0 1,0-1,0 0,0 0,0 0,0 0,0 0,0 0,0-1,-1 1,1 0,0 0,-1 0,1-1,-1 1,1 0,-1-1,1-1,36-137,27-80,13 37,-19 49,-9-14,-20 54,42-162,-68 247,0-8,5-34,-7 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15:30.784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1286 176,'0'-1,"0"-1,0 1,-1 0,1-1,-1 1,1 0,-1 0,1 0,-1-1,0 1,0 0,1 0,-1 0,0 0,-2-1,-18-15,16 14,-15-10,-1 1,0 1,-1 1,0 1,-1 1,1 0,-39-5,8 1,-120-21,144 29,1 2,-1 1,0 2,-36 4,20 3,0 2,1 2,0 2,1 2,1 2,-45 25,68-32,0 1,1 1,1 0,0 1,1 1,0 1,2 0,-1 1,2 1,1 0,0 1,1 0,1 0,0 2,2-1,-7 24,3 7,2 1,3 0,-2 57,10 161,1-244,2 1,0 0,2-1,0 0,2 0,18 40,1-11,59 92,-62-112,1-1,2-1,44 42,-65-70,0-1,0 1,0-1,0 0,1-1,-1 0,1 0,0 0,0-1,0 0,0 0,12 1,5-1,0-1,37-4,-25 1,62-4,182-35,-203 22,-1-3,132-56,-168 57,-27 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30:21.960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30:01.981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30:02.414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1 0,'2'0,"2"0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30:02.83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30:03.164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30:03.535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1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30:03.863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1 1,'12'0,"34"0,8 0</inkml:trace>
  <inkml:trace contextRef="#ctx0" brushRef="#br0" timeOffset="1">1472 1,'3'0,"0"0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30:04.191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30:15.672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30:04.530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30:04.863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15:06.29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661 1,'-2'52,"-2"0,-3 0,-1-1,-30 95,-92 182,-27-11,-30 67,168-340,3 0,1 1,2 1,2 0,-6 65,16-102,1-4,0 0,-1 0,1 0,-1 0,0-1,-1 1,-3 9,5-13,0-1,0 0,0 0,0 1,-1-1,1 0,0 1,0-1,0 0,0 0,0 1,-1-1,1 0,0 0,0 0,-1 1,1-1,0 0,0 0,-1 0,1 1,0-1,0 0,-1 0,1 0,0 0,-1 0,1 0,0 0,-1 0,1 0,0 0,0 0,-1 0,1 0,0 0,-1 0,1 0,0 0,-1 0,1 0,0 0,0-1,-1 1,1 0,0 0,0 0,-1 0,1-1,0 1,0 0,-1 0,1-1,0 1,0 0,0 0,0-1,0 1,-1 0,1-1,0 1,0 0,0 0,0-1,0 1,0-1,-7-21,3-8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15:07.190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603 1,'0'0,"1"0,-1 0,0 0,1 1,-1-1,1 0,-1 0,1 0,-1 1,0-1,1 0,-1 0,0 1,1-1,-1 0,0 1,1-1,-1 0,0 1,0-1,1 0,-1 1,0-1,0 1,0-1,0 1,0-1,1 0,-1 1,0 0,1 15,-2-8,-1-1,1 1,-1 0,-1-1,1 0,-6 10,-24 41,31-57,-18 28,-2 0,-2-1,-33 33,-85 68,126-116,-199 166,208-174,-1 1,0-1,0 1,1 1,0-1,0 1,0 0,1 0,-6 11,10-16,1 0,-1-1,0 1,1 0,0 0,-1-1,1 1,0 0,0 0,0 0,0-1,0 1,1 0,-1 0,0-1,1 1,-1 0,1 0,0-1,0 1,-1-1,1 1,0-1,0 1,1-1,-1 1,0-1,2 2,4 2,0 1,1-2,-1 1,16 6,235 87,-249-95,48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15:07.79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356 1,'0'10,"0"23,-2 25,-9 25,-11 35,-8 8,-11 9,-5-9,-3-18,0-18,8-19,12-24,10-25,8-31,6-29,5-8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15:08.91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30,'6'0,"0"1,0-1,0 2,0-1,0 1,0 0,0 0,-1 0,1 1,-1 0,0 0,0 0,0 1,0 0,0 0,-1 0,7 8,4 6,-1 2,0-1,11 25,-24-42,84 159,6 11,-76-146,17 30,57 78,-85-129,1 0,-1 0,1 0,0 0,0 0,8 4,-11-8,-1 0,1-1,-1 1,1 0,0 0,-1-1,1 0,0 1,0-1,-1 0,1 1,0-1,0 0,-1 0,1-1,0 1,0 0,-1-1,1 1,0-1,-1 1,1-1,0 0,-1 1,1-1,-1 0,1 0,1-2,3-3,0 0,-1-1,0 0,0 0,0 0,-1-1,4-8,-3 5,197-416,-95 190,-94 207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15:09.95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202 1,'-5'10,"-7"22,-8 24,-1 12,-2 3,1 6,-1 1,1-2,2-13,4-11,5-10,4-12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15:10.97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7,'2'0,"1"1,-1-1,1 1,-1-1,0 1,1 0,-1 0,0 0,0 0,0 0,0 0,0 1,3 1,22 24,-26-26,35 42,49 75,22 56,-86-138,126 239,-124-231,-21-39,1 1,0 0,0 0,1-1,-1 1,9 8,-11-13,0 0,1 0,-1 0,0 0,0-1,0 1,1 0,-1-1,0 1,1-1,-1 0,1 1,-1-1,0 0,1 0,-1 0,1 0,-1 0,0 0,1 0,-1 0,1-1,-1 1,0 0,1-1,-1 1,0-1,1 0,-1 1,0-1,0 0,2-1,3-3,0 0,0 0,0-1,-1 0,0 0,0 0,6-12,25-52,-28 53,168-440,-123 289,-46 149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4T17:15:28.173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1027 162,'-3'-6,"0"1,-1 0,0 0,0 0,0 1,0-1,-1 1,0 0,0 0,0 0,0 1,-1 0,1 0,-9-3,-8-2,0 0,-34-6,-53-3,38 6,-46-6,-2 5,-129 4,242 7,1 1,-1 1,1-1,0 1,-1 0,1 0,0 1,0-1,0 1,-1 0,2 0,-1 1,0 0,0 0,1 0,0 0,0 1,0-1,0 1,0 0,1 0,-1 1,-2 4,-2 6,0 1,0 0,2 0,0 1,1 0,-6 31,-5 109,12 88,5-229,-1 1,2-1,0 1,2-1,-1 0,2 0,0 0,1 0,0-1,2 0,14 24,-10-23,1 0,0-1,1 0,1-1,0 0,22 14,-24-20,0 0,0-1,1 0,0-1,1 0,-1-2,1 1,30 3,-34-6,1 0,-1 1,0 0,20 9,39 24,-48-24,17 11,65 47,-82-52,0 1,-1 1,34 43,-45-48,0 0,-2 0,0 1,0 0,-2 1,0 0,-1 0,0 0,2 26,-4-24,-2 0,0 1,-1-1,-1 1,-1-1,0 0,-2 0,-8 26,9-33,-1-2,-1 1,-12 20,15-28,0 1,-1-1,0 1,0-1,0 0,0 0,-1 0,1-1,-1 1,1-1,-1 0,0 0,-7 3,-4-2,0 0,-1 0,1-2,-1 0,-28-2,17 0,-395-6,385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22A51-FB04-4FB6-8A9D-AE05811C1438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30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D04CEC-4D5F-45A7-9E19-734ADBE840F9}"/>
              </a:ext>
            </a:extLst>
          </p:cNvPr>
          <p:cNvSpPr/>
          <p:nvPr userDrawn="1"/>
        </p:nvSpPr>
        <p:spPr>
          <a:xfrm>
            <a:off x="0" y="1016001"/>
            <a:ext cx="12192000" cy="358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5753" y="463848"/>
            <a:ext cx="11340495" cy="41420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85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2915" y="0"/>
            <a:ext cx="12196373" cy="6858002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098796"/>
              <a:gd name="connsiteX1" fmla="*/ 0 w 9154576"/>
              <a:gd name="connsiteY1" fmla="*/ 4563612 h 6098796"/>
              <a:gd name="connsiteX2" fmla="*/ 2187 w 9154576"/>
              <a:gd name="connsiteY2" fmla="*/ 6098796 h 6098796"/>
              <a:gd name="connsiteX3" fmla="*/ 3628730 w 9154576"/>
              <a:gd name="connsiteY3" fmla="*/ 6089860 h 6098796"/>
              <a:gd name="connsiteX4" fmla="*/ 9154576 w 9154576"/>
              <a:gd name="connsiteY4" fmla="*/ 1937857 h 6098796"/>
              <a:gd name="connsiteX5" fmla="*/ 9146187 w 9154576"/>
              <a:gd name="connsiteY5" fmla="*/ 0 h 6098796"/>
              <a:gd name="connsiteX6" fmla="*/ 5547310 w 9154576"/>
              <a:gd name="connsiteY6" fmla="*/ 0 h 6098796"/>
              <a:gd name="connsiteX0" fmla="*/ 5547310 w 9147280"/>
              <a:gd name="connsiteY0" fmla="*/ 0 h 6098796"/>
              <a:gd name="connsiteX1" fmla="*/ 0 w 9147280"/>
              <a:gd name="connsiteY1" fmla="*/ 4563612 h 6098796"/>
              <a:gd name="connsiteX2" fmla="*/ 2187 w 9147280"/>
              <a:gd name="connsiteY2" fmla="*/ 6098796 h 6098796"/>
              <a:gd name="connsiteX3" fmla="*/ 3628730 w 9147280"/>
              <a:gd name="connsiteY3" fmla="*/ 6089860 h 6098796"/>
              <a:gd name="connsiteX4" fmla="*/ 9147280 w 9147280"/>
              <a:gd name="connsiteY4" fmla="*/ 1530712 h 6098796"/>
              <a:gd name="connsiteX5" fmla="*/ 9146187 w 9147280"/>
              <a:gd name="connsiteY5" fmla="*/ 0 h 6098796"/>
              <a:gd name="connsiteX6" fmla="*/ 5547310 w 9147280"/>
              <a:gd name="connsiteY6" fmla="*/ 0 h 6098796"/>
              <a:gd name="connsiteX0" fmla="*/ 5547310 w 9147280"/>
              <a:gd name="connsiteY0" fmla="*/ 0 h 6107186"/>
              <a:gd name="connsiteX1" fmla="*/ 0 w 9147280"/>
              <a:gd name="connsiteY1" fmla="*/ 4563612 h 6107186"/>
              <a:gd name="connsiteX2" fmla="*/ 2187 w 9147280"/>
              <a:gd name="connsiteY2" fmla="*/ 6098796 h 6107186"/>
              <a:gd name="connsiteX3" fmla="*/ 3614138 w 9147280"/>
              <a:gd name="connsiteY3" fmla="*/ 6107186 h 6107186"/>
              <a:gd name="connsiteX4" fmla="*/ 9147280 w 9147280"/>
              <a:gd name="connsiteY4" fmla="*/ 1530712 h 6107186"/>
              <a:gd name="connsiteX5" fmla="*/ 9146187 w 9147280"/>
              <a:gd name="connsiteY5" fmla="*/ 0 h 6107186"/>
              <a:gd name="connsiteX6" fmla="*/ 5547310 w 9147280"/>
              <a:gd name="connsiteY6" fmla="*/ 0 h 610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7280" h="6107186">
                <a:moveTo>
                  <a:pt x="5547310" y="0"/>
                </a:moveTo>
                <a:lnTo>
                  <a:pt x="0" y="4563612"/>
                </a:lnTo>
                <a:lnTo>
                  <a:pt x="2187" y="6098796"/>
                </a:lnTo>
                <a:lnTo>
                  <a:pt x="3614138" y="6107186"/>
                </a:lnTo>
                <a:lnTo>
                  <a:pt x="9147280" y="1530712"/>
                </a:lnTo>
                <a:cubicBezTo>
                  <a:pt x="9144484" y="884760"/>
                  <a:pt x="9148983" y="645952"/>
                  <a:pt x="9146187" y="0"/>
                </a:cubicBezTo>
                <a:lnTo>
                  <a:pt x="55473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916112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756000" y="2798746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6144000" y="2232281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6144000" y="4124643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9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6" r:id="rId4"/>
    <p:sldLayoutId id="2147483767" r:id="rId5"/>
    <p:sldLayoutId id="2147483773" r:id="rId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9.png"/><Relationship Id="rId18" Type="http://schemas.openxmlformats.org/officeDocument/2006/relationships/customXml" Target="../ink/ink10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7.xml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6.xml"/><Relationship Id="rId19" Type="http://schemas.openxmlformats.org/officeDocument/2006/relationships/image" Target="../media/image22.png"/><Relationship Id="rId4" Type="http://schemas.openxmlformats.org/officeDocument/2006/relationships/customXml" Target="../ink/ink3.xml"/><Relationship Id="rId9" Type="http://schemas.openxmlformats.org/officeDocument/2006/relationships/image" Target="../media/image17.png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customXml" Target="../ink/ink21.xml"/><Relationship Id="rId3" Type="http://schemas.openxmlformats.org/officeDocument/2006/relationships/image" Target="../media/image8.png"/><Relationship Id="rId7" Type="http://schemas.openxmlformats.org/officeDocument/2006/relationships/customXml" Target="../ink/ink16.xml"/><Relationship Id="rId12" Type="http://schemas.openxmlformats.org/officeDocument/2006/relationships/customXml" Target="../ink/ink20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customXml" Target="../ink/ink19.xml"/><Relationship Id="rId5" Type="http://schemas.openxmlformats.org/officeDocument/2006/relationships/image" Target="../media/image28.png"/><Relationship Id="rId10" Type="http://schemas.openxmlformats.org/officeDocument/2006/relationships/image" Target="../media/image29.png"/><Relationship Id="rId4" Type="http://schemas.openxmlformats.org/officeDocument/2006/relationships/customXml" Target="../ink/ink14.xml"/><Relationship Id="rId9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874460" y="935417"/>
            <a:ext cx="463174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Classifiction</a:t>
            </a:r>
            <a:endParaRPr lang="en-US" altLang="ko-KR" sz="48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Model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892572" y="2565766"/>
            <a:ext cx="463168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Catherine Miao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A48D42-9298-40DB-9C3F-85D16B61F809}"/>
              </a:ext>
            </a:extLst>
          </p:cNvPr>
          <p:cNvSpPr txBox="1"/>
          <p:nvPr/>
        </p:nvSpPr>
        <p:spPr>
          <a:xfrm>
            <a:off x="7235429" y="462467"/>
            <a:ext cx="183070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600" dirty="0">
                <a:latin typeface="+mj-lt"/>
              </a:rPr>
              <a:t>KNN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05D023-1332-47EF-908A-F0274BC99D60}"/>
              </a:ext>
            </a:extLst>
          </p:cNvPr>
          <p:cNvSpPr/>
          <p:nvPr/>
        </p:nvSpPr>
        <p:spPr>
          <a:xfrm>
            <a:off x="7235427" y="962456"/>
            <a:ext cx="2764161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 err="1">
                <a:solidFill>
                  <a:schemeClr val="accent2"/>
                </a:solidFill>
                <a:latin typeface="+mj-lt"/>
              </a:rPr>
              <a:t>LinearSVC</a:t>
            </a:r>
            <a:endParaRPr lang="en-US" altLang="ko-KR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337B46-8CC4-4F5A-B8C8-88E30584BCFB}"/>
              </a:ext>
            </a:extLst>
          </p:cNvPr>
          <p:cNvSpPr/>
          <p:nvPr/>
        </p:nvSpPr>
        <p:spPr>
          <a:xfrm>
            <a:off x="7235427" y="1976794"/>
            <a:ext cx="3611885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Logistic Regression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380F1D-B89B-44C0-9F2B-B52EC2BF7EBA}"/>
              </a:ext>
            </a:extLst>
          </p:cNvPr>
          <p:cNvSpPr/>
          <p:nvPr/>
        </p:nvSpPr>
        <p:spPr>
          <a:xfrm rot="16200000">
            <a:off x="1549712" y="4182554"/>
            <a:ext cx="1498026" cy="3085447"/>
          </a:xfrm>
          <a:custGeom>
            <a:avLst/>
            <a:gdLst>
              <a:gd name="connsiteX0" fmla="*/ 2247039 w 2247039"/>
              <a:gd name="connsiteY0" fmla="*/ 0 h 4628171"/>
              <a:gd name="connsiteX1" fmla="*/ 2247039 w 2247039"/>
              <a:gd name="connsiteY1" fmla="*/ 4628171 h 4628171"/>
              <a:gd name="connsiteX2" fmla="*/ 1830176 w 2247039"/>
              <a:gd name="connsiteY2" fmla="*/ 4628171 h 4628171"/>
              <a:gd name="connsiteX3" fmla="*/ 1830176 w 2247039"/>
              <a:gd name="connsiteY3" fmla="*/ 4470317 h 4628171"/>
              <a:gd name="connsiteX4" fmla="*/ 2089185 w 2247039"/>
              <a:gd name="connsiteY4" fmla="*/ 4470317 h 4628171"/>
              <a:gd name="connsiteX5" fmla="*/ 2089185 w 2247039"/>
              <a:gd name="connsiteY5" fmla="*/ 157854 h 4628171"/>
              <a:gd name="connsiteX6" fmla="*/ 157855 w 2247039"/>
              <a:gd name="connsiteY6" fmla="*/ 157854 h 4628171"/>
              <a:gd name="connsiteX7" fmla="*/ 157854 w 2247039"/>
              <a:gd name="connsiteY7" fmla="*/ 4470317 h 4628171"/>
              <a:gd name="connsiteX8" fmla="*/ 416862 w 2247039"/>
              <a:gd name="connsiteY8" fmla="*/ 4470317 h 4628171"/>
              <a:gd name="connsiteX9" fmla="*/ 416862 w 2247039"/>
              <a:gd name="connsiteY9" fmla="*/ 4628171 h 4628171"/>
              <a:gd name="connsiteX10" fmla="*/ 0 w 2247039"/>
              <a:gd name="connsiteY10" fmla="*/ 4628171 h 4628171"/>
              <a:gd name="connsiteX11" fmla="*/ 0 w 2247039"/>
              <a:gd name="connsiteY11" fmla="*/ 0 h 462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7039" h="4628171">
                <a:moveTo>
                  <a:pt x="2247039" y="0"/>
                </a:moveTo>
                <a:lnTo>
                  <a:pt x="2247039" y="4628171"/>
                </a:lnTo>
                <a:lnTo>
                  <a:pt x="1830176" y="4628171"/>
                </a:lnTo>
                <a:lnTo>
                  <a:pt x="1830176" y="4470317"/>
                </a:lnTo>
                <a:lnTo>
                  <a:pt x="2089185" y="4470317"/>
                </a:lnTo>
                <a:lnTo>
                  <a:pt x="2089185" y="157854"/>
                </a:lnTo>
                <a:lnTo>
                  <a:pt x="157855" y="157854"/>
                </a:lnTo>
                <a:lnTo>
                  <a:pt x="157854" y="4470317"/>
                </a:lnTo>
                <a:lnTo>
                  <a:pt x="416862" y="4470317"/>
                </a:lnTo>
                <a:lnTo>
                  <a:pt x="416862" y="4628171"/>
                </a:lnTo>
                <a:lnTo>
                  <a:pt x="0" y="4628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3CF5A-BA1C-4277-88D5-E9B3031C3538}"/>
              </a:ext>
            </a:extLst>
          </p:cNvPr>
          <p:cNvSpPr txBox="1"/>
          <p:nvPr/>
        </p:nvSpPr>
        <p:spPr>
          <a:xfrm>
            <a:off x="1118500" y="5125112"/>
            <a:ext cx="394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Training model with Algorithms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ea typeface="+mj-ea"/>
              <a:cs typeface="Arial" pitchFamily="34" charset="0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43DD809D-8FB3-4FE8-9B08-C1317730344A}"/>
              </a:ext>
            </a:extLst>
          </p:cNvPr>
          <p:cNvPicPr>
            <a:picLocks noGrp="1" noChangeAspect="1"/>
          </p:cNvPicPr>
          <p:nvPr>
            <p:ph type="pic" sz="quarter" idx="66"/>
          </p:nvPr>
        </p:nvPicPr>
        <p:blipFill rotWithShape="1">
          <a:blip r:embed="rId3"/>
          <a:srcRect l="1647" r="1647"/>
          <a:stretch/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3E912B7-0D22-4716-B232-41C0B243C43C}"/>
              </a:ext>
            </a:extLst>
          </p:cNvPr>
          <p:cNvPicPr>
            <a:picLocks noGrp="1" noChangeAspect="1"/>
          </p:cNvPicPr>
          <p:nvPr>
            <p:ph type="pic" sz="quarter" idx="65"/>
          </p:nvPr>
        </p:nvPicPr>
        <p:blipFill rotWithShape="1">
          <a:blip r:embed="rId4"/>
          <a:srcRect t="5511" b="5511"/>
          <a:stretch/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213419A9-4C23-46D8-B0E1-C0608B4FA300}"/>
              </a:ext>
            </a:extLst>
          </p:cNvPr>
          <p:cNvPicPr>
            <a:picLocks noGrp="1" noChangeAspect="1"/>
          </p:cNvPicPr>
          <p:nvPr>
            <p:ph type="pic" sz="quarter" idx="68"/>
          </p:nvPr>
        </p:nvPicPr>
        <p:blipFill rotWithShape="1">
          <a:blip r:embed="rId5"/>
          <a:srcRect t="22529" b="22529"/>
          <a:stretch/>
        </p:blipFill>
        <p:spPr/>
      </p:pic>
    </p:spTree>
    <p:extLst>
      <p:ext uri="{BB962C8B-B14F-4D97-AF65-F5344CB8AC3E}">
        <p14:creationId xmlns:p14="http://schemas.microsoft.com/office/powerpoint/2010/main" val="233904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6A66A-EA57-4D09-A05A-1A863048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5752" y="605678"/>
            <a:ext cx="5104407" cy="473528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568BC-65B1-4048-BC84-D36BA262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89" y="1443445"/>
            <a:ext cx="6385657" cy="425155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E10237B-9200-4069-BF79-B5AF6EA15C45}"/>
              </a:ext>
            </a:extLst>
          </p:cNvPr>
          <p:cNvGrpSpPr/>
          <p:nvPr/>
        </p:nvGrpSpPr>
        <p:grpSpPr>
          <a:xfrm>
            <a:off x="2468839" y="1059357"/>
            <a:ext cx="1274040" cy="641520"/>
            <a:chOff x="2468839" y="1059357"/>
            <a:chExt cx="1274040" cy="64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3608FE-A98B-45ED-B83C-D465473C301D}"/>
                    </a:ext>
                  </a:extLst>
                </p14:cNvPr>
                <p14:cNvContentPartPr/>
                <p14:nvPr/>
              </p14:nvContentPartPr>
              <p14:xfrm>
                <a:off x="2468839" y="1059357"/>
                <a:ext cx="238320" cy="641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3608FE-A98B-45ED-B83C-D465473C30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0199" y="1050717"/>
                  <a:ext cx="25596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4C41E8-6865-4FC1-A0A1-8F5D510E2B87}"/>
                    </a:ext>
                  </a:extLst>
                </p14:cNvPr>
                <p14:cNvContentPartPr/>
                <p14:nvPr/>
              </p14:nvContentPartPr>
              <p14:xfrm>
                <a:off x="2583319" y="1163397"/>
                <a:ext cx="220680" cy="321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4C41E8-6865-4FC1-A0A1-8F5D510E2B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4679" y="1154757"/>
                  <a:ext cx="2383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A20814B-9A25-4228-88E7-7F5EC6415E10}"/>
                    </a:ext>
                  </a:extLst>
                </p14:cNvPr>
                <p14:cNvContentPartPr/>
                <p14:nvPr/>
              </p14:nvContentPartPr>
              <p14:xfrm>
                <a:off x="2817319" y="1241157"/>
                <a:ext cx="128520" cy="37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A20814B-9A25-4228-88E7-7F5EC6415E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8679" y="1232517"/>
                  <a:ext cx="1461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62807D-7AAB-4E11-A0B2-5F990A6C20B0}"/>
                    </a:ext>
                  </a:extLst>
                </p14:cNvPr>
                <p14:cNvContentPartPr/>
                <p14:nvPr/>
              </p14:nvContentPartPr>
              <p14:xfrm>
                <a:off x="2929639" y="1220637"/>
                <a:ext cx="341640" cy="28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62807D-7AAB-4E11-A0B2-5F990A6C20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20999" y="1211637"/>
                  <a:ext cx="359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5E0C60-C4B7-433F-A619-B604E55B3290}"/>
                    </a:ext>
                  </a:extLst>
                </p14:cNvPr>
                <p14:cNvContentPartPr/>
                <p14:nvPr/>
              </p14:nvContentPartPr>
              <p14:xfrm>
                <a:off x="3392599" y="1262037"/>
                <a:ext cx="73080" cy="236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5E0C60-C4B7-433F-A619-B604E55B32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3599" y="1253397"/>
                  <a:ext cx="90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DC66F1-6BEA-4C05-8A44-F284A365D1E8}"/>
                    </a:ext>
                  </a:extLst>
                </p14:cNvPr>
                <p14:cNvContentPartPr/>
                <p14:nvPr/>
              </p14:nvContentPartPr>
              <p14:xfrm>
                <a:off x="3423559" y="1218117"/>
                <a:ext cx="319320" cy="286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DC66F1-6BEA-4C05-8A44-F284A365D1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4559" y="1209117"/>
                  <a:ext cx="33696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5E3163-25C9-4C5B-8312-6B56E5A5AF72}"/>
              </a:ext>
            </a:extLst>
          </p:cNvPr>
          <p:cNvGrpSpPr/>
          <p:nvPr/>
        </p:nvGrpSpPr>
        <p:grpSpPr>
          <a:xfrm>
            <a:off x="7833559" y="695037"/>
            <a:ext cx="1619640" cy="706320"/>
            <a:chOff x="7833559" y="695037"/>
            <a:chExt cx="161964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673E8B-C836-4A26-8289-A0C82ADE89BC}"/>
                    </a:ext>
                  </a:extLst>
                </p14:cNvPr>
                <p14:cNvContentPartPr/>
                <p14:nvPr/>
              </p14:nvContentPartPr>
              <p14:xfrm>
                <a:off x="7833559" y="695037"/>
                <a:ext cx="370080" cy="643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673E8B-C836-4A26-8289-A0C82ADE89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24559" y="686037"/>
                  <a:ext cx="38772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4A986D-86DE-49F7-AB48-FCD188A505D3}"/>
                    </a:ext>
                  </a:extLst>
                </p14:cNvPr>
                <p14:cNvContentPartPr/>
                <p14:nvPr/>
              </p14:nvContentPartPr>
              <p14:xfrm>
                <a:off x="8405959" y="785757"/>
                <a:ext cx="322920" cy="46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4A986D-86DE-49F7-AB48-FCD188A505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96959" y="776757"/>
                  <a:ext cx="3405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9DB28C-6689-458F-B5FF-F0FBA484FD0E}"/>
                    </a:ext>
                  </a:extLst>
                </p14:cNvPr>
                <p14:cNvContentPartPr/>
                <p14:nvPr/>
              </p14:nvContentPartPr>
              <p14:xfrm>
                <a:off x="8966479" y="819597"/>
                <a:ext cx="486720" cy="58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9DB28C-6689-458F-B5FF-F0FBA484FD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57839" y="810597"/>
                  <a:ext cx="504360" cy="59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278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872F6FE-FF8A-4948-9277-6D5B3B22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8" y="643467"/>
            <a:ext cx="10765344" cy="5571065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BA01D7-7F35-4CEA-8411-5469886DDAA1}"/>
                  </a:ext>
                </a:extLst>
              </p14:cNvPr>
              <p14:cNvContentPartPr/>
              <p14:nvPr/>
            </p14:nvContentPartPr>
            <p14:xfrm>
              <a:off x="2000029" y="429635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BA01D7-7F35-4CEA-8411-5469886DDA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5709" y="429203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71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53032-0D2A-4775-BBDE-A71E9B3A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7275" cy="4243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E6B86F-85A9-45CB-A674-7A593649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26" y="0"/>
            <a:ext cx="6632703" cy="46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7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20E172-DD10-4B61-8D1C-D4F212EC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538287"/>
            <a:ext cx="101917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6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-264680" y="4921866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</a:t>
            </a:r>
            <a:r>
              <a:rPr lang="en-US" altLang="ko-KR" sz="5867" dirty="0">
                <a:solidFill>
                  <a:schemeClr val="accent1">
                    <a:lumMod val="90000"/>
                  </a:schemeClr>
                </a:solidFill>
                <a:cs typeface="Arial" pitchFamily="34" charset="0"/>
              </a:rPr>
              <a:t>You</a:t>
            </a:r>
            <a:endParaRPr lang="ko-KR" altLang="en-US" sz="5867" dirty="0">
              <a:solidFill>
                <a:schemeClr val="accent1">
                  <a:lumMod val="90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C1BB37-C3FD-421E-8008-2AF4C91EDCEF}"/>
                  </a:ext>
                </a:extLst>
              </p14:cNvPr>
              <p14:cNvContentPartPr/>
              <p14:nvPr/>
            </p14:nvContentPartPr>
            <p14:xfrm>
              <a:off x="4176949" y="6041995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C1BB37-C3FD-421E-8008-2AF4C91ED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629" y="603767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61653EB-4306-45FA-A970-7C7F3DA2602F}"/>
                  </a:ext>
                </a:extLst>
              </p14:cNvPr>
              <p14:cNvContentPartPr/>
              <p14:nvPr/>
            </p14:nvContentPartPr>
            <p14:xfrm>
              <a:off x="4187029" y="5984755"/>
              <a:ext cx="2520" cy="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61653EB-4306-45FA-A970-7C7F3DA260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2709" y="5980435"/>
                <a:ext cx="111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8C34ADF-DD8F-4512-9A68-41DEAE762945}"/>
                  </a:ext>
                </a:extLst>
              </p14:cNvPr>
              <p14:cNvContentPartPr/>
              <p14:nvPr/>
            </p14:nvContentPartPr>
            <p14:xfrm>
              <a:off x="4223749" y="5927875"/>
              <a:ext cx="360" cy="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8C34ADF-DD8F-4512-9A68-41DEAE7629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9069" y="59235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AE3A1B8-B033-4251-85EC-037865F62B0A}"/>
                  </a:ext>
                </a:extLst>
              </p14:cNvPr>
              <p14:cNvContentPartPr/>
              <p14:nvPr/>
            </p14:nvContentPartPr>
            <p14:xfrm>
              <a:off x="4270189" y="5917075"/>
              <a:ext cx="360" cy="3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AE3A1B8-B033-4251-85EC-037865F62B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5869" y="59127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F335CE4-8ADE-47DD-A835-2BAC155862DB}"/>
                  </a:ext>
                </a:extLst>
              </p14:cNvPr>
              <p14:cNvContentPartPr/>
              <p14:nvPr/>
            </p14:nvContentPartPr>
            <p14:xfrm>
              <a:off x="4675549" y="5917075"/>
              <a:ext cx="360" cy="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F335CE4-8ADE-47DD-A835-2BAC15586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1229" y="59127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0A904E5-CACF-4123-A8DE-D0E2305EFF32}"/>
                  </a:ext>
                </a:extLst>
              </p14:cNvPr>
              <p14:cNvContentPartPr/>
              <p14:nvPr/>
            </p14:nvContentPartPr>
            <p14:xfrm>
              <a:off x="4675549" y="5917075"/>
              <a:ext cx="532080" cy="3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0A904E5-CACF-4123-A8DE-D0E2305EFF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1229" y="5912755"/>
                <a:ext cx="5407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268C2A6-0FF4-4753-A060-22F839724D0F}"/>
                  </a:ext>
                </a:extLst>
              </p14:cNvPr>
              <p14:cNvContentPartPr/>
              <p14:nvPr/>
            </p14:nvContentPartPr>
            <p14:xfrm>
              <a:off x="5641789" y="5912035"/>
              <a:ext cx="360" cy="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268C2A6-0FF4-4753-A060-22F839724D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7469" y="590771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0C34E80-1DB7-4BBA-AF36-6771F081A829}"/>
                  </a:ext>
                </a:extLst>
              </p14:cNvPr>
              <p14:cNvContentPartPr/>
              <p14:nvPr/>
            </p14:nvContentPartPr>
            <p14:xfrm>
              <a:off x="5641789" y="5912035"/>
              <a:ext cx="36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0C34E80-1DB7-4BBA-AF36-6771F081A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7469" y="590771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E911314-5D13-4B31-9E38-AFE7AAE64AC6}"/>
                  </a:ext>
                </a:extLst>
              </p14:cNvPr>
              <p14:cNvContentPartPr/>
              <p14:nvPr/>
            </p14:nvContentPartPr>
            <p14:xfrm>
              <a:off x="5413189" y="5590195"/>
              <a:ext cx="360" cy="3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E911314-5D13-4B31-9E38-AFE7AAE64A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8869" y="558587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DB798-202F-4438-A735-C6157BC9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718" y="0"/>
            <a:ext cx="5280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8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9A2C4E-6FCC-4024-83C7-2C116167424C}"/>
              </a:ext>
            </a:extLst>
          </p:cNvPr>
          <p:cNvGrpSpPr/>
          <p:nvPr/>
        </p:nvGrpSpPr>
        <p:grpSpPr>
          <a:xfrm>
            <a:off x="5583755" y="1929865"/>
            <a:ext cx="5516588" cy="797531"/>
            <a:chOff x="8070832" y="2399493"/>
            <a:chExt cx="8274882" cy="1196296"/>
          </a:xfrm>
        </p:grpSpPr>
        <p:grpSp>
          <p:nvGrpSpPr>
            <p:cNvPr id="4" name="Group 3"/>
            <p:cNvGrpSpPr/>
            <p:nvPr/>
          </p:nvGrpSpPr>
          <p:grpSpPr>
            <a:xfrm>
              <a:off x="9507976" y="2399493"/>
              <a:ext cx="6837738" cy="961432"/>
              <a:chOff x="6557475" y="1462725"/>
              <a:chExt cx="4558492" cy="64095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608275" y="18266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Deal with imbalance dataset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5" y="1462725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Dataset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83D594B-988D-450D-9AAB-D398E3BA5E67}"/>
              </a:ext>
            </a:extLst>
          </p:cNvPr>
          <p:cNvGrpSpPr/>
          <p:nvPr/>
        </p:nvGrpSpPr>
        <p:grpSpPr>
          <a:xfrm>
            <a:off x="5583755" y="2945863"/>
            <a:ext cx="5516588" cy="825619"/>
            <a:chOff x="8070832" y="2399493"/>
            <a:chExt cx="8274882" cy="123842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2C4FE9E-63EE-4E26-9446-D22B83922290}"/>
                </a:ext>
              </a:extLst>
            </p:cNvPr>
            <p:cNvGrpSpPr/>
            <p:nvPr/>
          </p:nvGrpSpPr>
          <p:grpSpPr>
            <a:xfrm>
              <a:off x="9507976" y="2399493"/>
              <a:ext cx="6837738" cy="1238429"/>
              <a:chOff x="6557475" y="1462726"/>
              <a:chExt cx="4558492" cy="825619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F7B3717-3703-4ABB-80FB-53777B73E358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200" dirty="0">
                    <a:solidFill>
                      <a:schemeClr val="bg1"/>
                    </a:solidFill>
                    <a:cs typeface="Arial" pitchFamily="34" charset="0"/>
                  </a:rPr>
                  <a:t>Here libraries like </a:t>
                </a:r>
                <a:r>
                  <a:rPr lang="en-GB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tqdm</a:t>
                </a:r>
                <a:r>
                  <a:rPr lang="en-GB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pandas, matplotlib, etc. are used for pre-processing of data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D324425-E1E6-48A0-9341-C9140E9B8BC6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Data pre-processing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0CC7526-C3E5-47B3-96C0-15195B9F61CE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74FF77-E454-402E-99C2-6680F35139F2}"/>
              </a:ext>
            </a:extLst>
          </p:cNvPr>
          <p:cNvGrpSpPr/>
          <p:nvPr/>
        </p:nvGrpSpPr>
        <p:grpSpPr>
          <a:xfrm>
            <a:off x="5583755" y="3961863"/>
            <a:ext cx="5516588" cy="825619"/>
            <a:chOff x="8070832" y="2399493"/>
            <a:chExt cx="8274882" cy="1238429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FAB7CEE-E179-41B5-B03E-5CF90FAB891A}"/>
                </a:ext>
              </a:extLst>
            </p:cNvPr>
            <p:cNvGrpSpPr/>
            <p:nvPr/>
          </p:nvGrpSpPr>
          <p:grpSpPr>
            <a:xfrm>
              <a:off x="9507976" y="2399493"/>
              <a:ext cx="6837738" cy="1238429"/>
              <a:chOff x="6557475" y="1462726"/>
              <a:chExt cx="4558492" cy="825619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B820823-72FE-478B-B331-2A0D7060B243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200" dirty="0">
                    <a:solidFill>
                      <a:schemeClr val="bg1"/>
                    </a:solidFill>
                    <a:cs typeface="Arial" pitchFamily="34" charset="0"/>
                  </a:rPr>
                  <a:t>Here imported </a:t>
                </a:r>
                <a:r>
                  <a:rPr lang="en-GB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train_test_spllit</a:t>
                </a:r>
                <a:r>
                  <a:rPr lang="en-GB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function from </a:t>
                </a:r>
                <a:r>
                  <a:rPr lang="en-GB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sklearn.model_selection</a:t>
                </a:r>
                <a:r>
                  <a:rPr lang="en-GB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function to train model.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EF21AC0-8ABF-4155-B15D-484D4C93C553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Training model with Algorithms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6894F85-4E08-4FC4-BF43-E0D0FF68696D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2A9B7ED-9632-4144-BC7A-F6557285474A}"/>
              </a:ext>
            </a:extLst>
          </p:cNvPr>
          <p:cNvGrpSpPr/>
          <p:nvPr/>
        </p:nvGrpSpPr>
        <p:grpSpPr>
          <a:xfrm>
            <a:off x="5583755" y="4977862"/>
            <a:ext cx="5516588" cy="797530"/>
            <a:chOff x="8070832" y="2399493"/>
            <a:chExt cx="8274882" cy="1196296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D0A1FD-7944-44B7-A270-893ACC5492DF}"/>
                </a:ext>
              </a:extLst>
            </p:cNvPr>
            <p:cNvGrpSpPr/>
            <p:nvPr/>
          </p:nvGrpSpPr>
          <p:grpSpPr>
            <a:xfrm>
              <a:off x="9507976" y="2399493"/>
              <a:ext cx="6837738" cy="961430"/>
              <a:chOff x="6557475" y="1462726"/>
              <a:chExt cx="4558492" cy="640953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20BA786-9B43-4AF1-8331-A8390775EDEB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Thresholds moving, metrics performance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E612F-85E8-46AC-9DD2-9D0304D3751C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Result  Evaluation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28D76E-A4C0-43EB-B507-970CCB014336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919753"/>
            <a:ext cx="66675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Dataset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8D6BA3-287B-46CB-B815-F775F34D9011}"/>
              </a:ext>
            </a:extLst>
          </p:cNvPr>
          <p:cNvSpPr txBox="1"/>
          <p:nvPr/>
        </p:nvSpPr>
        <p:spPr>
          <a:xfrm flipH="1">
            <a:off x="6999446" y="1001625"/>
            <a:ext cx="447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DFE83-B9FC-40E8-ABCD-A646001C41F8}"/>
              </a:ext>
            </a:extLst>
          </p:cNvPr>
          <p:cNvSpPr txBox="1"/>
          <p:nvPr/>
        </p:nvSpPr>
        <p:spPr>
          <a:xfrm>
            <a:off x="6629896" y="4042915"/>
            <a:ext cx="3451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4084D-B7F5-49AE-8925-3808BBA24F12}"/>
              </a:ext>
            </a:extLst>
          </p:cNvPr>
          <p:cNvSpPr txBox="1"/>
          <p:nvPr/>
        </p:nvSpPr>
        <p:spPr>
          <a:xfrm>
            <a:off x="6629897" y="3334555"/>
            <a:ext cx="34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3CE28-7746-4CEF-BB86-9D76F74E53BA}"/>
              </a:ext>
            </a:extLst>
          </p:cNvPr>
          <p:cNvSpPr txBox="1"/>
          <p:nvPr/>
        </p:nvSpPr>
        <p:spPr>
          <a:xfrm>
            <a:off x="7462729" y="6043935"/>
            <a:ext cx="261870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C0C916-669F-4F9A-8DFF-61614F5E4F6D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FA9553-8A7D-4575-8DB6-1FA3AAF5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8" y="1066987"/>
            <a:ext cx="6050757" cy="4976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AD13A1-0798-4A5D-9DEC-3955ECBC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729" y="1060759"/>
            <a:ext cx="5397262" cy="55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82DBC-FE09-4A6A-B92D-C6D7E979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BBD295-C6CF-4CD5-9CD6-BC337C81B36F}"/>
                  </a:ext>
                </a:extLst>
              </p14:cNvPr>
              <p14:cNvContentPartPr/>
              <p14:nvPr/>
            </p14:nvContentPartPr>
            <p14:xfrm>
              <a:off x="10206589" y="1340035"/>
              <a:ext cx="7920" cy="31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BBD295-C6CF-4CD5-9CD6-BC337C81B3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7949" y="1331035"/>
                <a:ext cx="25560" cy="332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243FEC1-B358-4E2C-B55D-098F6EFAECC8}"/>
              </a:ext>
            </a:extLst>
          </p:cNvPr>
          <p:cNvSpPr txBox="1"/>
          <p:nvPr/>
        </p:nvSpPr>
        <p:spPr>
          <a:xfrm>
            <a:off x="8484196" y="14144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Features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5A227-0B1C-4824-B1EB-8BF8DEA6AAF6}"/>
              </a:ext>
            </a:extLst>
          </p:cNvPr>
          <p:cNvSpPr txBox="1"/>
          <p:nvPr/>
        </p:nvSpPr>
        <p:spPr>
          <a:xfrm>
            <a:off x="10623246" y="1383166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1801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05122" y="5064359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Description</a:t>
            </a:r>
          </a:p>
          <a:p>
            <a:pPr algn="ctr"/>
            <a:r>
              <a:rPr lang="en-GB" sz="1200" dirty="0"/>
              <a:t>Here re library is used to remove unwanted spacing and remove all unwanted characters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22CA9355-429E-4ABF-A3C4-1216DD9C6135}"/>
              </a:ext>
            </a:extLst>
          </p:cNvPr>
          <p:cNvSpPr/>
          <p:nvPr/>
        </p:nvSpPr>
        <p:spPr>
          <a:xfrm>
            <a:off x="1090513" y="1171116"/>
            <a:ext cx="3300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Quality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Professional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PPT 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D79338D-B0C3-47D3-919E-94CD84A76A6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17869" b="17869"/>
          <a:stretch/>
        </p:blipFill>
        <p:spPr>
          <a:xfrm>
            <a:off x="378994" y="463847"/>
            <a:ext cx="11340495" cy="4142019"/>
          </a:xfrm>
        </p:spPr>
      </p:pic>
    </p:spTree>
    <p:extLst>
      <p:ext uri="{BB962C8B-B14F-4D97-AF65-F5344CB8AC3E}">
        <p14:creationId xmlns:p14="http://schemas.microsoft.com/office/powerpoint/2010/main" val="39782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Trian Test split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ACD2FC-FB13-46A6-8F9C-B70B1FB8B72D}"/>
              </a:ext>
            </a:extLst>
          </p:cNvPr>
          <p:cNvGrpSpPr/>
          <p:nvPr/>
        </p:nvGrpSpPr>
        <p:grpSpPr>
          <a:xfrm>
            <a:off x="5548739" y="2311384"/>
            <a:ext cx="5771799" cy="3287799"/>
            <a:chOff x="3995936" y="2687633"/>
            <a:chExt cx="4428064" cy="2622911"/>
          </a:xfrm>
          <a:solidFill>
            <a:schemeClr val="bg1"/>
          </a:solidFill>
        </p:grpSpPr>
        <p:sp>
          <p:nvSpPr>
            <p:cNvPr id="133" name="Chevron 8">
              <a:extLst>
                <a:ext uri="{FF2B5EF4-FFF2-40B4-BE49-F238E27FC236}">
                  <a16:creationId xmlns:a16="http://schemas.microsoft.com/office/drawing/2014/main" id="{87EE7965-A374-418B-BCC2-2E9CFD7EF71E}"/>
                </a:ext>
              </a:extLst>
            </p:cNvPr>
            <p:cNvSpPr/>
            <p:nvPr/>
          </p:nvSpPr>
          <p:spPr>
            <a:xfrm>
              <a:off x="3995936" y="2687634"/>
              <a:ext cx="4428064" cy="2620001"/>
            </a:xfrm>
            <a:custGeom>
              <a:avLst/>
              <a:gdLst/>
              <a:ahLst/>
              <a:cxnLst/>
              <a:rect l="l" t="t" r="r" b="b"/>
              <a:pathLst>
                <a:path w="4428064" h="2620001">
                  <a:moveTo>
                    <a:pt x="2880320" y="0"/>
                  </a:moveTo>
                  <a:lnTo>
                    <a:pt x="3458511" y="0"/>
                  </a:lnTo>
                  <a:lnTo>
                    <a:pt x="4428064" y="1310001"/>
                  </a:lnTo>
                  <a:lnTo>
                    <a:pt x="3458511" y="2620001"/>
                  </a:lnTo>
                  <a:lnTo>
                    <a:pt x="2880320" y="2620001"/>
                  </a:lnTo>
                  <a:lnTo>
                    <a:pt x="3680013" y="1539505"/>
                  </a:lnTo>
                  <a:lnTo>
                    <a:pt x="0" y="1539505"/>
                  </a:lnTo>
                  <a:lnTo>
                    <a:pt x="0" y="1071505"/>
                  </a:lnTo>
                  <a:lnTo>
                    <a:pt x="3673358" y="10715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4" name="Rectangle 10">
              <a:extLst>
                <a:ext uri="{FF2B5EF4-FFF2-40B4-BE49-F238E27FC236}">
                  <a16:creationId xmlns:a16="http://schemas.microsoft.com/office/drawing/2014/main" id="{4B387AA6-5812-4CB6-B051-053647FDDCD0}"/>
                </a:ext>
              </a:extLst>
            </p:cNvPr>
            <p:cNvSpPr/>
            <p:nvPr/>
          </p:nvSpPr>
          <p:spPr>
            <a:xfrm>
              <a:off x="3995936" y="2687633"/>
              <a:ext cx="3513998" cy="981444"/>
            </a:xfrm>
            <a:custGeom>
              <a:avLst/>
              <a:gdLst/>
              <a:ahLst/>
              <a:cxnLst/>
              <a:rect l="l" t="t" r="r" b="b"/>
              <a:pathLst>
                <a:path w="3513998" h="981444">
                  <a:moveTo>
                    <a:pt x="2210876" y="0"/>
                  </a:moveTo>
                  <a:lnTo>
                    <a:pt x="2789067" y="0"/>
                  </a:lnTo>
                  <a:lnTo>
                    <a:pt x="3169075" y="513444"/>
                  </a:lnTo>
                  <a:lnTo>
                    <a:pt x="3170262" y="513444"/>
                  </a:lnTo>
                  <a:lnTo>
                    <a:pt x="3170262" y="515048"/>
                  </a:lnTo>
                  <a:lnTo>
                    <a:pt x="3513998" y="979483"/>
                  </a:lnTo>
                  <a:lnTo>
                    <a:pt x="3170262" y="979483"/>
                  </a:lnTo>
                  <a:lnTo>
                    <a:pt x="3170262" y="981444"/>
                  </a:lnTo>
                  <a:lnTo>
                    <a:pt x="0" y="981444"/>
                  </a:lnTo>
                  <a:lnTo>
                    <a:pt x="0" y="513444"/>
                  </a:lnTo>
                  <a:lnTo>
                    <a:pt x="2590884" y="5134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5" name="Rectangle 10">
              <a:extLst>
                <a:ext uri="{FF2B5EF4-FFF2-40B4-BE49-F238E27FC236}">
                  <a16:creationId xmlns:a16="http://schemas.microsoft.com/office/drawing/2014/main" id="{7792BD7F-5BF0-436D-A1CF-1B2CD1482B4F}"/>
                </a:ext>
              </a:extLst>
            </p:cNvPr>
            <p:cNvSpPr/>
            <p:nvPr/>
          </p:nvSpPr>
          <p:spPr>
            <a:xfrm rot="10800000" flipH="1">
              <a:off x="3995936" y="4329100"/>
              <a:ext cx="3513998" cy="981444"/>
            </a:xfrm>
            <a:custGeom>
              <a:avLst/>
              <a:gdLst/>
              <a:ahLst/>
              <a:cxnLst/>
              <a:rect l="l" t="t" r="r" b="b"/>
              <a:pathLst>
                <a:path w="3513998" h="981444">
                  <a:moveTo>
                    <a:pt x="0" y="981444"/>
                  </a:moveTo>
                  <a:lnTo>
                    <a:pt x="3170262" y="981444"/>
                  </a:lnTo>
                  <a:lnTo>
                    <a:pt x="3170262" y="979483"/>
                  </a:lnTo>
                  <a:lnTo>
                    <a:pt x="3513998" y="979483"/>
                  </a:lnTo>
                  <a:lnTo>
                    <a:pt x="3170262" y="515048"/>
                  </a:lnTo>
                  <a:lnTo>
                    <a:pt x="3170262" y="513444"/>
                  </a:lnTo>
                  <a:lnTo>
                    <a:pt x="3169075" y="513444"/>
                  </a:lnTo>
                  <a:lnTo>
                    <a:pt x="2789067" y="0"/>
                  </a:lnTo>
                  <a:lnTo>
                    <a:pt x="2210876" y="0"/>
                  </a:lnTo>
                  <a:lnTo>
                    <a:pt x="2590884" y="513444"/>
                  </a:lnTo>
                  <a:lnTo>
                    <a:pt x="0" y="5134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3A2BBCF3-4157-4115-9D7B-21E9B14A5EA0}"/>
              </a:ext>
            </a:extLst>
          </p:cNvPr>
          <p:cNvSpPr txBox="1"/>
          <p:nvPr/>
        </p:nvSpPr>
        <p:spPr>
          <a:xfrm>
            <a:off x="5751245" y="3073432"/>
            <a:ext cx="29128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Your  Content 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F432C48-76C6-49A2-B4EB-9E0B976CD4A2}"/>
              </a:ext>
            </a:extLst>
          </p:cNvPr>
          <p:cNvSpPr txBox="1"/>
          <p:nvPr/>
        </p:nvSpPr>
        <p:spPr>
          <a:xfrm>
            <a:off x="5751245" y="3780776"/>
            <a:ext cx="29128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 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9F524C4-B35B-4512-9CCF-4A9BDDC5CD70}"/>
              </a:ext>
            </a:extLst>
          </p:cNvPr>
          <p:cNvSpPr txBox="1"/>
          <p:nvPr/>
        </p:nvSpPr>
        <p:spPr>
          <a:xfrm>
            <a:off x="5751245" y="4488121"/>
            <a:ext cx="29128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Your  Content 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B1152-151C-4976-8506-A1C14063C26E}"/>
              </a:ext>
            </a:extLst>
          </p:cNvPr>
          <p:cNvSpPr txBox="1"/>
          <p:nvPr/>
        </p:nvSpPr>
        <p:spPr>
          <a:xfrm>
            <a:off x="4079770" y="3623133"/>
            <a:ext cx="1309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15%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70641A-95CB-4FE2-9B8C-1C19C3D99545}"/>
              </a:ext>
            </a:extLst>
          </p:cNvPr>
          <p:cNvSpPr txBox="1"/>
          <p:nvPr/>
        </p:nvSpPr>
        <p:spPr>
          <a:xfrm>
            <a:off x="4079770" y="2100959"/>
            <a:ext cx="1309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35721AF-E2BD-43EE-AF0B-DE1E32D91176}"/>
              </a:ext>
            </a:extLst>
          </p:cNvPr>
          <p:cNvSpPr txBox="1"/>
          <p:nvPr/>
        </p:nvSpPr>
        <p:spPr>
          <a:xfrm>
            <a:off x="4079770" y="5145308"/>
            <a:ext cx="1309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306DF07-90ED-4F4C-9C11-4323192F961B}"/>
              </a:ext>
            </a:extLst>
          </p:cNvPr>
          <p:cNvGrpSpPr/>
          <p:nvPr/>
        </p:nvGrpSpPr>
        <p:grpSpPr>
          <a:xfrm>
            <a:off x="940525" y="1881357"/>
            <a:ext cx="3044279" cy="767845"/>
            <a:chOff x="-475010" y="1129234"/>
            <a:chExt cx="3859356" cy="76968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97BDC3-C79D-406C-8E4D-B02B062E6A63}"/>
                </a:ext>
              </a:extLst>
            </p:cNvPr>
            <p:cNvSpPr txBox="1"/>
            <p:nvPr/>
          </p:nvSpPr>
          <p:spPr>
            <a:xfrm>
              <a:off x="-475010" y="1129234"/>
              <a:ext cx="3859356" cy="277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EB5A818-A07C-4C81-A245-AA0D405EC2BE}"/>
                </a:ext>
              </a:extLst>
            </p:cNvPr>
            <p:cNvSpPr txBox="1"/>
            <p:nvPr/>
          </p:nvSpPr>
          <p:spPr>
            <a:xfrm>
              <a:off x="-460977" y="1312744"/>
              <a:ext cx="3845323" cy="586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Train Data set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7E12FEE-5912-4B9F-B053-4E1B184866D5}"/>
              </a:ext>
            </a:extLst>
          </p:cNvPr>
          <p:cNvGrpSpPr/>
          <p:nvPr/>
        </p:nvGrpSpPr>
        <p:grpSpPr>
          <a:xfrm>
            <a:off x="940525" y="3403530"/>
            <a:ext cx="3044279" cy="794762"/>
            <a:chOff x="-475010" y="1129234"/>
            <a:chExt cx="3859356" cy="796671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2275DEE-E34D-48FE-8A84-8FEC83B172FA}"/>
                </a:ext>
              </a:extLst>
            </p:cNvPr>
            <p:cNvSpPr txBox="1"/>
            <p:nvPr/>
          </p:nvSpPr>
          <p:spPr>
            <a:xfrm>
              <a:off x="-475010" y="1129234"/>
              <a:ext cx="3859356" cy="277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F22EDBB-E81A-4C9D-A799-E83E6F905E7F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86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Test Data Set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D805D16-DC6A-4B6F-A382-DBADF04056F9}"/>
              </a:ext>
            </a:extLst>
          </p:cNvPr>
          <p:cNvGrpSpPr/>
          <p:nvPr/>
        </p:nvGrpSpPr>
        <p:grpSpPr>
          <a:xfrm>
            <a:off x="940525" y="4925704"/>
            <a:ext cx="3044279" cy="671653"/>
            <a:chOff x="-475010" y="1129234"/>
            <a:chExt cx="3859356" cy="673266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0A61CFD-AD69-44FF-8937-5A72930A1E3E}"/>
                </a:ext>
              </a:extLst>
            </p:cNvPr>
            <p:cNvSpPr txBox="1"/>
            <p:nvPr/>
          </p:nvSpPr>
          <p:spPr>
            <a:xfrm>
              <a:off x="-475010" y="1129234"/>
              <a:ext cx="3859356" cy="277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065E8E7-F573-4854-B8D7-E8855117601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46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Validation Data set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83DE77C-C03F-4E8B-BA8F-41E2A5B4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36" y="2158356"/>
            <a:ext cx="6258790" cy="33851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9F84CE-F32E-4752-B34C-83B4DD3637BD}"/>
                  </a:ext>
                </a:extLst>
              </p14:cNvPr>
              <p14:cNvContentPartPr/>
              <p14:nvPr/>
            </p14:nvContentPartPr>
            <p14:xfrm>
              <a:off x="3044389" y="230627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9F84CE-F32E-4752-B34C-83B4DD36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069" y="230195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50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7FE90D-26C8-47D2-94E2-8FA12052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904"/>
            <a:ext cx="12192000" cy="48421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77FCE7-66A9-4DE7-847E-E268A07BC8AB}"/>
              </a:ext>
            </a:extLst>
          </p:cNvPr>
          <p:cNvSpPr txBox="1"/>
          <p:nvPr/>
        </p:nvSpPr>
        <p:spPr>
          <a:xfrm>
            <a:off x="1314449" y="5890239"/>
            <a:ext cx="9783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TfidVectorizer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function from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sklearn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library is used to extract features from abstract and assigning weights to the feature values. Parameter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stop_words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GB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ENGLISH_STOP_WORDS</a:t>
            </a:r>
          </a:p>
          <a:p>
            <a:r>
              <a:rPr lang="en-GB" dirty="0"/>
              <a:t>i.e., if sentence is" Books are important to read" will become "Books important read"</a:t>
            </a:r>
            <a:endParaRPr lang="en-GB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6A7F3-503E-429D-8823-5BC6FD9FBC48}"/>
              </a:ext>
            </a:extLst>
          </p:cNvPr>
          <p:cNvSpPr txBox="1"/>
          <p:nvPr/>
        </p:nvSpPr>
        <p:spPr>
          <a:xfrm>
            <a:off x="4888922" y="145098"/>
            <a:ext cx="2884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Text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</a:rPr>
              <a:t>normalistion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526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46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PU MIAO</cp:lastModifiedBy>
  <cp:revision>173</cp:revision>
  <dcterms:created xsi:type="dcterms:W3CDTF">2018-04-24T17:14:44Z</dcterms:created>
  <dcterms:modified xsi:type="dcterms:W3CDTF">2021-06-14T19:04:46Z</dcterms:modified>
</cp:coreProperties>
</file>