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1" r:id="rId3"/>
    <p:sldId id="272" r:id="rId4"/>
    <p:sldId id="273" r:id="rId5"/>
    <p:sldId id="274" r:id="rId6"/>
    <p:sldId id="265" r:id="rId7"/>
    <p:sldId id="275" r:id="rId8"/>
    <p:sldId id="276" r:id="rId9"/>
    <p:sldId id="277" r:id="rId10"/>
    <p:sldId id="260" r:id="rId11"/>
    <p:sldId id="257" r:id="rId12"/>
    <p:sldId id="259" r:id="rId13"/>
    <p:sldId id="26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45"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E866-66F5-4513-A584-6A39BA2DC5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50AEDC6-71E5-4E7D-80C7-1FACFE490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21AFE6-5F2B-4443-AA40-46C9568D54DF}"/>
              </a:ext>
            </a:extLst>
          </p:cNvPr>
          <p:cNvSpPr>
            <a:spLocks noGrp="1"/>
          </p:cNvSpPr>
          <p:nvPr>
            <p:ph type="dt" sz="half" idx="10"/>
          </p:nvPr>
        </p:nvSpPr>
        <p:spPr/>
        <p:txBody>
          <a:bodyPr/>
          <a:lstStyle/>
          <a:p>
            <a:fld id="{D8D1D6C2-D8D0-48E0-9BCF-E875A2D603A1}" type="datetimeFigureOut">
              <a:rPr lang="en-GB" smtClean="0"/>
              <a:t>09/06/2021</a:t>
            </a:fld>
            <a:endParaRPr lang="en-GB"/>
          </a:p>
        </p:txBody>
      </p:sp>
      <p:sp>
        <p:nvSpPr>
          <p:cNvPr id="5" name="Footer Placeholder 4">
            <a:extLst>
              <a:ext uri="{FF2B5EF4-FFF2-40B4-BE49-F238E27FC236}">
                <a16:creationId xmlns:a16="http://schemas.microsoft.com/office/drawing/2014/main" id="{B262E49D-9A0D-424A-A9D5-7DBE34E1F2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48A695-DFE9-4D98-B456-F92D30D84F16}"/>
              </a:ext>
            </a:extLst>
          </p:cNvPr>
          <p:cNvSpPr>
            <a:spLocks noGrp="1"/>
          </p:cNvSpPr>
          <p:nvPr>
            <p:ph type="sldNum" sz="quarter" idx="12"/>
          </p:nvPr>
        </p:nvSpPr>
        <p:spPr/>
        <p:txBody>
          <a:bodyPr/>
          <a:lstStyle/>
          <a:p>
            <a:fld id="{BF4B73E0-3734-45BA-8676-175EA2DD0F00}" type="slidenum">
              <a:rPr lang="en-GB" smtClean="0"/>
              <a:t>‹#›</a:t>
            </a:fld>
            <a:endParaRPr lang="en-GB"/>
          </a:p>
        </p:txBody>
      </p:sp>
    </p:spTree>
    <p:extLst>
      <p:ext uri="{BB962C8B-B14F-4D97-AF65-F5344CB8AC3E}">
        <p14:creationId xmlns:p14="http://schemas.microsoft.com/office/powerpoint/2010/main" val="409405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1025-4F90-4843-821F-05F4AEF15AC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5FC8F7-008F-4DE7-AC6E-0304812763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CFCE7C-B7C3-4341-A997-638DD984AD4C}"/>
              </a:ext>
            </a:extLst>
          </p:cNvPr>
          <p:cNvSpPr>
            <a:spLocks noGrp="1"/>
          </p:cNvSpPr>
          <p:nvPr>
            <p:ph type="dt" sz="half" idx="10"/>
          </p:nvPr>
        </p:nvSpPr>
        <p:spPr/>
        <p:txBody>
          <a:bodyPr/>
          <a:lstStyle/>
          <a:p>
            <a:fld id="{D8D1D6C2-D8D0-48E0-9BCF-E875A2D603A1}" type="datetimeFigureOut">
              <a:rPr lang="en-GB" smtClean="0"/>
              <a:t>09/06/2021</a:t>
            </a:fld>
            <a:endParaRPr lang="en-GB"/>
          </a:p>
        </p:txBody>
      </p:sp>
      <p:sp>
        <p:nvSpPr>
          <p:cNvPr id="5" name="Footer Placeholder 4">
            <a:extLst>
              <a:ext uri="{FF2B5EF4-FFF2-40B4-BE49-F238E27FC236}">
                <a16:creationId xmlns:a16="http://schemas.microsoft.com/office/drawing/2014/main" id="{D78F1979-BC8A-43ED-8A23-99D4D4F37D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C5B24A-0651-4C66-BFFF-806D32A95FC7}"/>
              </a:ext>
            </a:extLst>
          </p:cNvPr>
          <p:cNvSpPr>
            <a:spLocks noGrp="1"/>
          </p:cNvSpPr>
          <p:nvPr>
            <p:ph type="sldNum" sz="quarter" idx="12"/>
          </p:nvPr>
        </p:nvSpPr>
        <p:spPr/>
        <p:txBody>
          <a:bodyPr/>
          <a:lstStyle/>
          <a:p>
            <a:fld id="{BF4B73E0-3734-45BA-8676-175EA2DD0F00}" type="slidenum">
              <a:rPr lang="en-GB" smtClean="0"/>
              <a:t>‹#›</a:t>
            </a:fld>
            <a:endParaRPr lang="en-GB"/>
          </a:p>
        </p:txBody>
      </p:sp>
    </p:spTree>
    <p:extLst>
      <p:ext uri="{BB962C8B-B14F-4D97-AF65-F5344CB8AC3E}">
        <p14:creationId xmlns:p14="http://schemas.microsoft.com/office/powerpoint/2010/main" val="2383328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0F0365-DF0C-4340-A0BD-5E3713F1B7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39E4AE-4320-4561-A0BE-197DDE3771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2E1846-02F8-42E6-8B82-B0C7BB145025}"/>
              </a:ext>
            </a:extLst>
          </p:cNvPr>
          <p:cNvSpPr>
            <a:spLocks noGrp="1"/>
          </p:cNvSpPr>
          <p:nvPr>
            <p:ph type="dt" sz="half" idx="10"/>
          </p:nvPr>
        </p:nvSpPr>
        <p:spPr/>
        <p:txBody>
          <a:bodyPr/>
          <a:lstStyle/>
          <a:p>
            <a:fld id="{D8D1D6C2-D8D0-48E0-9BCF-E875A2D603A1}" type="datetimeFigureOut">
              <a:rPr lang="en-GB" smtClean="0"/>
              <a:t>09/06/2021</a:t>
            </a:fld>
            <a:endParaRPr lang="en-GB"/>
          </a:p>
        </p:txBody>
      </p:sp>
      <p:sp>
        <p:nvSpPr>
          <p:cNvPr id="5" name="Footer Placeholder 4">
            <a:extLst>
              <a:ext uri="{FF2B5EF4-FFF2-40B4-BE49-F238E27FC236}">
                <a16:creationId xmlns:a16="http://schemas.microsoft.com/office/drawing/2014/main" id="{2A1DF8F8-8501-482A-97EB-9AE089ED92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7B4EEF-0A37-43F3-8536-41AE7DEC0419}"/>
              </a:ext>
            </a:extLst>
          </p:cNvPr>
          <p:cNvSpPr>
            <a:spLocks noGrp="1"/>
          </p:cNvSpPr>
          <p:nvPr>
            <p:ph type="sldNum" sz="quarter" idx="12"/>
          </p:nvPr>
        </p:nvSpPr>
        <p:spPr/>
        <p:txBody>
          <a:bodyPr/>
          <a:lstStyle/>
          <a:p>
            <a:fld id="{BF4B73E0-3734-45BA-8676-175EA2DD0F00}" type="slidenum">
              <a:rPr lang="en-GB" smtClean="0"/>
              <a:t>‹#›</a:t>
            </a:fld>
            <a:endParaRPr lang="en-GB"/>
          </a:p>
        </p:txBody>
      </p:sp>
    </p:spTree>
    <p:extLst>
      <p:ext uri="{BB962C8B-B14F-4D97-AF65-F5344CB8AC3E}">
        <p14:creationId xmlns:p14="http://schemas.microsoft.com/office/powerpoint/2010/main" val="121281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E241-9415-4C32-B38C-2DCB700FD95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8B6714-F596-499F-A1C2-3A0FBADCEB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41A984-AEDE-4EFE-BC41-8F50127CF520}"/>
              </a:ext>
            </a:extLst>
          </p:cNvPr>
          <p:cNvSpPr>
            <a:spLocks noGrp="1"/>
          </p:cNvSpPr>
          <p:nvPr>
            <p:ph type="dt" sz="half" idx="10"/>
          </p:nvPr>
        </p:nvSpPr>
        <p:spPr/>
        <p:txBody>
          <a:bodyPr/>
          <a:lstStyle/>
          <a:p>
            <a:fld id="{D8D1D6C2-D8D0-48E0-9BCF-E875A2D603A1}" type="datetimeFigureOut">
              <a:rPr lang="en-GB" smtClean="0"/>
              <a:t>09/06/2021</a:t>
            </a:fld>
            <a:endParaRPr lang="en-GB"/>
          </a:p>
        </p:txBody>
      </p:sp>
      <p:sp>
        <p:nvSpPr>
          <p:cNvPr id="5" name="Footer Placeholder 4">
            <a:extLst>
              <a:ext uri="{FF2B5EF4-FFF2-40B4-BE49-F238E27FC236}">
                <a16:creationId xmlns:a16="http://schemas.microsoft.com/office/drawing/2014/main" id="{55142D1F-E868-4C40-9609-6307BC44D2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4995F9-1808-44DC-BF2D-3F6F3C40B4E3}"/>
              </a:ext>
            </a:extLst>
          </p:cNvPr>
          <p:cNvSpPr>
            <a:spLocks noGrp="1"/>
          </p:cNvSpPr>
          <p:nvPr>
            <p:ph type="sldNum" sz="quarter" idx="12"/>
          </p:nvPr>
        </p:nvSpPr>
        <p:spPr/>
        <p:txBody>
          <a:bodyPr/>
          <a:lstStyle/>
          <a:p>
            <a:fld id="{BF4B73E0-3734-45BA-8676-175EA2DD0F00}" type="slidenum">
              <a:rPr lang="en-GB" smtClean="0"/>
              <a:t>‹#›</a:t>
            </a:fld>
            <a:endParaRPr lang="en-GB"/>
          </a:p>
        </p:txBody>
      </p:sp>
    </p:spTree>
    <p:extLst>
      <p:ext uri="{BB962C8B-B14F-4D97-AF65-F5344CB8AC3E}">
        <p14:creationId xmlns:p14="http://schemas.microsoft.com/office/powerpoint/2010/main" val="391254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A19-98E9-4591-BEC9-6FBA59F807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EBEDDD9-6CFA-4F2A-888D-954617EF7E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E92E9D-6DE9-48FA-A57F-094D4FE9483F}"/>
              </a:ext>
            </a:extLst>
          </p:cNvPr>
          <p:cNvSpPr>
            <a:spLocks noGrp="1"/>
          </p:cNvSpPr>
          <p:nvPr>
            <p:ph type="dt" sz="half" idx="10"/>
          </p:nvPr>
        </p:nvSpPr>
        <p:spPr/>
        <p:txBody>
          <a:bodyPr/>
          <a:lstStyle/>
          <a:p>
            <a:fld id="{D8D1D6C2-D8D0-48E0-9BCF-E875A2D603A1}" type="datetimeFigureOut">
              <a:rPr lang="en-GB" smtClean="0"/>
              <a:t>09/06/2021</a:t>
            </a:fld>
            <a:endParaRPr lang="en-GB"/>
          </a:p>
        </p:txBody>
      </p:sp>
      <p:sp>
        <p:nvSpPr>
          <p:cNvPr id="5" name="Footer Placeholder 4">
            <a:extLst>
              <a:ext uri="{FF2B5EF4-FFF2-40B4-BE49-F238E27FC236}">
                <a16:creationId xmlns:a16="http://schemas.microsoft.com/office/drawing/2014/main" id="{540DF81D-32AF-418B-8C86-3F3A03BD8F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AD5810-F7D8-43BD-A4FC-1044D03631CF}"/>
              </a:ext>
            </a:extLst>
          </p:cNvPr>
          <p:cNvSpPr>
            <a:spLocks noGrp="1"/>
          </p:cNvSpPr>
          <p:nvPr>
            <p:ph type="sldNum" sz="quarter" idx="12"/>
          </p:nvPr>
        </p:nvSpPr>
        <p:spPr/>
        <p:txBody>
          <a:bodyPr/>
          <a:lstStyle/>
          <a:p>
            <a:fld id="{BF4B73E0-3734-45BA-8676-175EA2DD0F00}" type="slidenum">
              <a:rPr lang="en-GB" smtClean="0"/>
              <a:t>‹#›</a:t>
            </a:fld>
            <a:endParaRPr lang="en-GB"/>
          </a:p>
        </p:txBody>
      </p:sp>
    </p:spTree>
    <p:extLst>
      <p:ext uri="{BB962C8B-B14F-4D97-AF65-F5344CB8AC3E}">
        <p14:creationId xmlns:p14="http://schemas.microsoft.com/office/powerpoint/2010/main" val="263734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E33B-08DC-4E49-B69E-3ED9D0C1D6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45ADB4-3647-4FA7-A94A-EF06B731E6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8AB295D-AD19-4F7F-81E3-45CA264D06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D717F79-2C4C-4DCF-BD70-1E1064BA37EB}"/>
              </a:ext>
            </a:extLst>
          </p:cNvPr>
          <p:cNvSpPr>
            <a:spLocks noGrp="1"/>
          </p:cNvSpPr>
          <p:nvPr>
            <p:ph type="dt" sz="half" idx="10"/>
          </p:nvPr>
        </p:nvSpPr>
        <p:spPr/>
        <p:txBody>
          <a:bodyPr/>
          <a:lstStyle/>
          <a:p>
            <a:fld id="{D8D1D6C2-D8D0-48E0-9BCF-E875A2D603A1}" type="datetimeFigureOut">
              <a:rPr lang="en-GB" smtClean="0"/>
              <a:t>09/06/2021</a:t>
            </a:fld>
            <a:endParaRPr lang="en-GB"/>
          </a:p>
        </p:txBody>
      </p:sp>
      <p:sp>
        <p:nvSpPr>
          <p:cNvPr id="6" name="Footer Placeholder 5">
            <a:extLst>
              <a:ext uri="{FF2B5EF4-FFF2-40B4-BE49-F238E27FC236}">
                <a16:creationId xmlns:a16="http://schemas.microsoft.com/office/drawing/2014/main" id="{11798445-6DF9-4A19-80DB-73B4508C92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A93E46-9C80-45A0-80E9-FF2542252F75}"/>
              </a:ext>
            </a:extLst>
          </p:cNvPr>
          <p:cNvSpPr>
            <a:spLocks noGrp="1"/>
          </p:cNvSpPr>
          <p:nvPr>
            <p:ph type="sldNum" sz="quarter" idx="12"/>
          </p:nvPr>
        </p:nvSpPr>
        <p:spPr/>
        <p:txBody>
          <a:bodyPr/>
          <a:lstStyle/>
          <a:p>
            <a:fld id="{BF4B73E0-3734-45BA-8676-175EA2DD0F00}" type="slidenum">
              <a:rPr lang="en-GB" smtClean="0"/>
              <a:t>‹#›</a:t>
            </a:fld>
            <a:endParaRPr lang="en-GB"/>
          </a:p>
        </p:txBody>
      </p:sp>
    </p:spTree>
    <p:extLst>
      <p:ext uri="{BB962C8B-B14F-4D97-AF65-F5344CB8AC3E}">
        <p14:creationId xmlns:p14="http://schemas.microsoft.com/office/powerpoint/2010/main" val="234450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4A07-D7A1-4582-8712-4545477221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275AB6-D9C5-43AA-9B2F-A6180C813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7A0DEA-4CA9-452C-B7B0-64914A514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6280513-68B2-4DB8-A930-8EE7B4B640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E0B362-9009-43F2-AF0F-05E590623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60BB335-9489-4B24-A67E-95C93D46E9DD}"/>
              </a:ext>
            </a:extLst>
          </p:cNvPr>
          <p:cNvSpPr>
            <a:spLocks noGrp="1"/>
          </p:cNvSpPr>
          <p:nvPr>
            <p:ph type="dt" sz="half" idx="10"/>
          </p:nvPr>
        </p:nvSpPr>
        <p:spPr/>
        <p:txBody>
          <a:bodyPr/>
          <a:lstStyle/>
          <a:p>
            <a:fld id="{D8D1D6C2-D8D0-48E0-9BCF-E875A2D603A1}" type="datetimeFigureOut">
              <a:rPr lang="en-GB" smtClean="0"/>
              <a:t>09/06/2021</a:t>
            </a:fld>
            <a:endParaRPr lang="en-GB"/>
          </a:p>
        </p:txBody>
      </p:sp>
      <p:sp>
        <p:nvSpPr>
          <p:cNvPr id="8" name="Footer Placeholder 7">
            <a:extLst>
              <a:ext uri="{FF2B5EF4-FFF2-40B4-BE49-F238E27FC236}">
                <a16:creationId xmlns:a16="http://schemas.microsoft.com/office/drawing/2014/main" id="{714468DB-6AA5-427E-B927-C09F218B147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47E943-CC1D-45A5-B678-49CCDF4A2197}"/>
              </a:ext>
            </a:extLst>
          </p:cNvPr>
          <p:cNvSpPr>
            <a:spLocks noGrp="1"/>
          </p:cNvSpPr>
          <p:nvPr>
            <p:ph type="sldNum" sz="quarter" idx="12"/>
          </p:nvPr>
        </p:nvSpPr>
        <p:spPr/>
        <p:txBody>
          <a:bodyPr/>
          <a:lstStyle/>
          <a:p>
            <a:fld id="{BF4B73E0-3734-45BA-8676-175EA2DD0F00}" type="slidenum">
              <a:rPr lang="en-GB" smtClean="0"/>
              <a:t>‹#›</a:t>
            </a:fld>
            <a:endParaRPr lang="en-GB"/>
          </a:p>
        </p:txBody>
      </p:sp>
    </p:spTree>
    <p:extLst>
      <p:ext uri="{BB962C8B-B14F-4D97-AF65-F5344CB8AC3E}">
        <p14:creationId xmlns:p14="http://schemas.microsoft.com/office/powerpoint/2010/main" val="412186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BA2F8-3EC8-41E9-87AE-25B0186BC7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A70793A-9CB5-4E7F-B821-90443A87869E}"/>
              </a:ext>
            </a:extLst>
          </p:cNvPr>
          <p:cNvSpPr>
            <a:spLocks noGrp="1"/>
          </p:cNvSpPr>
          <p:nvPr>
            <p:ph type="dt" sz="half" idx="10"/>
          </p:nvPr>
        </p:nvSpPr>
        <p:spPr/>
        <p:txBody>
          <a:bodyPr/>
          <a:lstStyle/>
          <a:p>
            <a:fld id="{D8D1D6C2-D8D0-48E0-9BCF-E875A2D603A1}" type="datetimeFigureOut">
              <a:rPr lang="en-GB" smtClean="0"/>
              <a:t>09/06/2021</a:t>
            </a:fld>
            <a:endParaRPr lang="en-GB"/>
          </a:p>
        </p:txBody>
      </p:sp>
      <p:sp>
        <p:nvSpPr>
          <p:cNvPr id="4" name="Footer Placeholder 3">
            <a:extLst>
              <a:ext uri="{FF2B5EF4-FFF2-40B4-BE49-F238E27FC236}">
                <a16:creationId xmlns:a16="http://schemas.microsoft.com/office/drawing/2014/main" id="{BB468BA9-B6D7-4507-B87B-A19BAAB1F71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63CE4BD-7CAD-4FAC-85D5-3357E22B0CB1}"/>
              </a:ext>
            </a:extLst>
          </p:cNvPr>
          <p:cNvSpPr>
            <a:spLocks noGrp="1"/>
          </p:cNvSpPr>
          <p:nvPr>
            <p:ph type="sldNum" sz="quarter" idx="12"/>
          </p:nvPr>
        </p:nvSpPr>
        <p:spPr/>
        <p:txBody>
          <a:bodyPr/>
          <a:lstStyle/>
          <a:p>
            <a:fld id="{BF4B73E0-3734-45BA-8676-175EA2DD0F00}" type="slidenum">
              <a:rPr lang="en-GB" smtClean="0"/>
              <a:t>‹#›</a:t>
            </a:fld>
            <a:endParaRPr lang="en-GB"/>
          </a:p>
        </p:txBody>
      </p:sp>
    </p:spTree>
    <p:extLst>
      <p:ext uri="{BB962C8B-B14F-4D97-AF65-F5344CB8AC3E}">
        <p14:creationId xmlns:p14="http://schemas.microsoft.com/office/powerpoint/2010/main" val="755104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4B668-FC16-48D8-866B-5C747E41ADAC}"/>
              </a:ext>
            </a:extLst>
          </p:cNvPr>
          <p:cNvSpPr>
            <a:spLocks noGrp="1"/>
          </p:cNvSpPr>
          <p:nvPr>
            <p:ph type="dt" sz="half" idx="10"/>
          </p:nvPr>
        </p:nvSpPr>
        <p:spPr/>
        <p:txBody>
          <a:bodyPr/>
          <a:lstStyle/>
          <a:p>
            <a:fld id="{D8D1D6C2-D8D0-48E0-9BCF-E875A2D603A1}" type="datetimeFigureOut">
              <a:rPr lang="en-GB" smtClean="0"/>
              <a:t>09/06/2021</a:t>
            </a:fld>
            <a:endParaRPr lang="en-GB"/>
          </a:p>
        </p:txBody>
      </p:sp>
      <p:sp>
        <p:nvSpPr>
          <p:cNvPr id="3" name="Footer Placeholder 2">
            <a:extLst>
              <a:ext uri="{FF2B5EF4-FFF2-40B4-BE49-F238E27FC236}">
                <a16:creationId xmlns:a16="http://schemas.microsoft.com/office/drawing/2014/main" id="{101E584F-03AA-4711-8D51-CE73E5D404E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E2B64E6-53F5-4223-BC1D-2C26598C0AE8}"/>
              </a:ext>
            </a:extLst>
          </p:cNvPr>
          <p:cNvSpPr>
            <a:spLocks noGrp="1"/>
          </p:cNvSpPr>
          <p:nvPr>
            <p:ph type="sldNum" sz="quarter" idx="12"/>
          </p:nvPr>
        </p:nvSpPr>
        <p:spPr/>
        <p:txBody>
          <a:bodyPr/>
          <a:lstStyle/>
          <a:p>
            <a:fld id="{BF4B73E0-3734-45BA-8676-175EA2DD0F00}" type="slidenum">
              <a:rPr lang="en-GB" smtClean="0"/>
              <a:t>‹#›</a:t>
            </a:fld>
            <a:endParaRPr lang="en-GB"/>
          </a:p>
        </p:txBody>
      </p:sp>
    </p:spTree>
    <p:extLst>
      <p:ext uri="{BB962C8B-B14F-4D97-AF65-F5344CB8AC3E}">
        <p14:creationId xmlns:p14="http://schemas.microsoft.com/office/powerpoint/2010/main" val="192382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740B-D28C-4AA5-BF18-7E6FBE3EF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D8A53D0-36F6-4F2F-ADD5-3DCC98131C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08B1342-3D96-46E0-BEF0-12724DCC1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92048-28C0-4062-9995-D70D82A1F70F}"/>
              </a:ext>
            </a:extLst>
          </p:cNvPr>
          <p:cNvSpPr>
            <a:spLocks noGrp="1"/>
          </p:cNvSpPr>
          <p:nvPr>
            <p:ph type="dt" sz="half" idx="10"/>
          </p:nvPr>
        </p:nvSpPr>
        <p:spPr/>
        <p:txBody>
          <a:bodyPr/>
          <a:lstStyle/>
          <a:p>
            <a:fld id="{D8D1D6C2-D8D0-48E0-9BCF-E875A2D603A1}" type="datetimeFigureOut">
              <a:rPr lang="en-GB" smtClean="0"/>
              <a:t>09/06/2021</a:t>
            </a:fld>
            <a:endParaRPr lang="en-GB"/>
          </a:p>
        </p:txBody>
      </p:sp>
      <p:sp>
        <p:nvSpPr>
          <p:cNvPr id="6" name="Footer Placeholder 5">
            <a:extLst>
              <a:ext uri="{FF2B5EF4-FFF2-40B4-BE49-F238E27FC236}">
                <a16:creationId xmlns:a16="http://schemas.microsoft.com/office/drawing/2014/main" id="{4D1390C2-F354-4BF8-BF95-F61722979F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2C042C-A6AC-4296-82D7-BB8A520D97A5}"/>
              </a:ext>
            </a:extLst>
          </p:cNvPr>
          <p:cNvSpPr>
            <a:spLocks noGrp="1"/>
          </p:cNvSpPr>
          <p:nvPr>
            <p:ph type="sldNum" sz="quarter" idx="12"/>
          </p:nvPr>
        </p:nvSpPr>
        <p:spPr/>
        <p:txBody>
          <a:bodyPr/>
          <a:lstStyle/>
          <a:p>
            <a:fld id="{BF4B73E0-3734-45BA-8676-175EA2DD0F00}" type="slidenum">
              <a:rPr lang="en-GB" smtClean="0"/>
              <a:t>‹#›</a:t>
            </a:fld>
            <a:endParaRPr lang="en-GB"/>
          </a:p>
        </p:txBody>
      </p:sp>
    </p:spTree>
    <p:extLst>
      <p:ext uri="{BB962C8B-B14F-4D97-AF65-F5344CB8AC3E}">
        <p14:creationId xmlns:p14="http://schemas.microsoft.com/office/powerpoint/2010/main" val="246722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85BC-8533-49D0-A660-6330582CF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0BE947B-F459-4C19-8536-849BB0018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59008D-E23E-4378-944F-3B80DBDB8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3D9AB-6493-4728-ABCD-D33656161F77}"/>
              </a:ext>
            </a:extLst>
          </p:cNvPr>
          <p:cNvSpPr>
            <a:spLocks noGrp="1"/>
          </p:cNvSpPr>
          <p:nvPr>
            <p:ph type="dt" sz="half" idx="10"/>
          </p:nvPr>
        </p:nvSpPr>
        <p:spPr/>
        <p:txBody>
          <a:bodyPr/>
          <a:lstStyle/>
          <a:p>
            <a:fld id="{D8D1D6C2-D8D0-48E0-9BCF-E875A2D603A1}" type="datetimeFigureOut">
              <a:rPr lang="en-GB" smtClean="0"/>
              <a:t>09/06/2021</a:t>
            </a:fld>
            <a:endParaRPr lang="en-GB"/>
          </a:p>
        </p:txBody>
      </p:sp>
      <p:sp>
        <p:nvSpPr>
          <p:cNvPr id="6" name="Footer Placeholder 5">
            <a:extLst>
              <a:ext uri="{FF2B5EF4-FFF2-40B4-BE49-F238E27FC236}">
                <a16:creationId xmlns:a16="http://schemas.microsoft.com/office/drawing/2014/main" id="{FE11BD44-A36B-42CA-AF82-83FE88CEE4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5A1F5B-A902-4B08-88C4-99D00228919D}"/>
              </a:ext>
            </a:extLst>
          </p:cNvPr>
          <p:cNvSpPr>
            <a:spLocks noGrp="1"/>
          </p:cNvSpPr>
          <p:nvPr>
            <p:ph type="sldNum" sz="quarter" idx="12"/>
          </p:nvPr>
        </p:nvSpPr>
        <p:spPr/>
        <p:txBody>
          <a:bodyPr/>
          <a:lstStyle/>
          <a:p>
            <a:fld id="{BF4B73E0-3734-45BA-8676-175EA2DD0F00}" type="slidenum">
              <a:rPr lang="en-GB" smtClean="0"/>
              <a:t>‹#›</a:t>
            </a:fld>
            <a:endParaRPr lang="en-GB"/>
          </a:p>
        </p:txBody>
      </p:sp>
    </p:spTree>
    <p:extLst>
      <p:ext uri="{BB962C8B-B14F-4D97-AF65-F5344CB8AC3E}">
        <p14:creationId xmlns:p14="http://schemas.microsoft.com/office/powerpoint/2010/main" val="124066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8DD743-25B3-4E20-B713-6D60AD5D9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558236-A817-4F06-AB00-A6649AB608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EAD2A3-BE13-4CA5-B55D-966D08CE8D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1D6C2-D8D0-48E0-9BCF-E875A2D603A1}" type="datetimeFigureOut">
              <a:rPr lang="en-GB" smtClean="0"/>
              <a:t>09/06/2021</a:t>
            </a:fld>
            <a:endParaRPr lang="en-GB"/>
          </a:p>
        </p:txBody>
      </p:sp>
      <p:sp>
        <p:nvSpPr>
          <p:cNvPr id="5" name="Footer Placeholder 4">
            <a:extLst>
              <a:ext uri="{FF2B5EF4-FFF2-40B4-BE49-F238E27FC236}">
                <a16:creationId xmlns:a16="http://schemas.microsoft.com/office/drawing/2014/main" id="{663B3203-844C-4B98-96CE-DD7609E45C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EA60304-5B0C-4ECD-8A94-E63DB54F53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B73E0-3734-45BA-8676-175EA2DD0F00}" type="slidenum">
              <a:rPr lang="en-GB" smtClean="0"/>
              <a:t>‹#›</a:t>
            </a:fld>
            <a:endParaRPr lang="en-GB"/>
          </a:p>
        </p:txBody>
      </p:sp>
    </p:spTree>
    <p:extLst>
      <p:ext uri="{BB962C8B-B14F-4D97-AF65-F5344CB8AC3E}">
        <p14:creationId xmlns:p14="http://schemas.microsoft.com/office/powerpoint/2010/main" val="25521529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mygreatlearning.com/blog/natural-language-processing-tutoria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4" name="Picture 4">
            <a:extLst>
              <a:ext uri="{FF2B5EF4-FFF2-40B4-BE49-F238E27FC236}">
                <a16:creationId xmlns:a16="http://schemas.microsoft.com/office/drawing/2014/main" id="{B6E242F5-0088-43D4-8B41-C0687B1F567D}"/>
              </a:ext>
            </a:extLst>
          </p:cNvPr>
          <p:cNvPicPr>
            <a:picLocks noChangeAspect="1"/>
          </p:cNvPicPr>
          <p:nvPr/>
        </p:nvPicPr>
        <p:blipFill rotWithShape="1">
          <a:blip r:embed="rId2">
            <a:alphaModFix amt="50000"/>
          </a:blip>
          <a:srcRect b="7025"/>
          <a:stretch/>
        </p:blipFill>
        <p:spPr>
          <a:xfrm>
            <a:off x="20" y="1"/>
            <a:ext cx="12191980" cy="6857999"/>
          </a:xfrm>
          <a:prstGeom prst="rect">
            <a:avLst/>
          </a:prstGeom>
        </p:spPr>
      </p:pic>
      <p:sp>
        <p:nvSpPr>
          <p:cNvPr id="2" name="Title 1">
            <a:extLst>
              <a:ext uri="{FF2B5EF4-FFF2-40B4-BE49-F238E27FC236}">
                <a16:creationId xmlns:a16="http://schemas.microsoft.com/office/drawing/2014/main" id="{A9AFE790-DB10-44F2-BB7D-E61CD2CCD977}"/>
              </a:ext>
            </a:extLst>
          </p:cNvPr>
          <p:cNvSpPr>
            <a:spLocks noGrp="1"/>
          </p:cNvSpPr>
          <p:nvPr>
            <p:ph type="ctrTitle"/>
          </p:nvPr>
        </p:nvSpPr>
        <p:spPr>
          <a:xfrm>
            <a:off x="1524000" y="1122362"/>
            <a:ext cx="9144000" cy="2900518"/>
          </a:xfrm>
        </p:spPr>
        <p:txBody>
          <a:bodyPr>
            <a:normAutofit/>
          </a:bodyPr>
          <a:lstStyle/>
          <a:p>
            <a:r>
              <a:rPr lang="en-GB" dirty="0">
                <a:solidFill>
                  <a:srgbClr val="FFFFFF"/>
                </a:solidFill>
              </a:rPr>
              <a:t>Project 3 brief</a:t>
            </a:r>
          </a:p>
        </p:txBody>
      </p:sp>
      <p:sp>
        <p:nvSpPr>
          <p:cNvPr id="3" name="Subtitle 2">
            <a:extLst>
              <a:ext uri="{FF2B5EF4-FFF2-40B4-BE49-F238E27FC236}">
                <a16:creationId xmlns:a16="http://schemas.microsoft.com/office/drawing/2014/main" id="{E766ED3F-395E-4C45-81B9-EA9026D00F85}"/>
              </a:ext>
            </a:extLst>
          </p:cNvPr>
          <p:cNvSpPr>
            <a:spLocks noGrp="1"/>
          </p:cNvSpPr>
          <p:nvPr>
            <p:ph type="subTitle" idx="1"/>
          </p:nvPr>
        </p:nvSpPr>
        <p:spPr>
          <a:xfrm>
            <a:off x="1524000" y="4159404"/>
            <a:ext cx="9144000" cy="1098395"/>
          </a:xfrm>
        </p:spPr>
        <p:txBody>
          <a:bodyPr>
            <a:normAutofit/>
          </a:bodyPr>
          <a:lstStyle/>
          <a:p>
            <a:r>
              <a:rPr lang="en-GB" dirty="0">
                <a:solidFill>
                  <a:srgbClr val="FFFFFF"/>
                </a:solidFill>
              </a:rPr>
              <a:t>Catherine Miao</a:t>
            </a:r>
          </a:p>
        </p:txBody>
      </p:sp>
      <p:pic>
        <p:nvPicPr>
          <p:cNvPr id="5" name="Picture 4" descr="Logo, company name&#10;&#10;Description automatically generated">
            <a:extLst>
              <a:ext uri="{FF2B5EF4-FFF2-40B4-BE49-F238E27FC236}">
                <a16:creationId xmlns:a16="http://schemas.microsoft.com/office/drawing/2014/main" id="{F5CC0363-1956-4260-8474-AD5E5EC72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188724" cy="3188724"/>
          </a:xfrm>
          <a:prstGeom prst="rect">
            <a:avLst/>
          </a:prstGeom>
        </p:spPr>
      </p:pic>
      <p:pic>
        <p:nvPicPr>
          <p:cNvPr id="7" name="Picture 6" descr="Logo, company name&#10;&#10;Description automatically generated">
            <a:extLst>
              <a:ext uri="{FF2B5EF4-FFF2-40B4-BE49-F238E27FC236}">
                <a16:creationId xmlns:a16="http://schemas.microsoft.com/office/drawing/2014/main" id="{3E7CE38F-5F34-4A95-8ECF-B27FD4248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256" y="82425"/>
            <a:ext cx="3188724" cy="3188724"/>
          </a:xfrm>
          <a:prstGeom prst="rect">
            <a:avLst/>
          </a:prstGeom>
        </p:spPr>
      </p:pic>
    </p:spTree>
    <p:extLst>
      <p:ext uri="{BB962C8B-B14F-4D97-AF65-F5344CB8AC3E}">
        <p14:creationId xmlns:p14="http://schemas.microsoft.com/office/powerpoint/2010/main" val="9563974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E790-DB10-44F2-BB7D-E61CD2CCD977}"/>
              </a:ext>
            </a:extLst>
          </p:cNvPr>
          <p:cNvSpPr>
            <a:spLocks noGrp="1"/>
          </p:cNvSpPr>
          <p:nvPr>
            <p:ph type="ctrTitle"/>
          </p:nvPr>
        </p:nvSpPr>
        <p:spPr>
          <a:xfrm>
            <a:off x="838199" y="291090"/>
            <a:ext cx="10515599" cy="932688"/>
          </a:xfrm>
        </p:spPr>
        <p:txBody>
          <a:bodyPr>
            <a:normAutofit/>
          </a:bodyPr>
          <a:lstStyle/>
          <a:p>
            <a:pPr algn="l"/>
            <a:r>
              <a:rPr lang="en-GB" sz="5400" dirty="0"/>
              <a:t>How will I </a:t>
            </a:r>
            <a:r>
              <a:rPr lang="en-GB" sz="5400" dirty="0" err="1"/>
              <a:t>meansure</a:t>
            </a:r>
            <a:r>
              <a:rPr lang="en-GB" sz="5400" dirty="0"/>
              <a:t> success?</a:t>
            </a:r>
          </a:p>
        </p:txBody>
      </p:sp>
      <p:sp>
        <p:nvSpPr>
          <p:cNvPr id="3" name="Subtitle 2">
            <a:extLst>
              <a:ext uri="{FF2B5EF4-FFF2-40B4-BE49-F238E27FC236}">
                <a16:creationId xmlns:a16="http://schemas.microsoft.com/office/drawing/2014/main" id="{E766ED3F-395E-4C45-81B9-EA9026D00F85}"/>
              </a:ext>
            </a:extLst>
          </p:cNvPr>
          <p:cNvSpPr>
            <a:spLocks noGrp="1"/>
          </p:cNvSpPr>
          <p:nvPr>
            <p:ph type="subTitle" idx="1"/>
          </p:nvPr>
        </p:nvSpPr>
        <p:spPr>
          <a:xfrm>
            <a:off x="838199" y="1335726"/>
            <a:ext cx="10515599" cy="3150010"/>
          </a:xfrm>
        </p:spPr>
        <p:txBody>
          <a:bodyPr>
            <a:normAutofit fontScale="77500" lnSpcReduction="20000"/>
          </a:bodyPr>
          <a:lstStyle/>
          <a:p>
            <a:pPr algn="l"/>
            <a:r>
              <a:rPr lang="en-GB" b="0" i="0" dirty="0">
                <a:solidFill>
                  <a:srgbClr val="92D050"/>
                </a:solidFill>
                <a:effectLst/>
                <a:latin typeface="sohne"/>
              </a:rPr>
              <a:t>Binary Cross Entropy</a:t>
            </a:r>
          </a:p>
          <a:p>
            <a:pPr algn="l"/>
            <a:endParaRPr lang="en-GB" b="0" i="0" dirty="0">
              <a:solidFill>
                <a:srgbClr val="292929"/>
              </a:solidFill>
              <a:effectLst/>
              <a:latin typeface="sohne"/>
            </a:endParaRPr>
          </a:p>
          <a:p>
            <a:pPr algn="l"/>
            <a:r>
              <a:rPr lang="en-GB" b="0" i="0" dirty="0">
                <a:solidFill>
                  <a:srgbClr val="92D050"/>
                </a:solidFill>
                <a:effectLst/>
                <a:latin typeface="sohne"/>
              </a:rPr>
              <a:t>Confusion Matrix</a:t>
            </a:r>
          </a:p>
          <a:p>
            <a:pPr algn="l"/>
            <a:endParaRPr lang="en-GB" b="0" i="0" dirty="0">
              <a:solidFill>
                <a:srgbClr val="292929"/>
              </a:solidFill>
              <a:effectLst/>
              <a:latin typeface="sohne"/>
            </a:endParaRPr>
          </a:p>
          <a:p>
            <a:pPr algn="l"/>
            <a:r>
              <a:rPr lang="en-GB" b="0" i="0" dirty="0">
                <a:solidFill>
                  <a:srgbClr val="292929"/>
                </a:solidFill>
                <a:effectLst/>
                <a:latin typeface="sohne"/>
              </a:rPr>
              <a:t>ROC AUC score</a:t>
            </a:r>
          </a:p>
          <a:p>
            <a:pPr algn="l"/>
            <a:r>
              <a:rPr lang="en-GB" b="0" i="0" dirty="0">
                <a:solidFill>
                  <a:srgbClr val="292929"/>
                </a:solidFill>
                <a:effectLst/>
                <a:latin typeface="sohne"/>
              </a:rPr>
              <a:t>: </a:t>
            </a:r>
            <a:r>
              <a:rPr lang="en-GB" b="0" i="0" dirty="0">
                <a:solidFill>
                  <a:srgbClr val="292929"/>
                </a:solidFill>
                <a:effectLst/>
                <a:latin typeface="charter"/>
              </a:rPr>
              <a:t> combining TPR, FPR</a:t>
            </a:r>
          </a:p>
          <a:p>
            <a:pPr algn="l"/>
            <a:r>
              <a:rPr lang="en-GB" b="0" i="0" dirty="0">
                <a:solidFill>
                  <a:srgbClr val="292929"/>
                </a:solidFill>
                <a:effectLst/>
                <a:latin typeface="charter"/>
              </a:rPr>
              <a:t>It can be easily explained to business stakeholders.  If they want to </a:t>
            </a:r>
            <a:r>
              <a:rPr lang="en-GB" b="1" i="0" dirty="0">
                <a:solidFill>
                  <a:srgbClr val="292929"/>
                </a:solidFill>
                <a:effectLst/>
                <a:latin typeface="charter"/>
              </a:rPr>
              <a:t>choose the threshold that fits the business</a:t>
            </a:r>
            <a:r>
              <a:rPr lang="en-GB" b="0" i="0" dirty="0">
                <a:solidFill>
                  <a:srgbClr val="292929"/>
                </a:solidFill>
                <a:effectLst/>
                <a:latin typeface="charter"/>
              </a:rPr>
              <a:t> problem.</a:t>
            </a:r>
          </a:p>
          <a:p>
            <a:pPr algn="l"/>
            <a:endParaRPr lang="en-GB" dirty="0">
              <a:solidFill>
                <a:srgbClr val="292929"/>
              </a:solidFill>
              <a:latin typeface="charter"/>
            </a:endParaRPr>
          </a:p>
          <a:p>
            <a:pPr algn="l"/>
            <a:r>
              <a:rPr lang="en-GB" b="0" i="0" dirty="0">
                <a:solidFill>
                  <a:srgbClr val="92D050"/>
                </a:solidFill>
                <a:effectLst/>
                <a:latin typeface="sohne"/>
              </a:rPr>
              <a:t>Cohen Kappa Metric</a:t>
            </a:r>
          </a:p>
          <a:p>
            <a:pPr algn="l"/>
            <a:endParaRPr lang="en-GB" b="0" i="0" dirty="0">
              <a:solidFill>
                <a:srgbClr val="292929"/>
              </a:solidFill>
              <a:effectLst/>
              <a:latin typeface="sohne"/>
            </a:endParaRPr>
          </a:p>
          <a:p>
            <a:pPr algn="l"/>
            <a:endParaRPr lang="en-GB" b="0" i="0" dirty="0">
              <a:solidFill>
                <a:srgbClr val="292929"/>
              </a:solidFill>
              <a:effectLst/>
              <a:latin typeface="sohne"/>
            </a:endParaRPr>
          </a:p>
          <a:p>
            <a:pPr algn="l"/>
            <a:endParaRPr lang="en-GB" b="0" i="0" dirty="0">
              <a:solidFill>
                <a:srgbClr val="292929"/>
              </a:solidFill>
              <a:effectLst/>
              <a:latin typeface="sohne"/>
            </a:endParaRPr>
          </a:p>
          <a:p>
            <a:pPr algn="l"/>
            <a:endParaRPr lang="en-GB" dirty="0">
              <a:solidFill>
                <a:srgbClr val="292929"/>
              </a:solidFill>
              <a:latin typeface="sohne"/>
            </a:endParaRPr>
          </a:p>
          <a:p>
            <a:pPr algn="l"/>
            <a:endParaRPr lang="en-GB" b="0" i="0" dirty="0">
              <a:solidFill>
                <a:srgbClr val="292929"/>
              </a:solidFill>
              <a:effectLst/>
              <a:latin typeface="sohne"/>
            </a:endParaRPr>
          </a:p>
          <a:p>
            <a:pPr algn="l"/>
            <a:endParaRPr lang="en-GB" b="1" dirty="0"/>
          </a:p>
        </p:txBody>
      </p:sp>
    </p:spTree>
    <p:extLst>
      <p:ext uri="{BB962C8B-B14F-4D97-AF65-F5344CB8AC3E}">
        <p14:creationId xmlns:p14="http://schemas.microsoft.com/office/powerpoint/2010/main" val="20960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F24F22-0905-4DC2-92E6-AC1134036F9E}"/>
              </a:ext>
            </a:extLst>
          </p:cNvPr>
          <p:cNvPicPr>
            <a:picLocks noGrp="1" noChangeAspect="1"/>
          </p:cNvPicPr>
          <p:nvPr>
            <p:ph idx="1"/>
          </p:nvPr>
        </p:nvPicPr>
        <p:blipFill>
          <a:blip r:embed="rId2"/>
          <a:stretch>
            <a:fillRect/>
          </a:stretch>
        </p:blipFill>
        <p:spPr>
          <a:xfrm>
            <a:off x="913612" y="643466"/>
            <a:ext cx="10364775" cy="5571067"/>
          </a:xfrm>
          <a:prstGeom prst="rect">
            <a:avLst/>
          </a:prstGeom>
        </p:spPr>
      </p:pic>
    </p:spTree>
    <p:extLst>
      <p:ext uri="{BB962C8B-B14F-4D97-AF65-F5344CB8AC3E}">
        <p14:creationId xmlns:p14="http://schemas.microsoft.com/office/powerpoint/2010/main" val="54824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a:extLst>
              <a:ext uri="{FF2B5EF4-FFF2-40B4-BE49-F238E27FC236}">
                <a16:creationId xmlns:a16="http://schemas.microsoft.com/office/drawing/2014/main" id="{B6E242F5-0088-43D4-8B41-C0687B1F567D}"/>
              </a:ext>
            </a:extLst>
          </p:cNvPr>
          <p:cNvPicPr>
            <a:picLocks noChangeAspect="1"/>
          </p:cNvPicPr>
          <p:nvPr/>
        </p:nvPicPr>
        <p:blipFill rotWithShape="1">
          <a:blip r:embed="rId2">
            <a:alphaModFix amt="50000"/>
          </a:blip>
          <a:srcRect b="7025"/>
          <a:stretch/>
        </p:blipFill>
        <p:spPr>
          <a:xfrm>
            <a:off x="20" y="1"/>
            <a:ext cx="12191980" cy="6857999"/>
          </a:xfrm>
          <a:prstGeom prst="rect">
            <a:avLst/>
          </a:prstGeom>
        </p:spPr>
      </p:pic>
      <p:sp>
        <p:nvSpPr>
          <p:cNvPr id="2" name="Title 1">
            <a:extLst>
              <a:ext uri="{FF2B5EF4-FFF2-40B4-BE49-F238E27FC236}">
                <a16:creationId xmlns:a16="http://schemas.microsoft.com/office/drawing/2014/main" id="{A9AFE790-DB10-44F2-BB7D-E61CD2CCD977}"/>
              </a:ext>
            </a:extLst>
          </p:cNvPr>
          <p:cNvSpPr>
            <a:spLocks noGrp="1"/>
          </p:cNvSpPr>
          <p:nvPr>
            <p:ph type="ctrTitle"/>
          </p:nvPr>
        </p:nvSpPr>
        <p:spPr>
          <a:xfrm>
            <a:off x="1524000" y="1122362"/>
            <a:ext cx="9144000" cy="2900518"/>
          </a:xfrm>
        </p:spPr>
        <p:txBody>
          <a:bodyPr>
            <a:normAutofit/>
          </a:bodyPr>
          <a:lstStyle/>
          <a:p>
            <a:endParaRPr lang="en-GB" dirty="0">
              <a:solidFill>
                <a:srgbClr val="FFFFFF"/>
              </a:solidFill>
            </a:endParaRPr>
          </a:p>
        </p:txBody>
      </p:sp>
      <p:sp>
        <p:nvSpPr>
          <p:cNvPr id="3" name="Subtitle 2">
            <a:extLst>
              <a:ext uri="{FF2B5EF4-FFF2-40B4-BE49-F238E27FC236}">
                <a16:creationId xmlns:a16="http://schemas.microsoft.com/office/drawing/2014/main" id="{E766ED3F-395E-4C45-81B9-EA9026D00F85}"/>
              </a:ext>
            </a:extLst>
          </p:cNvPr>
          <p:cNvSpPr>
            <a:spLocks noGrp="1"/>
          </p:cNvSpPr>
          <p:nvPr>
            <p:ph type="subTitle" idx="1"/>
          </p:nvPr>
        </p:nvSpPr>
        <p:spPr>
          <a:xfrm>
            <a:off x="1524000" y="4159404"/>
            <a:ext cx="9144000" cy="1098395"/>
          </a:xfrm>
        </p:spPr>
        <p:txBody>
          <a:bodyPr>
            <a:normAutofit/>
          </a:bodyPr>
          <a:lstStyle/>
          <a:p>
            <a:endParaRPr lang="en-GB">
              <a:solidFill>
                <a:srgbClr val="FFFFFF"/>
              </a:solidFill>
            </a:endParaRPr>
          </a:p>
        </p:txBody>
      </p:sp>
      <p:pic>
        <p:nvPicPr>
          <p:cNvPr id="7" name="Picture 6">
            <a:extLst>
              <a:ext uri="{FF2B5EF4-FFF2-40B4-BE49-F238E27FC236}">
                <a16:creationId xmlns:a16="http://schemas.microsoft.com/office/drawing/2014/main" id="{2B2BEC55-FEFB-45B0-BE2E-FD04732C7EB5}"/>
              </a:ext>
            </a:extLst>
          </p:cNvPr>
          <p:cNvPicPr>
            <a:picLocks noChangeAspect="1"/>
          </p:cNvPicPr>
          <p:nvPr/>
        </p:nvPicPr>
        <p:blipFill>
          <a:blip r:embed="rId3"/>
          <a:stretch>
            <a:fillRect/>
          </a:stretch>
        </p:blipFill>
        <p:spPr>
          <a:xfrm>
            <a:off x="0" y="404369"/>
            <a:ext cx="12192000" cy="6049262"/>
          </a:xfrm>
          <a:prstGeom prst="rect">
            <a:avLst/>
          </a:prstGeom>
        </p:spPr>
      </p:pic>
    </p:spTree>
    <p:extLst>
      <p:ext uri="{BB962C8B-B14F-4D97-AF65-F5344CB8AC3E}">
        <p14:creationId xmlns:p14="http://schemas.microsoft.com/office/powerpoint/2010/main" val="3872921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a:extLst>
              <a:ext uri="{FF2B5EF4-FFF2-40B4-BE49-F238E27FC236}">
                <a16:creationId xmlns:a16="http://schemas.microsoft.com/office/drawing/2014/main" id="{B6E242F5-0088-43D4-8B41-C0687B1F567D}"/>
              </a:ext>
            </a:extLst>
          </p:cNvPr>
          <p:cNvPicPr>
            <a:picLocks noChangeAspect="1"/>
          </p:cNvPicPr>
          <p:nvPr/>
        </p:nvPicPr>
        <p:blipFill rotWithShape="1">
          <a:blip r:embed="rId2">
            <a:alphaModFix amt="50000"/>
          </a:blip>
          <a:srcRect b="7025"/>
          <a:stretch/>
        </p:blipFill>
        <p:spPr>
          <a:xfrm>
            <a:off x="20" y="1"/>
            <a:ext cx="12191980" cy="6857999"/>
          </a:xfrm>
          <a:prstGeom prst="rect">
            <a:avLst/>
          </a:prstGeom>
        </p:spPr>
      </p:pic>
      <p:sp>
        <p:nvSpPr>
          <p:cNvPr id="2" name="Title 1">
            <a:extLst>
              <a:ext uri="{FF2B5EF4-FFF2-40B4-BE49-F238E27FC236}">
                <a16:creationId xmlns:a16="http://schemas.microsoft.com/office/drawing/2014/main" id="{A9AFE790-DB10-44F2-BB7D-E61CD2CCD977}"/>
              </a:ext>
            </a:extLst>
          </p:cNvPr>
          <p:cNvSpPr>
            <a:spLocks noGrp="1"/>
          </p:cNvSpPr>
          <p:nvPr>
            <p:ph type="ctrTitle"/>
          </p:nvPr>
        </p:nvSpPr>
        <p:spPr>
          <a:xfrm>
            <a:off x="1524000" y="1122362"/>
            <a:ext cx="9144000" cy="2900518"/>
          </a:xfrm>
        </p:spPr>
        <p:txBody>
          <a:bodyPr>
            <a:normAutofit/>
          </a:bodyPr>
          <a:lstStyle/>
          <a:p>
            <a:r>
              <a:rPr lang="en-GB" dirty="0">
                <a:solidFill>
                  <a:srgbClr val="FFFFFF"/>
                </a:solidFill>
              </a:rPr>
              <a:t>Thank You </a:t>
            </a:r>
          </a:p>
        </p:txBody>
      </p:sp>
      <p:sp>
        <p:nvSpPr>
          <p:cNvPr id="3" name="Subtitle 2">
            <a:extLst>
              <a:ext uri="{FF2B5EF4-FFF2-40B4-BE49-F238E27FC236}">
                <a16:creationId xmlns:a16="http://schemas.microsoft.com/office/drawing/2014/main" id="{E766ED3F-395E-4C45-81B9-EA9026D00F85}"/>
              </a:ext>
            </a:extLst>
          </p:cNvPr>
          <p:cNvSpPr>
            <a:spLocks noGrp="1"/>
          </p:cNvSpPr>
          <p:nvPr>
            <p:ph type="subTitle" idx="1"/>
          </p:nvPr>
        </p:nvSpPr>
        <p:spPr>
          <a:xfrm>
            <a:off x="1524000" y="4159404"/>
            <a:ext cx="9144000" cy="1098395"/>
          </a:xfrm>
        </p:spPr>
        <p:txBody>
          <a:bodyPr>
            <a:normAutofit/>
          </a:bodyPr>
          <a:lstStyle/>
          <a:p>
            <a:endParaRPr lang="en-GB">
              <a:solidFill>
                <a:srgbClr val="FFFFFF"/>
              </a:solidFill>
            </a:endParaRPr>
          </a:p>
        </p:txBody>
      </p:sp>
    </p:spTree>
    <p:extLst>
      <p:ext uri="{BB962C8B-B14F-4D97-AF65-F5344CB8AC3E}">
        <p14:creationId xmlns:p14="http://schemas.microsoft.com/office/powerpoint/2010/main" val="1434735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a:extLst>
              <a:ext uri="{FF2B5EF4-FFF2-40B4-BE49-F238E27FC236}">
                <a16:creationId xmlns:a16="http://schemas.microsoft.com/office/drawing/2014/main" id="{B6E242F5-0088-43D4-8B41-C0687B1F567D}"/>
              </a:ext>
            </a:extLst>
          </p:cNvPr>
          <p:cNvPicPr>
            <a:picLocks noChangeAspect="1"/>
          </p:cNvPicPr>
          <p:nvPr/>
        </p:nvPicPr>
        <p:blipFill rotWithShape="1">
          <a:blip r:embed="rId2">
            <a:alphaModFix amt="50000"/>
          </a:blip>
          <a:srcRect b="7025"/>
          <a:stretch/>
        </p:blipFill>
        <p:spPr>
          <a:xfrm>
            <a:off x="20" y="1"/>
            <a:ext cx="12191980" cy="6857999"/>
          </a:xfrm>
          <a:prstGeom prst="rect">
            <a:avLst/>
          </a:prstGeom>
        </p:spPr>
      </p:pic>
      <p:sp>
        <p:nvSpPr>
          <p:cNvPr id="2" name="Title 1">
            <a:extLst>
              <a:ext uri="{FF2B5EF4-FFF2-40B4-BE49-F238E27FC236}">
                <a16:creationId xmlns:a16="http://schemas.microsoft.com/office/drawing/2014/main" id="{A9AFE790-DB10-44F2-BB7D-E61CD2CCD977}"/>
              </a:ext>
            </a:extLst>
          </p:cNvPr>
          <p:cNvSpPr>
            <a:spLocks noGrp="1"/>
          </p:cNvSpPr>
          <p:nvPr>
            <p:ph type="ctrTitle"/>
          </p:nvPr>
        </p:nvSpPr>
        <p:spPr>
          <a:xfrm>
            <a:off x="1524000" y="1122362"/>
            <a:ext cx="9144000" cy="2900518"/>
          </a:xfrm>
        </p:spPr>
        <p:txBody>
          <a:bodyPr>
            <a:normAutofit/>
          </a:bodyPr>
          <a:lstStyle/>
          <a:p>
            <a:endParaRPr lang="en-GB" dirty="0">
              <a:solidFill>
                <a:srgbClr val="FFFFFF"/>
              </a:solidFill>
            </a:endParaRPr>
          </a:p>
        </p:txBody>
      </p:sp>
      <p:sp>
        <p:nvSpPr>
          <p:cNvPr id="3" name="Subtitle 2">
            <a:extLst>
              <a:ext uri="{FF2B5EF4-FFF2-40B4-BE49-F238E27FC236}">
                <a16:creationId xmlns:a16="http://schemas.microsoft.com/office/drawing/2014/main" id="{E766ED3F-395E-4C45-81B9-EA9026D00F85}"/>
              </a:ext>
            </a:extLst>
          </p:cNvPr>
          <p:cNvSpPr>
            <a:spLocks noGrp="1"/>
          </p:cNvSpPr>
          <p:nvPr>
            <p:ph type="subTitle" idx="1"/>
          </p:nvPr>
        </p:nvSpPr>
        <p:spPr>
          <a:xfrm>
            <a:off x="1524000" y="4159404"/>
            <a:ext cx="9144000" cy="1098395"/>
          </a:xfrm>
        </p:spPr>
        <p:txBody>
          <a:bodyPr>
            <a:normAutofit/>
          </a:bodyPr>
          <a:lstStyle/>
          <a:p>
            <a:endParaRPr lang="en-GB">
              <a:solidFill>
                <a:srgbClr val="FFFFFF"/>
              </a:solidFill>
            </a:endParaRPr>
          </a:p>
        </p:txBody>
      </p:sp>
    </p:spTree>
    <p:extLst>
      <p:ext uri="{BB962C8B-B14F-4D97-AF65-F5344CB8AC3E}">
        <p14:creationId xmlns:p14="http://schemas.microsoft.com/office/powerpoint/2010/main" val="109859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2789-8179-4524-87A4-9491DAA753F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4628CF5-FBDA-4B93-A35D-B7189066E7B9}"/>
              </a:ext>
            </a:extLst>
          </p:cNvPr>
          <p:cNvSpPr>
            <a:spLocks noGrp="1"/>
          </p:cNvSpPr>
          <p:nvPr>
            <p:ph idx="1"/>
          </p:nvPr>
        </p:nvSpPr>
        <p:spPr/>
        <p:txBody>
          <a:bodyPr/>
          <a:lstStyle/>
          <a:p>
            <a:r>
              <a:rPr lang="en-GB" b="0" i="0" dirty="0">
                <a:solidFill>
                  <a:srgbClr val="000000"/>
                </a:solidFill>
                <a:effectLst/>
                <a:latin typeface="Source Sans Pro" panose="020B0503030403020204" pitchFamily="34" charset="0"/>
              </a:rPr>
              <a:t>The Gallic War, published on the eve of the civil war which led to the end of the Roman Republic, is an autobiographical account written by one of the most famous figures of European history. On one level a straightforward narrative of the campaigns Caesar fought against the </a:t>
            </a:r>
            <a:r>
              <a:rPr lang="en-GB" b="0" i="0" dirty="0" err="1">
                <a:solidFill>
                  <a:srgbClr val="000000"/>
                </a:solidFill>
                <a:effectLst/>
                <a:latin typeface="Source Sans Pro" panose="020B0503030403020204" pitchFamily="34" charset="0"/>
              </a:rPr>
              <a:t>Gauls</a:t>
            </a:r>
            <a:r>
              <a:rPr lang="en-GB" b="0" i="0" dirty="0">
                <a:solidFill>
                  <a:srgbClr val="000000"/>
                </a:solidFill>
                <a:effectLst/>
                <a:latin typeface="Source Sans Pro" panose="020B0503030403020204" pitchFamily="34" charset="0"/>
              </a:rPr>
              <a:t>, Germans and Britons, it also serves a deeper political purpose, revealing him as a commander of </a:t>
            </a:r>
            <a:r>
              <a:rPr lang="en-GB" b="0" i="0" dirty="0" err="1">
                <a:solidFill>
                  <a:srgbClr val="000000"/>
                </a:solidFill>
                <a:effectLst/>
                <a:latin typeface="Source Sans Pro" panose="020B0503030403020204" pitchFamily="34" charset="0"/>
              </a:rPr>
              <a:t>breathtaking</a:t>
            </a:r>
            <a:r>
              <a:rPr lang="en-GB" b="0" i="0" dirty="0">
                <a:solidFill>
                  <a:srgbClr val="000000"/>
                </a:solidFill>
                <a:effectLst/>
                <a:latin typeface="Source Sans Pro" panose="020B0503030403020204" pitchFamily="34" charset="0"/>
              </a:rPr>
              <a:t> flair, courage and persistence - a man of the people, a man without rival.</a:t>
            </a:r>
            <a:endParaRPr lang="en-GB" dirty="0"/>
          </a:p>
        </p:txBody>
      </p:sp>
    </p:spTree>
    <p:extLst>
      <p:ext uri="{BB962C8B-B14F-4D97-AF65-F5344CB8AC3E}">
        <p14:creationId xmlns:p14="http://schemas.microsoft.com/office/powerpoint/2010/main" val="35526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4F192-4FB1-4ECB-B0EA-F8880D21CB3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C606828-937E-47C6-BFE0-0E3306B709D0}"/>
              </a:ext>
            </a:extLst>
          </p:cNvPr>
          <p:cNvSpPr>
            <a:spLocks noGrp="1"/>
          </p:cNvSpPr>
          <p:nvPr>
            <p:ph idx="1"/>
          </p:nvPr>
        </p:nvSpPr>
        <p:spPr/>
        <p:txBody>
          <a:bodyPr/>
          <a:lstStyle/>
          <a:p>
            <a:r>
              <a:rPr lang="en-GB" b="0" i="0" dirty="0">
                <a:solidFill>
                  <a:srgbClr val="000000"/>
                </a:solidFill>
                <a:effectLst/>
                <a:latin typeface="Source Sans Pro" panose="020B0503030403020204" pitchFamily="34" charset="0"/>
              </a:rPr>
              <a:t>1944, in the ruined wine cellar of a Tuscan villa, as bombs fall around them, two strangers meet and share an extraordinary evening</a:t>
            </a:r>
            <a:endParaRPr lang="en-GB" dirty="0"/>
          </a:p>
        </p:txBody>
      </p:sp>
    </p:spTree>
    <p:extLst>
      <p:ext uri="{BB962C8B-B14F-4D97-AF65-F5344CB8AC3E}">
        <p14:creationId xmlns:p14="http://schemas.microsoft.com/office/powerpoint/2010/main" val="298201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7382-E9A4-458F-9CF2-BCE2D8E9D69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A1A499D-5543-481C-B883-D83A5BAB8A72}"/>
              </a:ext>
            </a:extLst>
          </p:cNvPr>
          <p:cNvSpPr>
            <a:spLocks noGrp="1"/>
          </p:cNvSpPr>
          <p:nvPr>
            <p:ph idx="1"/>
          </p:nvPr>
        </p:nvSpPr>
        <p:spPr/>
        <p:txBody>
          <a:bodyPr/>
          <a:lstStyle/>
          <a:p>
            <a:r>
              <a:rPr lang="en-GB" b="0" i="0" dirty="0">
                <a:solidFill>
                  <a:srgbClr val="000000"/>
                </a:solidFill>
                <a:effectLst/>
                <a:latin typeface="Source Sans Pro" panose="020B0503030403020204" pitchFamily="34" charset="0"/>
              </a:rPr>
              <a:t>In a peaceful retirement village, four unlikely friends meet up once a week to investigate unsolved murders.</a:t>
            </a:r>
            <a:endParaRPr lang="en-GB" dirty="0"/>
          </a:p>
        </p:txBody>
      </p:sp>
    </p:spTree>
    <p:extLst>
      <p:ext uri="{BB962C8B-B14F-4D97-AF65-F5344CB8AC3E}">
        <p14:creationId xmlns:p14="http://schemas.microsoft.com/office/powerpoint/2010/main" val="54402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61F6F-5C44-417E-9FF3-2ABB068D39C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8F35835-9438-413D-B9A6-EBF8A958F2E1}"/>
              </a:ext>
            </a:extLst>
          </p:cNvPr>
          <p:cNvSpPr>
            <a:spLocks noGrp="1"/>
          </p:cNvSpPr>
          <p:nvPr>
            <p:ph idx="1"/>
          </p:nvPr>
        </p:nvSpPr>
        <p:spPr/>
        <p:txBody>
          <a:bodyPr/>
          <a:lstStyle/>
          <a:p>
            <a:r>
              <a:rPr lang="en-GB" b="0" i="0" dirty="0">
                <a:solidFill>
                  <a:srgbClr val="000000"/>
                </a:solidFill>
                <a:effectLst/>
                <a:latin typeface="Source Sans Pro" panose="020B0503030403020204" pitchFamily="34" charset="0"/>
              </a:rPr>
              <a:t>No one loves and quarrels, desires and deceives as boldly and brilliantly as Greek gods and goddesses. They are like us, only more so - their actions and adventures scrawled across the heavens above, from the birth of the universe to the creation of humankind.</a:t>
            </a:r>
            <a:endParaRPr lang="en-GB" dirty="0"/>
          </a:p>
        </p:txBody>
      </p:sp>
    </p:spTree>
    <p:extLst>
      <p:ext uri="{BB962C8B-B14F-4D97-AF65-F5344CB8AC3E}">
        <p14:creationId xmlns:p14="http://schemas.microsoft.com/office/powerpoint/2010/main" val="323652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a:extLst>
              <a:ext uri="{FF2B5EF4-FFF2-40B4-BE49-F238E27FC236}">
                <a16:creationId xmlns:a16="http://schemas.microsoft.com/office/drawing/2014/main" id="{B6E242F5-0088-43D4-8B41-C0687B1F567D}"/>
              </a:ext>
            </a:extLst>
          </p:cNvPr>
          <p:cNvPicPr>
            <a:picLocks noChangeAspect="1"/>
          </p:cNvPicPr>
          <p:nvPr/>
        </p:nvPicPr>
        <p:blipFill rotWithShape="1">
          <a:blip r:embed="rId2">
            <a:alphaModFix amt="50000"/>
          </a:blip>
          <a:srcRect b="7025"/>
          <a:stretch/>
        </p:blipFill>
        <p:spPr>
          <a:xfrm>
            <a:off x="20" y="1"/>
            <a:ext cx="12191980" cy="6857999"/>
          </a:xfrm>
          <a:prstGeom prst="rect">
            <a:avLst/>
          </a:prstGeom>
        </p:spPr>
      </p:pic>
      <p:sp>
        <p:nvSpPr>
          <p:cNvPr id="2" name="Title 1">
            <a:extLst>
              <a:ext uri="{FF2B5EF4-FFF2-40B4-BE49-F238E27FC236}">
                <a16:creationId xmlns:a16="http://schemas.microsoft.com/office/drawing/2014/main" id="{A9AFE790-DB10-44F2-BB7D-E61CD2CCD977}"/>
              </a:ext>
            </a:extLst>
          </p:cNvPr>
          <p:cNvSpPr>
            <a:spLocks noGrp="1"/>
          </p:cNvSpPr>
          <p:nvPr>
            <p:ph type="ctrTitle"/>
          </p:nvPr>
        </p:nvSpPr>
        <p:spPr>
          <a:xfrm>
            <a:off x="1524000" y="1122362"/>
            <a:ext cx="9144000" cy="2900518"/>
          </a:xfrm>
        </p:spPr>
        <p:txBody>
          <a:bodyPr>
            <a:normAutofit/>
          </a:bodyPr>
          <a:lstStyle/>
          <a:p>
            <a:r>
              <a:rPr lang="en-GB" dirty="0">
                <a:solidFill>
                  <a:schemeClr val="tx1">
                    <a:lumMod val="95000"/>
                    <a:lumOff val="5000"/>
                  </a:schemeClr>
                </a:solidFill>
              </a:rPr>
              <a:t>Stakeholder</a:t>
            </a:r>
            <a:br>
              <a:rPr lang="en-GB" dirty="0">
                <a:solidFill>
                  <a:schemeClr val="tx1">
                    <a:lumMod val="95000"/>
                    <a:lumOff val="5000"/>
                  </a:schemeClr>
                </a:solidFill>
              </a:rPr>
            </a:br>
            <a:r>
              <a:rPr lang="en-GB" dirty="0">
                <a:solidFill>
                  <a:schemeClr val="tx1">
                    <a:lumMod val="95000"/>
                    <a:lumOff val="5000"/>
                  </a:schemeClr>
                </a:solidFill>
              </a:rPr>
              <a:t>The Leeds library</a:t>
            </a:r>
          </a:p>
        </p:txBody>
      </p:sp>
      <p:sp>
        <p:nvSpPr>
          <p:cNvPr id="3" name="Subtitle 2">
            <a:extLst>
              <a:ext uri="{FF2B5EF4-FFF2-40B4-BE49-F238E27FC236}">
                <a16:creationId xmlns:a16="http://schemas.microsoft.com/office/drawing/2014/main" id="{E766ED3F-395E-4C45-81B9-EA9026D00F85}"/>
              </a:ext>
            </a:extLst>
          </p:cNvPr>
          <p:cNvSpPr>
            <a:spLocks noGrp="1"/>
          </p:cNvSpPr>
          <p:nvPr>
            <p:ph type="subTitle" idx="1"/>
          </p:nvPr>
        </p:nvSpPr>
        <p:spPr>
          <a:xfrm>
            <a:off x="1524000" y="4159404"/>
            <a:ext cx="9144000" cy="1098395"/>
          </a:xfrm>
        </p:spPr>
        <p:txBody>
          <a:bodyPr>
            <a:normAutofit/>
          </a:bodyPr>
          <a:lstStyle/>
          <a:p>
            <a:r>
              <a:rPr lang="en-GB" dirty="0">
                <a:solidFill>
                  <a:schemeClr val="tx1">
                    <a:lumMod val="95000"/>
                    <a:lumOff val="5000"/>
                  </a:schemeClr>
                </a:solidFill>
              </a:rPr>
              <a:t>CEO &amp; librarians</a:t>
            </a:r>
          </a:p>
        </p:txBody>
      </p:sp>
    </p:spTree>
    <p:extLst>
      <p:ext uri="{BB962C8B-B14F-4D97-AF65-F5344CB8AC3E}">
        <p14:creationId xmlns:p14="http://schemas.microsoft.com/office/powerpoint/2010/main" val="1488070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5A5D-AA27-4DDB-ADC3-FB61949BD311}"/>
              </a:ext>
            </a:extLst>
          </p:cNvPr>
          <p:cNvSpPr>
            <a:spLocks noGrp="1"/>
          </p:cNvSpPr>
          <p:nvPr>
            <p:ph type="title"/>
          </p:nvPr>
        </p:nvSpPr>
        <p:spPr/>
        <p:txBody>
          <a:bodyPr/>
          <a:lstStyle/>
          <a:p>
            <a:r>
              <a:rPr lang="en-GB" dirty="0"/>
              <a:t>The problem try to solve</a:t>
            </a:r>
          </a:p>
        </p:txBody>
      </p:sp>
      <p:sp>
        <p:nvSpPr>
          <p:cNvPr id="3" name="Content Placeholder 2">
            <a:extLst>
              <a:ext uri="{FF2B5EF4-FFF2-40B4-BE49-F238E27FC236}">
                <a16:creationId xmlns:a16="http://schemas.microsoft.com/office/drawing/2014/main" id="{456688AB-72A1-4BD8-BFA6-9E6A86D19AB6}"/>
              </a:ext>
            </a:extLst>
          </p:cNvPr>
          <p:cNvSpPr>
            <a:spLocks noGrp="1"/>
          </p:cNvSpPr>
          <p:nvPr>
            <p:ph idx="1"/>
          </p:nvPr>
        </p:nvSpPr>
        <p:spPr/>
        <p:txBody>
          <a:bodyPr/>
          <a:lstStyle/>
          <a:p>
            <a:r>
              <a:rPr lang="en-GB" dirty="0"/>
              <a:t>Have a piece of description about the book,  How do we know which category it belongs to </a:t>
            </a:r>
          </a:p>
          <a:p>
            <a:endParaRPr lang="en-GB" dirty="0"/>
          </a:p>
          <a:p>
            <a:endParaRPr lang="en-GB" dirty="0"/>
          </a:p>
          <a:p>
            <a:endParaRPr lang="en-GB" dirty="0"/>
          </a:p>
          <a:p>
            <a:r>
              <a:rPr lang="en-GB" dirty="0"/>
              <a:t>Target: categories : Fiction, Non Fiction</a:t>
            </a:r>
          </a:p>
          <a:p>
            <a:r>
              <a:rPr lang="en-GB" dirty="0"/>
              <a:t>Feature: a piece of summary about book</a:t>
            </a:r>
          </a:p>
          <a:p>
            <a:endParaRPr lang="en-GB" dirty="0"/>
          </a:p>
          <a:p>
            <a:endParaRPr lang="en-GB" dirty="0"/>
          </a:p>
        </p:txBody>
      </p:sp>
    </p:spTree>
    <p:extLst>
      <p:ext uri="{BB962C8B-B14F-4D97-AF65-F5344CB8AC3E}">
        <p14:creationId xmlns:p14="http://schemas.microsoft.com/office/powerpoint/2010/main" val="285903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7E99-1ED0-4127-A428-889E0EC0EAE7}"/>
              </a:ext>
            </a:extLst>
          </p:cNvPr>
          <p:cNvSpPr>
            <a:spLocks noGrp="1"/>
          </p:cNvSpPr>
          <p:nvPr>
            <p:ph type="title"/>
          </p:nvPr>
        </p:nvSpPr>
        <p:spPr/>
        <p:txBody>
          <a:bodyPr/>
          <a:lstStyle/>
          <a:p>
            <a:r>
              <a:rPr lang="en-GB" dirty="0"/>
              <a:t>Feature </a:t>
            </a:r>
            <a:r>
              <a:rPr lang="en-GB" dirty="0" err="1"/>
              <a:t>extrcation</a:t>
            </a:r>
            <a:endParaRPr lang="en-GB" dirty="0"/>
          </a:p>
        </p:txBody>
      </p:sp>
      <p:sp>
        <p:nvSpPr>
          <p:cNvPr id="3" name="Content Placeholder 2">
            <a:extLst>
              <a:ext uri="{FF2B5EF4-FFF2-40B4-BE49-F238E27FC236}">
                <a16:creationId xmlns:a16="http://schemas.microsoft.com/office/drawing/2014/main" id="{D354F3D3-8DDD-48C9-88BC-18B3084E7C44}"/>
              </a:ext>
            </a:extLst>
          </p:cNvPr>
          <p:cNvSpPr>
            <a:spLocks noGrp="1"/>
          </p:cNvSpPr>
          <p:nvPr>
            <p:ph idx="1"/>
          </p:nvPr>
        </p:nvSpPr>
        <p:spPr/>
        <p:txBody>
          <a:bodyPr>
            <a:normAutofit fontScale="92500" lnSpcReduction="20000"/>
          </a:bodyPr>
          <a:lstStyle/>
          <a:p>
            <a:r>
              <a:rPr lang="en-GB" b="0" i="0" dirty="0">
                <a:solidFill>
                  <a:srgbClr val="92D050"/>
                </a:solidFill>
                <a:effectLst/>
                <a:latin typeface="Lato"/>
              </a:rPr>
              <a:t>Bag of words </a:t>
            </a:r>
            <a:r>
              <a:rPr lang="en-GB" b="0" i="0" dirty="0">
                <a:solidFill>
                  <a:srgbClr val="000000"/>
                </a:solidFill>
                <a:effectLst/>
                <a:latin typeface="Lato"/>
              </a:rPr>
              <a:t>is a </a:t>
            </a:r>
            <a:r>
              <a:rPr lang="en-GB" b="0" i="0" u="none" strike="noStrike" dirty="0">
                <a:solidFill>
                  <a:srgbClr val="4DB2EC"/>
                </a:solidFill>
                <a:effectLst/>
                <a:latin typeface="Lato"/>
                <a:hlinkClick r:id="rId2"/>
              </a:rPr>
              <a:t>Natural Language Processing</a:t>
            </a:r>
            <a:r>
              <a:rPr lang="en-GB" b="0" i="0" dirty="0">
                <a:solidFill>
                  <a:srgbClr val="000000"/>
                </a:solidFill>
                <a:effectLst/>
                <a:latin typeface="Lato"/>
              </a:rPr>
              <a:t> technique of text modelling</a:t>
            </a:r>
            <a:endParaRPr lang="en-GB" dirty="0">
              <a:solidFill>
                <a:srgbClr val="000000"/>
              </a:solidFill>
              <a:latin typeface="Lato"/>
            </a:endParaRPr>
          </a:p>
          <a:p>
            <a:r>
              <a:rPr lang="en-GB" b="0" i="0" dirty="0">
                <a:solidFill>
                  <a:srgbClr val="000000"/>
                </a:solidFill>
                <a:effectLst/>
                <a:latin typeface="Lato"/>
              </a:rPr>
              <a:t>is a representation of text that describes the occurrence of words with in a document.</a:t>
            </a:r>
          </a:p>
          <a:p>
            <a:endParaRPr lang="en-GB" dirty="0">
              <a:solidFill>
                <a:srgbClr val="000000"/>
              </a:solidFill>
              <a:latin typeface="Lato"/>
            </a:endParaRPr>
          </a:p>
          <a:p>
            <a:r>
              <a:rPr lang="en-GB" b="1" dirty="0">
                <a:solidFill>
                  <a:srgbClr val="92D050"/>
                </a:solidFill>
                <a:effectLst/>
                <a:latin typeface="Helvetica Neue"/>
              </a:rPr>
              <a:t>TF-IDF</a:t>
            </a:r>
          </a:p>
          <a:p>
            <a:r>
              <a:rPr lang="en-GB" b="1" i="0" dirty="0">
                <a:solidFill>
                  <a:srgbClr val="555555"/>
                </a:solidFill>
                <a:effectLst/>
                <a:latin typeface="Helvetica Neue"/>
              </a:rPr>
              <a:t>Term </a:t>
            </a:r>
            <a:r>
              <a:rPr lang="en-GB" b="1" i="0" dirty="0" err="1">
                <a:solidFill>
                  <a:srgbClr val="555555"/>
                </a:solidFill>
                <a:effectLst/>
                <a:latin typeface="Helvetica Neue"/>
              </a:rPr>
              <a:t>Frequency</a:t>
            </a:r>
            <a:r>
              <a:rPr lang="en-GB" b="0" i="0" dirty="0" err="1">
                <a:solidFill>
                  <a:srgbClr val="555555"/>
                </a:solidFill>
                <a:effectLst/>
                <a:latin typeface="Helvetica Neue"/>
              </a:rPr>
              <a:t>:is</a:t>
            </a:r>
            <a:r>
              <a:rPr lang="en-GB" b="0" i="0" dirty="0">
                <a:solidFill>
                  <a:srgbClr val="555555"/>
                </a:solidFill>
                <a:effectLst/>
                <a:latin typeface="Helvetica Neue"/>
              </a:rPr>
              <a:t> a scoring of the frequency of the word in the current document</a:t>
            </a:r>
          </a:p>
          <a:p>
            <a:r>
              <a:rPr lang="en-GB" b="1" i="0" dirty="0">
                <a:solidFill>
                  <a:srgbClr val="555555"/>
                </a:solidFill>
                <a:effectLst/>
                <a:latin typeface="Helvetica Neue"/>
              </a:rPr>
              <a:t>Inverse Document Frequency</a:t>
            </a:r>
            <a:r>
              <a:rPr lang="en-GB" dirty="0">
                <a:solidFill>
                  <a:srgbClr val="555555"/>
                </a:solidFill>
                <a:latin typeface="Helvetica Neue"/>
              </a:rPr>
              <a:t>:</a:t>
            </a:r>
            <a:r>
              <a:rPr lang="en-GB" b="0" i="0" dirty="0">
                <a:solidFill>
                  <a:srgbClr val="555555"/>
                </a:solidFill>
                <a:effectLst/>
                <a:latin typeface="Helvetica Neue"/>
              </a:rPr>
              <a:t> is a scoring of how rare the word is across documents.</a:t>
            </a:r>
          </a:p>
          <a:p>
            <a:r>
              <a:rPr lang="en-GB" b="0" i="0" dirty="0">
                <a:solidFill>
                  <a:srgbClr val="555555"/>
                </a:solidFill>
                <a:effectLst/>
                <a:latin typeface="Helvetica Neue"/>
              </a:rPr>
              <a:t>The scores have the effect of highlighting words that are distinct (contain useful information) in a given document.</a:t>
            </a:r>
            <a:endParaRPr lang="en-GB" dirty="0"/>
          </a:p>
        </p:txBody>
      </p:sp>
    </p:spTree>
    <p:extLst>
      <p:ext uri="{BB962C8B-B14F-4D97-AF65-F5344CB8AC3E}">
        <p14:creationId xmlns:p14="http://schemas.microsoft.com/office/powerpoint/2010/main" val="457836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241C-82D1-47ED-8806-2D391A96156E}"/>
              </a:ext>
            </a:extLst>
          </p:cNvPr>
          <p:cNvSpPr>
            <a:spLocks noGrp="1"/>
          </p:cNvSpPr>
          <p:nvPr>
            <p:ph type="title"/>
          </p:nvPr>
        </p:nvSpPr>
        <p:spPr/>
        <p:txBody>
          <a:bodyPr/>
          <a:lstStyle/>
          <a:p>
            <a:r>
              <a:rPr lang="en-GB" dirty="0"/>
              <a:t>Which model to choose?</a:t>
            </a:r>
          </a:p>
        </p:txBody>
      </p:sp>
      <p:sp>
        <p:nvSpPr>
          <p:cNvPr id="3" name="Content Placeholder 2">
            <a:extLst>
              <a:ext uri="{FF2B5EF4-FFF2-40B4-BE49-F238E27FC236}">
                <a16:creationId xmlns:a16="http://schemas.microsoft.com/office/drawing/2014/main" id="{8BC3CF35-2456-4639-9122-BB3D219CAD1D}"/>
              </a:ext>
            </a:extLst>
          </p:cNvPr>
          <p:cNvSpPr>
            <a:spLocks noGrp="1"/>
          </p:cNvSpPr>
          <p:nvPr>
            <p:ph idx="1"/>
          </p:nvPr>
        </p:nvSpPr>
        <p:spPr/>
        <p:txBody>
          <a:bodyPr/>
          <a:lstStyle/>
          <a:p>
            <a:r>
              <a:rPr lang="en-GB" dirty="0"/>
              <a:t>Try different models</a:t>
            </a:r>
          </a:p>
          <a:p>
            <a:r>
              <a:rPr lang="en-GB" b="0" i="0" dirty="0">
                <a:solidFill>
                  <a:srgbClr val="222222"/>
                </a:solidFill>
                <a:effectLst/>
                <a:latin typeface="NexusSerifWebPro"/>
              </a:rPr>
              <a:t>K-Nearest </a:t>
            </a:r>
            <a:r>
              <a:rPr lang="en-GB" b="0" i="0" dirty="0" err="1">
                <a:solidFill>
                  <a:srgbClr val="222222"/>
                </a:solidFill>
                <a:effectLst/>
                <a:latin typeface="NexusSerifWebPro"/>
              </a:rPr>
              <a:t>Neighbor</a:t>
            </a:r>
            <a:r>
              <a:rPr lang="en-GB" b="0" i="0" dirty="0">
                <a:solidFill>
                  <a:srgbClr val="222222"/>
                </a:solidFill>
                <a:effectLst/>
                <a:latin typeface="NexusSerifWebPro"/>
              </a:rPr>
              <a:t>, Support Vector Machine and Logistic Regression</a:t>
            </a:r>
          </a:p>
          <a:p>
            <a:endParaRPr lang="en-GB" dirty="0"/>
          </a:p>
          <a:p>
            <a:endParaRPr lang="en-GB" dirty="0"/>
          </a:p>
          <a:p>
            <a:endParaRPr lang="en-GB" dirty="0"/>
          </a:p>
        </p:txBody>
      </p:sp>
    </p:spTree>
    <p:extLst>
      <p:ext uri="{BB962C8B-B14F-4D97-AF65-F5344CB8AC3E}">
        <p14:creationId xmlns:p14="http://schemas.microsoft.com/office/powerpoint/2010/main" val="294928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383</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charter</vt:lpstr>
      <vt:lpstr>Helvetica Neue</vt:lpstr>
      <vt:lpstr>Lato</vt:lpstr>
      <vt:lpstr>NexusSerifWebPro</vt:lpstr>
      <vt:lpstr>sohne</vt:lpstr>
      <vt:lpstr>Arial</vt:lpstr>
      <vt:lpstr>Calibri</vt:lpstr>
      <vt:lpstr>Calibri Light</vt:lpstr>
      <vt:lpstr>Source Sans Pro</vt:lpstr>
      <vt:lpstr>Office Theme</vt:lpstr>
      <vt:lpstr>Project 3 brief</vt:lpstr>
      <vt:lpstr>PowerPoint Presentation</vt:lpstr>
      <vt:lpstr>PowerPoint Presentation</vt:lpstr>
      <vt:lpstr>PowerPoint Presentation</vt:lpstr>
      <vt:lpstr>PowerPoint Presentation</vt:lpstr>
      <vt:lpstr>Stakeholder The Leeds library</vt:lpstr>
      <vt:lpstr>The problem try to solve</vt:lpstr>
      <vt:lpstr>Feature extrcation</vt:lpstr>
      <vt:lpstr>Which model to choose?</vt:lpstr>
      <vt:lpstr>How will I meansure success?</vt:lpstr>
      <vt:lpstr>PowerPoint Presentation</vt:lpstr>
      <vt:lpstr>PowerPoint Presentation</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 MIAO</dc:creator>
  <cp:lastModifiedBy>PU MIAO</cp:lastModifiedBy>
  <cp:revision>19</cp:revision>
  <dcterms:created xsi:type="dcterms:W3CDTF">2021-06-09T10:33:39Z</dcterms:created>
  <dcterms:modified xsi:type="dcterms:W3CDTF">2021-06-09T20:32:58Z</dcterms:modified>
</cp:coreProperties>
</file>